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256" r:id="rId2"/>
    <p:sldId id="493" r:id="rId3"/>
    <p:sldId id="494" r:id="rId4"/>
    <p:sldId id="515" r:id="rId5"/>
    <p:sldId id="495" r:id="rId6"/>
    <p:sldId id="496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8" r:id="rId15"/>
    <p:sldId id="523" r:id="rId16"/>
    <p:sldId id="518" r:id="rId17"/>
    <p:sldId id="519" r:id="rId18"/>
    <p:sldId id="522" r:id="rId19"/>
    <p:sldId id="524" r:id="rId20"/>
    <p:sldId id="525" r:id="rId21"/>
    <p:sldId id="526" r:id="rId22"/>
    <p:sldId id="527" r:id="rId23"/>
    <p:sldId id="528" r:id="rId24"/>
    <p:sldId id="544" r:id="rId25"/>
    <p:sldId id="545" r:id="rId26"/>
    <p:sldId id="546" r:id="rId27"/>
    <p:sldId id="538" r:id="rId28"/>
    <p:sldId id="549" r:id="rId29"/>
    <p:sldId id="570" r:id="rId30"/>
    <p:sldId id="550" r:id="rId31"/>
    <p:sldId id="551" r:id="rId32"/>
    <p:sldId id="552" r:id="rId33"/>
    <p:sldId id="553" r:id="rId34"/>
    <p:sldId id="554" r:id="rId35"/>
    <p:sldId id="555" r:id="rId36"/>
    <p:sldId id="556" r:id="rId37"/>
    <p:sldId id="557" r:id="rId38"/>
    <p:sldId id="558" r:id="rId39"/>
    <p:sldId id="559" r:id="rId40"/>
    <p:sldId id="567" r:id="rId41"/>
    <p:sldId id="560" r:id="rId42"/>
    <p:sldId id="568" r:id="rId43"/>
    <p:sldId id="561" r:id="rId44"/>
    <p:sldId id="562" r:id="rId45"/>
    <p:sldId id="563" r:id="rId46"/>
    <p:sldId id="564" r:id="rId47"/>
    <p:sldId id="565" r:id="rId48"/>
    <p:sldId id="566" r:id="rId49"/>
    <p:sldId id="569" r:id="rId50"/>
    <p:sldId id="571" r:id="rId51"/>
    <p:sldId id="533" r:id="rId52"/>
    <p:sldId id="534" r:id="rId53"/>
    <p:sldId id="535" r:id="rId54"/>
    <p:sldId id="536" r:id="rId55"/>
    <p:sldId id="537" r:id="rId56"/>
    <p:sldId id="540" r:id="rId57"/>
  </p:sldIdLst>
  <p:sldSz cx="9144000" cy="6858000" type="screen4x3"/>
  <p:notesSz cx="6794500" cy="9931400"/>
  <p:embeddedFontLst>
    <p:embeddedFont>
      <p:font typeface="Arial Unicode MS" panose="020B0604020202020204" pitchFamily="34" charset="-128"/>
      <p:regular r:id="rId60"/>
    </p:embeddedFont>
    <p:embeddedFont>
      <p:font typeface="TUE Meta" panose="020B0502040000020004" pitchFamily="34" charset="0"/>
      <p:regular r:id="rId61"/>
      <p:bold r:id="rId62"/>
    </p:embeddedFont>
    <p:embeddedFont>
      <p:font typeface="Verdana" panose="020B0604030504040204" pitchFamily="34" charset="0"/>
      <p:regular r:id="rId63"/>
      <p:bold r:id="rId64"/>
      <p:italic r:id="rId65"/>
      <p:boldItalic r:id="rId66"/>
    </p:embeddedFont>
  </p:embeddedFont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CCFF"/>
    <a:srgbClr val="777777"/>
    <a:srgbClr val="FFCCFF"/>
    <a:srgbClr val="CC66FF"/>
    <a:srgbClr val="FF99FF"/>
    <a:srgbClr val="9966FF"/>
    <a:srgbClr val="6666FF"/>
    <a:srgbClr val="6699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font" Target="fonts/font4.fntdata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66" Type="http://schemas.openxmlformats.org/officeDocument/2006/relationships/font" Target="fonts/font7.fntdata"/><Relationship Id="rId5" Type="http://schemas.openxmlformats.org/officeDocument/2006/relationships/slide" Target="slides/slide4.xml"/><Relationship Id="rId61" Type="http://schemas.openxmlformats.org/officeDocument/2006/relationships/font" Target="fonts/font2.fntdata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5.fntdata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3.fntdata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1.fntdata"/><Relationship Id="rId65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D8F2C8A0-7C0B-4E75-9ED2-775D71699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6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5093D1D-760E-4D2B-9D0F-6D1C2EA2B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04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BEE30-B2B7-41A5-AA5C-4253889217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34517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DD68C-3623-4094-85CF-84E4B6B01BF4}" type="slidenum">
              <a:rPr lang="en-US"/>
              <a:pPr/>
              <a:t>4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18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DD68C-3623-4094-85CF-84E4B6B01BF4}" type="slidenum">
              <a:rPr lang="en-US"/>
              <a:pPr/>
              <a:t>15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14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5177B-4CB2-49ED-B4C3-87E4017B4EEF}" type="slidenum">
              <a:rPr lang="en-US"/>
              <a:pPr/>
              <a:t>19</a:t>
            </a:fld>
            <a:endParaRPr lang="en-US"/>
          </a:p>
        </p:txBody>
      </p:sp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6725" y="2889250"/>
            <a:ext cx="8208963" cy="17938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chemeClr val="accent2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79788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188913"/>
            <a:ext cx="212090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13475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02088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002087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486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1565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981075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6150" name="Picture 6" descr="TUELogo"/>
          <p:cNvPicPr>
            <a:picLocks noChangeAspect="1" noChangeArrowheads="1"/>
          </p:cNvPicPr>
          <p:nvPr/>
        </p:nvPicPr>
        <p:blipFill>
          <a:blip r:embed="rId13" cstate="print"/>
          <a:srcRect l="3642" t="14255" r="8720" b="16008"/>
          <a:stretch>
            <a:fillRect/>
          </a:stretch>
        </p:blipFill>
        <p:spPr bwMode="auto">
          <a:xfrm>
            <a:off x="6588125" y="6353175"/>
            <a:ext cx="2520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 userDrawn="1"/>
        </p:nvSpPr>
        <p:spPr bwMode="auto">
          <a:xfrm>
            <a:off x="2233613" y="4030663"/>
            <a:ext cx="117157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defRPr/>
            </a:pPr>
            <a:endParaRPr lang="nl-NL" sz="1800">
              <a:latin typeface="Verdana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4130675" y="4130675"/>
            <a:ext cx="14208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l-NL" sz="18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06575"/>
          </a:xfrm>
        </p:spPr>
        <p:txBody>
          <a:bodyPr/>
          <a:lstStyle/>
          <a:p>
            <a:pPr eaLnBrk="1" hangingPunct="1"/>
            <a:r>
              <a:rPr lang="en-US" dirty="0" smtClean="0"/>
              <a:t>2IS80 Fundamentals of Informatics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8385" y="3379788"/>
            <a:ext cx="806723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Fall 2015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7: Sorting and Directed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00" name="Rectangle 176"/>
          <p:cNvSpPr>
            <a:spLocks noGrp="1" noChangeArrowheads="1"/>
          </p:cNvSpPr>
          <p:nvPr>
            <p:ph type="body" idx="1"/>
          </p:nvPr>
        </p:nvSpPr>
        <p:spPr>
          <a:xfrm>
            <a:off x="457200" y="1182688"/>
            <a:ext cx="8156575" cy="5126037"/>
          </a:xfrm>
        </p:spPr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Loop invariant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/>
              <a:t>all entries in A[p..i] are ≤ pivot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/>
              <a:t>all entries in A[i+1..j-1] are &gt; pivot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/>
              <a:t>A[r] = pivot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endParaRPr lang="en-US"/>
          </a:p>
          <a:p>
            <a:pPr marL="381000" indent="-381000">
              <a:buSzTx/>
              <a:buFont typeface="Wingdings" pitchFamily="2" charset="2"/>
              <a:buAutoNum type="arabicPeriod"/>
            </a:pPr>
            <a:endParaRPr lang="en-US"/>
          </a:p>
          <a:p>
            <a:pPr marL="381000" indent="-381000">
              <a:buSzTx/>
              <a:buFont typeface="Wingdings" pitchFamily="2" charset="2"/>
              <a:buAutoNum type="arabicPeriod"/>
            </a:pPr>
            <a:endParaRPr lang="en-US" sz="800"/>
          </a:p>
          <a:p>
            <a:pPr marL="381000" indent="-381000">
              <a:buSzTx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Initialization</a:t>
            </a:r>
            <a:br>
              <a:rPr lang="en-US">
                <a:solidFill>
                  <a:schemeClr val="accent1"/>
                </a:solidFill>
              </a:rPr>
            </a:br>
            <a:r>
              <a:rPr lang="en-US"/>
              <a:t>before the loop starts, all conditions are satisfied, since r is the pivot and the two subarrays A[p..i] and A[i+1..j-1] are empty</a:t>
            </a:r>
          </a:p>
          <a:p>
            <a:pPr marL="381000" indent="-381000">
              <a:buSzTx/>
              <a:buFont typeface="Wingdings" pitchFamily="2" charset="2"/>
              <a:buNone/>
            </a:pPr>
            <a:endParaRPr lang="en-US" sz="1200"/>
          </a:p>
          <a:p>
            <a:pPr marL="381000" indent="-381000">
              <a:buSzTx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Maintenance</a:t>
            </a:r>
            <a:br>
              <a:rPr lang="en-US">
                <a:solidFill>
                  <a:schemeClr val="accent1"/>
                </a:solidFill>
              </a:rPr>
            </a:br>
            <a:r>
              <a:rPr lang="en-US"/>
              <a:t>while the loop is running, if A[j] </a:t>
            </a:r>
            <a:r>
              <a:rPr lang="en-US">
                <a:cs typeface="Arial" pitchFamily="34" charset="0"/>
              </a:rPr>
              <a:t>≤ pivot, then A[j] and A[i+1] are swapped and then i and j are incremented </a:t>
            </a:r>
            <a:r>
              <a:rPr lang="en-US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en-US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>
                <a:latin typeface=""/>
                <a:ea typeface="Arial Unicode MS" pitchFamily="34" charset="-128"/>
                <a:cs typeface="Arial Unicode MS" pitchFamily="34" charset="-128"/>
              </a:rPr>
              <a:t>1. and 2. hold.</a:t>
            </a:r>
            <a:br>
              <a:rPr lang="en-US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>
                <a:latin typeface=""/>
                <a:ea typeface="Arial Unicode MS" pitchFamily="34" charset="-128"/>
                <a:cs typeface="Arial Unicode MS" pitchFamily="34" charset="-128"/>
              </a:rPr>
              <a:t>If A[j] &gt; pivot, then increment only j </a:t>
            </a:r>
            <a:r>
              <a:rPr lang="en-US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en-US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>
                <a:latin typeface=""/>
                <a:ea typeface="Arial Unicode MS" pitchFamily="34" charset="-128"/>
                <a:cs typeface="Arial Unicode MS" pitchFamily="34" charset="-128"/>
              </a:rPr>
              <a:t>1. and 2. hold.</a:t>
            </a:r>
            <a:endParaRPr lang="en-US">
              <a:solidFill>
                <a:schemeClr val="accent1"/>
              </a:solidFill>
              <a:latin typeface="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- Correctness</a:t>
            </a:r>
          </a:p>
        </p:txBody>
      </p:sp>
      <p:sp>
        <p:nvSpPr>
          <p:cNvPr id="359457" name="Text Box 33"/>
          <p:cNvSpPr txBox="1">
            <a:spLocks noChangeArrowheads="1"/>
          </p:cNvSpPr>
          <p:nvPr/>
        </p:nvSpPr>
        <p:spPr bwMode="auto">
          <a:xfrm>
            <a:off x="5407025" y="1176338"/>
            <a:ext cx="3541713" cy="2078037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</a:rPr>
              <a:t>Partition</a:t>
            </a:r>
            <a:r>
              <a:rPr lang="en-US" sz="1400"/>
              <a:t>(A, p, r)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/>
              <a:t> x </a:t>
            </a:r>
            <a:r>
              <a:rPr lang="en-US" sz="1400">
                <a:cs typeface="Arial" pitchFamily="34" charset="0"/>
              </a:rPr>
              <a:t>= A[r]</a:t>
            </a:r>
            <a:endParaRPr lang="en-US" sz="1400"/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/>
              <a:t> i </a:t>
            </a:r>
            <a:r>
              <a:rPr lang="en-US" sz="1400">
                <a:cs typeface="Arial" pitchFamily="34" charset="0"/>
              </a:rPr>
              <a:t>= p-1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</a:t>
            </a:r>
            <a:r>
              <a:rPr lang="en-US" sz="1400" b="1">
                <a:cs typeface="Arial" pitchFamily="34" charset="0"/>
              </a:rPr>
              <a:t>for</a:t>
            </a:r>
            <a:r>
              <a:rPr lang="en-US" sz="1400">
                <a:cs typeface="Arial" pitchFamily="34" charset="0"/>
              </a:rPr>
              <a:t> j = p </a:t>
            </a:r>
            <a:r>
              <a:rPr lang="en-US" sz="1400" b="1">
                <a:cs typeface="Arial" pitchFamily="34" charset="0"/>
              </a:rPr>
              <a:t>to</a:t>
            </a:r>
            <a:r>
              <a:rPr lang="en-US" sz="1400">
                <a:cs typeface="Arial" pitchFamily="34" charset="0"/>
              </a:rPr>
              <a:t> r-1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   </a:t>
            </a:r>
            <a:r>
              <a:rPr lang="en-US" sz="1400" b="1">
                <a:cs typeface="Arial" pitchFamily="34" charset="0"/>
              </a:rPr>
              <a:t>do if</a:t>
            </a:r>
            <a:r>
              <a:rPr lang="en-US" sz="1400">
                <a:cs typeface="Arial" pitchFamily="34" charset="0"/>
              </a:rPr>
              <a:t> A[j] ≤ x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            </a:t>
            </a:r>
            <a:r>
              <a:rPr lang="en-US" sz="1400" b="1">
                <a:cs typeface="Arial" pitchFamily="34" charset="0"/>
              </a:rPr>
              <a:t>then</a:t>
            </a:r>
            <a:r>
              <a:rPr lang="en-US" sz="1400">
                <a:cs typeface="Arial" pitchFamily="34" charset="0"/>
              </a:rPr>
              <a:t> i = i+1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                     exchange A[i] ↔ A[j]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exchange A[i+1] ↔ A[r]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</a:t>
            </a:r>
            <a:r>
              <a:rPr lang="en-US" sz="1400" b="1">
                <a:cs typeface="Arial" pitchFamily="34" charset="0"/>
              </a:rPr>
              <a:t>return </a:t>
            </a:r>
            <a:r>
              <a:rPr lang="en-US" sz="1400">
                <a:cs typeface="Arial" pitchFamily="34" charset="0"/>
              </a:rPr>
              <a:t> i+1</a:t>
            </a:r>
            <a:endParaRPr lang="en-US" sz="1400"/>
          </a:p>
        </p:txBody>
      </p:sp>
      <p:sp>
        <p:nvSpPr>
          <p:cNvPr id="359458" name="Line 34"/>
          <p:cNvSpPr>
            <a:spLocks noChangeShapeType="1"/>
          </p:cNvSpPr>
          <p:nvPr/>
        </p:nvSpPr>
        <p:spPr bwMode="auto">
          <a:xfrm flipH="1">
            <a:off x="449263" y="3254375"/>
            <a:ext cx="496411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" name="Group 180"/>
          <p:cNvGrpSpPr>
            <a:grpSpLocks/>
          </p:cNvGrpSpPr>
          <p:nvPr/>
        </p:nvGrpSpPr>
        <p:grpSpPr bwMode="auto">
          <a:xfrm>
            <a:off x="2338388" y="2403475"/>
            <a:ext cx="2833687" cy="771525"/>
            <a:chOff x="1747" y="2629"/>
            <a:chExt cx="1785" cy="486"/>
          </a:xfrm>
        </p:grpSpPr>
        <p:sp>
          <p:nvSpPr>
            <p:cNvPr id="359428" name="Rectangle 4"/>
            <p:cNvSpPr>
              <a:spLocks noChangeArrowheads="1"/>
            </p:cNvSpPr>
            <p:nvPr/>
          </p:nvSpPr>
          <p:spPr bwMode="auto">
            <a:xfrm>
              <a:off x="1766" y="2785"/>
              <a:ext cx="111" cy="11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359429" name="Rectangle 5"/>
            <p:cNvSpPr>
              <a:spLocks noChangeArrowheads="1"/>
            </p:cNvSpPr>
            <p:nvPr/>
          </p:nvSpPr>
          <p:spPr bwMode="auto">
            <a:xfrm>
              <a:off x="1877" y="2785"/>
              <a:ext cx="110" cy="11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59430" name="Rectangle 6"/>
            <p:cNvSpPr>
              <a:spLocks noChangeArrowheads="1"/>
            </p:cNvSpPr>
            <p:nvPr/>
          </p:nvSpPr>
          <p:spPr bwMode="auto">
            <a:xfrm>
              <a:off x="1987" y="2785"/>
              <a:ext cx="111" cy="11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59431" name="Rectangle 7"/>
            <p:cNvSpPr>
              <a:spLocks noChangeArrowheads="1"/>
            </p:cNvSpPr>
            <p:nvPr/>
          </p:nvSpPr>
          <p:spPr bwMode="auto">
            <a:xfrm>
              <a:off x="2098" y="2785"/>
              <a:ext cx="110" cy="11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359432" name="Rectangle 8"/>
            <p:cNvSpPr>
              <a:spLocks noChangeArrowheads="1"/>
            </p:cNvSpPr>
            <p:nvPr/>
          </p:nvSpPr>
          <p:spPr bwMode="auto">
            <a:xfrm>
              <a:off x="2208" y="2785"/>
              <a:ext cx="109" cy="11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59433" name="Rectangle 9"/>
            <p:cNvSpPr>
              <a:spLocks noChangeArrowheads="1"/>
            </p:cNvSpPr>
            <p:nvPr/>
          </p:nvSpPr>
          <p:spPr bwMode="auto">
            <a:xfrm>
              <a:off x="2317" y="2785"/>
              <a:ext cx="111" cy="11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solidFill>
                  <a:schemeClr val="folHlink"/>
                </a:solidFill>
              </a:endParaRPr>
            </a:p>
          </p:txBody>
        </p:sp>
        <p:sp>
          <p:nvSpPr>
            <p:cNvPr id="359434" name="Rectangle 10"/>
            <p:cNvSpPr>
              <a:spLocks noChangeArrowheads="1"/>
            </p:cNvSpPr>
            <p:nvPr/>
          </p:nvSpPr>
          <p:spPr bwMode="auto">
            <a:xfrm>
              <a:off x="2428" y="2785"/>
              <a:ext cx="110" cy="11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59435" name="Rectangle 11"/>
            <p:cNvSpPr>
              <a:spLocks noChangeArrowheads="1"/>
            </p:cNvSpPr>
            <p:nvPr/>
          </p:nvSpPr>
          <p:spPr bwMode="auto">
            <a:xfrm>
              <a:off x="2538" y="2785"/>
              <a:ext cx="111" cy="11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59436" name="Rectangle 12"/>
            <p:cNvSpPr>
              <a:spLocks noChangeArrowheads="1"/>
            </p:cNvSpPr>
            <p:nvPr/>
          </p:nvSpPr>
          <p:spPr bwMode="auto">
            <a:xfrm>
              <a:off x="2649" y="2785"/>
              <a:ext cx="111" cy="11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59437" name="Rectangle 13"/>
            <p:cNvSpPr>
              <a:spLocks noChangeArrowheads="1"/>
            </p:cNvSpPr>
            <p:nvPr/>
          </p:nvSpPr>
          <p:spPr bwMode="auto">
            <a:xfrm>
              <a:off x="2760" y="2785"/>
              <a:ext cx="110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59438" name="Rectangle 14"/>
            <p:cNvSpPr>
              <a:spLocks noChangeArrowheads="1"/>
            </p:cNvSpPr>
            <p:nvPr/>
          </p:nvSpPr>
          <p:spPr bwMode="auto">
            <a:xfrm>
              <a:off x="2870" y="2785"/>
              <a:ext cx="111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59439" name="Rectangle 15"/>
            <p:cNvSpPr>
              <a:spLocks noChangeArrowheads="1"/>
            </p:cNvSpPr>
            <p:nvPr/>
          </p:nvSpPr>
          <p:spPr bwMode="auto">
            <a:xfrm>
              <a:off x="2981" y="2785"/>
              <a:ext cx="110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59440" name="Rectangle 16"/>
            <p:cNvSpPr>
              <a:spLocks noChangeArrowheads="1"/>
            </p:cNvSpPr>
            <p:nvPr/>
          </p:nvSpPr>
          <p:spPr bwMode="auto">
            <a:xfrm>
              <a:off x="3091" y="2785"/>
              <a:ext cx="109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359441" name="Rectangle 17"/>
            <p:cNvSpPr>
              <a:spLocks noChangeArrowheads="1"/>
            </p:cNvSpPr>
            <p:nvPr/>
          </p:nvSpPr>
          <p:spPr bwMode="auto">
            <a:xfrm>
              <a:off x="3200" y="2785"/>
              <a:ext cx="111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59442" name="Rectangle 18"/>
            <p:cNvSpPr>
              <a:spLocks noChangeArrowheads="1"/>
            </p:cNvSpPr>
            <p:nvPr/>
          </p:nvSpPr>
          <p:spPr bwMode="auto">
            <a:xfrm>
              <a:off x="3311" y="2785"/>
              <a:ext cx="111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59443" name="Rectangle 19"/>
            <p:cNvSpPr>
              <a:spLocks noChangeArrowheads="1"/>
            </p:cNvSpPr>
            <p:nvPr/>
          </p:nvSpPr>
          <p:spPr bwMode="auto">
            <a:xfrm>
              <a:off x="3422" y="2785"/>
              <a:ext cx="110" cy="110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x</a:t>
              </a:r>
            </a:p>
          </p:txBody>
        </p:sp>
        <p:sp>
          <p:nvSpPr>
            <p:cNvPr id="359444" name="Text Box 20"/>
            <p:cNvSpPr txBox="1">
              <a:spLocks noChangeArrowheads="1"/>
            </p:cNvSpPr>
            <p:nvPr/>
          </p:nvSpPr>
          <p:spPr bwMode="auto">
            <a:xfrm>
              <a:off x="1747" y="2629"/>
              <a:ext cx="167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p</a:t>
              </a:r>
            </a:p>
          </p:txBody>
        </p:sp>
        <p:sp>
          <p:nvSpPr>
            <p:cNvPr id="359445" name="Text Box 21"/>
            <p:cNvSpPr txBox="1">
              <a:spLocks noChangeArrowheads="1"/>
            </p:cNvSpPr>
            <p:nvPr/>
          </p:nvSpPr>
          <p:spPr bwMode="auto">
            <a:xfrm>
              <a:off x="2083" y="2629"/>
              <a:ext cx="133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200"/>
                <a:t>i</a:t>
              </a:r>
            </a:p>
          </p:txBody>
        </p:sp>
        <p:sp>
          <p:nvSpPr>
            <p:cNvPr id="359446" name="Text Box 22"/>
            <p:cNvSpPr txBox="1">
              <a:spLocks noChangeArrowheads="1"/>
            </p:cNvSpPr>
            <p:nvPr/>
          </p:nvSpPr>
          <p:spPr bwMode="auto">
            <a:xfrm>
              <a:off x="2747" y="2629"/>
              <a:ext cx="119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200"/>
                <a:t>j</a:t>
              </a:r>
            </a:p>
          </p:txBody>
        </p:sp>
        <p:sp>
          <p:nvSpPr>
            <p:cNvPr id="359448" name="Line 24"/>
            <p:cNvSpPr>
              <a:spLocks noChangeShapeType="1"/>
            </p:cNvSpPr>
            <p:nvPr/>
          </p:nvSpPr>
          <p:spPr bwMode="auto">
            <a:xfrm>
              <a:off x="2205" y="2716"/>
              <a:ext cx="0" cy="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9449" name="Line 25"/>
            <p:cNvSpPr>
              <a:spLocks noChangeShapeType="1"/>
            </p:cNvSpPr>
            <p:nvPr/>
          </p:nvSpPr>
          <p:spPr bwMode="auto">
            <a:xfrm>
              <a:off x="2755" y="2716"/>
              <a:ext cx="0" cy="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9450" name="Line 26"/>
            <p:cNvSpPr>
              <a:spLocks noChangeShapeType="1"/>
            </p:cNvSpPr>
            <p:nvPr/>
          </p:nvSpPr>
          <p:spPr bwMode="auto">
            <a:xfrm>
              <a:off x="3418" y="2716"/>
              <a:ext cx="0" cy="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9451" name="AutoShape 27"/>
            <p:cNvSpPr>
              <a:spLocks/>
            </p:cNvSpPr>
            <p:nvPr/>
          </p:nvSpPr>
          <p:spPr bwMode="auto">
            <a:xfrm rot="5400000">
              <a:off x="1955" y="2767"/>
              <a:ext cx="43" cy="369"/>
            </a:xfrm>
            <a:prstGeom prst="rightBrace">
              <a:avLst>
                <a:gd name="adj1" fmla="val 71512"/>
                <a:gd name="adj2" fmla="val 5000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1200">
                <a:solidFill>
                  <a:srgbClr val="66CCFF"/>
                </a:solidFill>
              </a:endParaRPr>
            </a:p>
          </p:txBody>
        </p:sp>
        <p:sp>
          <p:nvSpPr>
            <p:cNvPr id="359452" name="AutoShape 28"/>
            <p:cNvSpPr>
              <a:spLocks/>
            </p:cNvSpPr>
            <p:nvPr/>
          </p:nvSpPr>
          <p:spPr bwMode="auto">
            <a:xfrm rot="5400000">
              <a:off x="2454" y="2716"/>
              <a:ext cx="40" cy="467"/>
            </a:xfrm>
            <a:prstGeom prst="rightBrace">
              <a:avLst>
                <a:gd name="adj1" fmla="val 97292"/>
                <a:gd name="adj2" fmla="val 50000"/>
              </a:avLst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1200">
                <a:solidFill>
                  <a:srgbClr val="99FF66"/>
                </a:solidFill>
              </a:endParaRPr>
            </a:p>
          </p:txBody>
        </p:sp>
        <p:sp>
          <p:nvSpPr>
            <p:cNvPr id="359453" name="AutoShape 29"/>
            <p:cNvSpPr>
              <a:spLocks/>
            </p:cNvSpPr>
            <p:nvPr/>
          </p:nvSpPr>
          <p:spPr bwMode="auto">
            <a:xfrm rot="5400000">
              <a:off x="3061" y="2676"/>
              <a:ext cx="48" cy="555"/>
            </a:xfrm>
            <a:prstGeom prst="rightBrace">
              <a:avLst>
                <a:gd name="adj1" fmla="val 96354"/>
                <a:gd name="adj2" fmla="val 50000"/>
              </a:avLst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1200">
                <a:solidFill>
                  <a:srgbClr val="FF9933"/>
                </a:solidFill>
              </a:endParaRPr>
            </a:p>
          </p:txBody>
        </p:sp>
        <p:sp>
          <p:nvSpPr>
            <p:cNvPr id="359454" name="Text Box 30"/>
            <p:cNvSpPr txBox="1">
              <a:spLocks noChangeArrowheads="1"/>
            </p:cNvSpPr>
            <p:nvPr/>
          </p:nvSpPr>
          <p:spPr bwMode="auto">
            <a:xfrm>
              <a:off x="1849" y="2942"/>
              <a:ext cx="242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>
                  <a:cs typeface="Arial" pitchFamily="34" charset="0"/>
                </a:rPr>
                <a:t>≤</a:t>
              </a:r>
              <a:r>
                <a:rPr lang="en-US" sz="1200"/>
                <a:t> </a:t>
              </a:r>
              <a:r>
                <a:rPr lang="en-US" sz="1200">
                  <a:cs typeface="Arial" pitchFamily="34" charset="0"/>
                </a:rPr>
                <a:t>x</a:t>
              </a:r>
            </a:p>
          </p:txBody>
        </p:sp>
        <p:sp>
          <p:nvSpPr>
            <p:cNvPr id="359455" name="Text Box 31"/>
            <p:cNvSpPr txBox="1">
              <a:spLocks noChangeArrowheads="1"/>
            </p:cNvSpPr>
            <p:nvPr/>
          </p:nvSpPr>
          <p:spPr bwMode="auto">
            <a:xfrm>
              <a:off x="2338" y="2942"/>
              <a:ext cx="245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&gt; </a:t>
              </a:r>
              <a:r>
                <a:rPr lang="en-US" sz="1200">
                  <a:cs typeface="Arial" pitchFamily="34" charset="0"/>
                </a:rPr>
                <a:t>x</a:t>
              </a:r>
            </a:p>
          </p:txBody>
        </p:sp>
        <p:sp>
          <p:nvSpPr>
            <p:cNvPr id="359456" name="Text Box 32"/>
            <p:cNvSpPr txBox="1">
              <a:spLocks noChangeArrowheads="1"/>
            </p:cNvSpPr>
            <p:nvPr/>
          </p:nvSpPr>
          <p:spPr bwMode="auto">
            <a:xfrm>
              <a:off x="2943" y="2942"/>
              <a:ext cx="273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???</a:t>
              </a:r>
            </a:p>
          </p:txBody>
        </p:sp>
        <p:sp>
          <p:nvSpPr>
            <p:cNvPr id="359603" name="Text Box 179"/>
            <p:cNvSpPr txBox="1">
              <a:spLocks noChangeArrowheads="1"/>
            </p:cNvSpPr>
            <p:nvPr/>
          </p:nvSpPr>
          <p:spPr bwMode="auto">
            <a:xfrm>
              <a:off x="3408" y="2629"/>
              <a:ext cx="119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200"/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82688"/>
            <a:ext cx="8156575" cy="5126037"/>
          </a:xfrm>
        </p:spPr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Loop invariant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/>
              <a:t>all entries in A[p..i] are ≤ pivot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/>
              <a:t>all entries in A[i+1..j-1] are &gt; pivot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/>
              <a:t>A[r] = pivot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endParaRPr lang="en-US"/>
          </a:p>
          <a:p>
            <a:pPr marL="381000" indent="-381000">
              <a:buSzTx/>
              <a:buFont typeface="Wingdings" pitchFamily="2" charset="2"/>
              <a:buAutoNum type="arabicPeriod"/>
            </a:pPr>
            <a:endParaRPr lang="en-US"/>
          </a:p>
          <a:p>
            <a:pPr marL="381000" indent="-381000">
              <a:buSzTx/>
              <a:buFont typeface="Wingdings" pitchFamily="2" charset="2"/>
              <a:buAutoNum type="arabicPeriod"/>
            </a:pPr>
            <a:endParaRPr lang="en-US" sz="800"/>
          </a:p>
          <a:p>
            <a:pPr marL="381000" indent="-381000">
              <a:buSzTx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Termination</a:t>
            </a:r>
            <a:r>
              <a:rPr lang="en-US"/>
              <a:t/>
            </a:r>
            <a:br>
              <a:rPr lang="en-US"/>
            </a:br>
            <a:r>
              <a:rPr lang="en-US"/>
              <a:t>when the loop terminates, j = r, so all elements in A are partitioned into one of three cases:</a:t>
            </a:r>
          </a:p>
          <a:p>
            <a:pPr marL="381000" indent="-381000">
              <a:buSzTx/>
              <a:buFont typeface="Wingdings" pitchFamily="2" charset="2"/>
              <a:buNone/>
            </a:pPr>
            <a:r>
              <a:rPr lang="en-US"/>
              <a:t>		A[p..i] ≤ pivot, A[i+1..r-1] &gt; pivot, and A[r] = pivot</a:t>
            </a:r>
          </a:p>
          <a:p>
            <a:pPr marL="381000" indent="-381000">
              <a:buSzTx/>
              <a:buFont typeface="Wingdings" pitchFamily="2" charset="2"/>
              <a:buNone/>
            </a:pPr>
            <a:endParaRPr lang="en-US"/>
          </a:p>
          <a:p>
            <a:pPr marL="381000" indent="-381000">
              <a:buSzTx/>
            </a:pPr>
            <a:r>
              <a:rPr lang="en-US"/>
              <a:t>Lines 7 and 8 move the pivot between the two subarrays</a:t>
            </a:r>
          </a:p>
          <a:p>
            <a:pPr marL="381000" indent="-381000">
              <a:buSzTx/>
              <a:buFont typeface="Wingdings" pitchFamily="2" charset="2"/>
              <a:buNone/>
            </a:pPr>
            <a:endParaRPr lang="en-US"/>
          </a:p>
          <a:p>
            <a:pPr marL="381000" indent="-381000">
              <a:buSzTx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Running time</a:t>
            </a:r>
            <a:r>
              <a:rPr lang="en-US"/>
              <a:t>: </a:t>
            </a: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- Correctness</a:t>
            </a:r>
          </a:p>
        </p:txBody>
      </p:sp>
      <p:sp>
        <p:nvSpPr>
          <p:cNvPr id="360451" name="Text Box 3"/>
          <p:cNvSpPr txBox="1">
            <a:spLocks noChangeArrowheads="1"/>
          </p:cNvSpPr>
          <p:nvPr/>
        </p:nvSpPr>
        <p:spPr bwMode="auto">
          <a:xfrm>
            <a:off x="5418138" y="1176338"/>
            <a:ext cx="3541712" cy="2078037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</a:rPr>
              <a:t>Partition</a:t>
            </a:r>
            <a:r>
              <a:rPr lang="en-US" sz="1400"/>
              <a:t>(A, p, r)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/>
              <a:t> x </a:t>
            </a:r>
            <a:r>
              <a:rPr lang="en-US" sz="1400">
                <a:cs typeface="Arial" pitchFamily="34" charset="0"/>
              </a:rPr>
              <a:t>= A[r]</a:t>
            </a:r>
            <a:endParaRPr lang="en-US" sz="1400"/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/>
              <a:t> i </a:t>
            </a:r>
            <a:r>
              <a:rPr lang="en-US" sz="1400">
                <a:cs typeface="Arial" pitchFamily="34" charset="0"/>
              </a:rPr>
              <a:t>= p-1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</a:t>
            </a:r>
            <a:r>
              <a:rPr lang="en-US" sz="1400" b="1">
                <a:cs typeface="Arial" pitchFamily="34" charset="0"/>
              </a:rPr>
              <a:t>for</a:t>
            </a:r>
            <a:r>
              <a:rPr lang="en-US" sz="1400">
                <a:cs typeface="Arial" pitchFamily="34" charset="0"/>
              </a:rPr>
              <a:t> j = p </a:t>
            </a:r>
            <a:r>
              <a:rPr lang="en-US" sz="1400" b="1">
                <a:cs typeface="Arial" pitchFamily="34" charset="0"/>
              </a:rPr>
              <a:t>to</a:t>
            </a:r>
            <a:r>
              <a:rPr lang="en-US" sz="1400">
                <a:cs typeface="Arial" pitchFamily="34" charset="0"/>
              </a:rPr>
              <a:t> r-1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   </a:t>
            </a:r>
            <a:r>
              <a:rPr lang="en-US" sz="1400" b="1">
                <a:cs typeface="Arial" pitchFamily="34" charset="0"/>
              </a:rPr>
              <a:t>do if</a:t>
            </a:r>
            <a:r>
              <a:rPr lang="en-US" sz="1400">
                <a:cs typeface="Arial" pitchFamily="34" charset="0"/>
              </a:rPr>
              <a:t> A[j] ≤ x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            </a:t>
            </a:r>
            <a:r>
              <a:rPr lang="en-US" sz="1400" b="1">
                <a:cs typeface="Arial" pitchFamily="34" charset="0"/>
              </a:rPr>
              <a:t>then</a:t>
            </a:r>
            <a:r>
              <a:rPr lang="en-US" sz="1400">
                <a:cs typeface="Arial" pitchFamily="34" charset="0"/>
              </a:rPr>
              <a:t> i = i+1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                     exchange A[i] ↔ A[j]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exchange A[i+1] ↔ A[r]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</a:t>
            </a:r>
            <a:r>
              <a:rPr lang="en-US" sz="1400" b="1">
                <a:cs typeface="Arial" pitchFamily="34" charset="0"/>
              </a:rPr>
              <a:t>return </a:t>
            </a:r>
            <a:r>
              <a:rPr lang="en-US" sz="1400">
                <a:cs typeface="Arial" pitchFamily="34" charset="0"/>
              </a:rPr>
              <a:t> i+1</a:t>
            </a:r>
            <a:endParaRPr lang="en-US" sz="1400"/>
          </a:p>
        </p:txBody>
      </p:sp>
      <p:sp>
        <p:nvSpPr>
          <p:cNvPr id="360452" name="Line 4"/>
          <p:cNvSpPr>
            <a:spLocks noChangeShapeType="1"/>
          </p:cNvSpPr>
          <p:nvPr/>
        </p:nvSpPr>
        <p:spPr bwMode="auto">
          <a:xfrm flipH="1">
            <a:off x="449263" y="3254375"/>
            <a:ext cx="496411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38388" y="2403475"/>
            <a:ext cx="2833687" cy="771525"/>
            <a:chOff x="1747" y="2629"/>
            <a:chExt cx="1785" cy="486"/>
          </a:xfrm>
        </p:grpSpPr>
        <p:sp>
          <p:nvSpPr>
            <p:cNvPr id="360455" name="Rectangle 7"/>
            <p:cNvSpPr>
              <a:spLocks noChangeArrowheads="1"/>
            </p:cNvSpPr>
            <p:nvPr/>
          </p:nvSpPr>
          <p:spPr bwMode="auto">
            <a:xfrm>
              <a:off x="1766" y="2785"/>
              <a:ext cx="111" cy="11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360456" name="Rectangle 8"/>
            <p:cNvSpPr>
              <a:spLocks noChangeArrowheads="1"/>
            </p:cNvSpPr>
            <p:nvPr/>
          </p:nvSpPr>
          <p:spPr bwMode="auto">
            <a:xfrm>
              <a:off x="1877" y="2785"/>
              <a:ext cx="110" cy="11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60457" name="Rectangle 9"/>
            <p:cNvSpPr>
              <a:spLocks noChangeArrowheads="1"/>
            </p:cNvSpPr>
            <p:nvPr/>
          </p:nvSpPr>
          <p:spPr bwMode="auto">
            <a:xfrm>
              <a:off x="1987" y="2785"/>
              <a:ext cx="111" cy="11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60458" name="Rectangle 10"/>
            <p:cNvSpPr>
              <a:spLocks noChangeArrowheads="1"/>
            </p:cNvSpPr>
            <p:nvPr/>
          </p:nvSpPr>
          <p:spPr bwMode="auto">
            <a:xfrm>
              <a:off x="2098" y="2785"/>
              <a:ext cx="110" cy="11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360459" name="Rectangle 11"/>
            <p:cNvSpPr>
              <a:spLocks noChangeArrowheads="1"/>
            </p:cNvSpPr>
            <p:nvPr/>
          </p:nvSpPr>
          <p:spPr bwMode="auto">
            <a:xfrm>
              <a:off x="2208" y="2785"/>
              <a:ext cx="109" cy="11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60460" name="Rectangle 12"/>
            <p:cNvSpPr>
              <a:spLocks noChangeArrowheads="1"/>
            </p:cNvSpPr>
            <p:nvPr/>
          </p:nvSpPr>
          <p:spPr bwMode="auto">
            <a:xfrm>
              <a:off x="2317" y="2785"/>
              <a:ext cx="111" cy="11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solidFill>
                  <a:schemeClr val="folHlink"/>
                </a:solidFill>
              </a:endParaRPr>
            </a:p>
          </p:txBody>
        </p:sp>
        <p:sp>
          <p:nvSpPr>
            <p:cNvPr id="360461" name="Rectangle 13"/>
            <p:cNvSpPr>
              <a:spLocks noChangeArrowheads="1"/>
            </p:cNvSpPr>
            <p:nvPr/>
          </p:nvSpPr>
          <p:spPr bwMode="auto">
            <a:xfrm>
              <a:off x="2428" y="2785"/>
              <a:ext cx="110" cy="11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60462" name="Rectangle 14"/>
            <p:cNvSpPr>
              <a:spLocks noChangeArrowheads="1"/>
            </p:cNvSpPr>
            <p:nvPr/>
          </p:nvSpPr>
          <p:spPr bwMode="auto">
            <a:xfrm>
              <a:off x="2538" y="2785"/>
              <a:ext cx="111" cy="11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60463" name="Rectangle 15"/>
            <p:cNvSpPr>
              <a:spLocks noChangeArrowheads="1"/>
            </p:cNvSpPr>
            <p:nvPr/>
          </p:nvSpPr>
          <p:spPr bwMode="auto">
            <a:xfrm>
              <a:off x="2649" y="2785"/>
              <a:ext cx="111" cy="11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60464" name="Rectangle 16"/>
            <p:cNvSpPr>
              <a:spLocks noChangeArrowheads="1"/>
            </p:cNvSpPr>
            <p:nvPr/>
          </p:nvSpPr>
          <p:spPr bwMode="auto">
            <a:xfrm>
              <a:off x="2760" y="2785"/>
              <a:ext cx="110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60465" name="Rectangle 17"/>
            <p:cNvSpPr>
              <a:spLocks noChangeArrowheads="1"/>
            </p:cNvSpPr>
            <p:nvPr/>
          </p:nvSpPr>
          <p:spPr bwMode="auto">
            <a:xfrm>
              <a:off x="2870" y="2785"/>
              <a:ext cx="111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60466" name="Rectangle 18"/>
            <p:cNvSpPr>
              <a:spLocks noChangeArrowheads="1"/>
            </p:cNvSpPr>
            <p:nvPr/>
          </p:nvSpPr>
          <p:spPr bwMode="auto">
            <a:xfrm>
              <a:off x="2981" y="2785"/>
              <a:ext cx="110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60467" name="Rectangle 19"/>
            <p:cNvSpPr>
              <a:spLocks noChangeArrowheads="1"/>
            </p:cNvSpPr>
            <p:nvPr/>
          </p:nvSpPr>
          <p:spPr bwMode="auto">
            <a:xfrm>
              <a:off x="3091" y="2785"/>
              <a:ext cx="109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360468" name="Rectangle 20"/>
            <p:cNvSpPr>
              <a:spLocks noChangeArrowheads="1"/>
            </p:cNvSpPr>
            <p:nvPr/>
          </p:nvSpPr>
          <p:spPr bwMode="auto">
            <a:xfrm>
              <a:off x="3200" y="2785"/>
              <a:ext cx="111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60469" name="Rectangle 21"/>
            <p:cNvSpPr>
              <a:spLocks noChangeArrowheads="1"/>
            </p:cNvSpPr>
            <p:nvPr/>
          </p:nvSpPr>
          <p:spPr bwMode="auto">
            <a:xfrm>
              <a:off x="3311" y="2785"/>
              <a:ext cx="111" cy="11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360470" name="Rectangle 22"/>
            <p:cNvSpPr>
              <a:spLocks noChangeArrowheads="1"/>
            </p:cNvSpPr>
            <p:nvPr/>
          </p:nvSpPr>
          <p:spPr bwMode="auto">
            <a:xfrm>
              <a:off x="3422" y="2785"/>
              <a:ext cx="110" cy="110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x</a:t>
              </a:r>
            </a:p>
          </p:txBody>
        </p:sp>
        <p:sp>
          <p:nvSpPr>
            <p:cNvPr id="360471" name="Text Box 23"/>
            <p:cNvSpPr txBox="1">
              <a:spLocks noChangeArrowheads="1"/>
            </p:cNvSpPr>
            <p:nvPr/>
          </p:nvSpPr>
          <p:spPr bwMode="auto">
            <a:xfrm>
              <a:off x="1747" y="2629"/>
              <a:ext cx="167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p</a:t>
              </a:r>
            </a:p>
          </p:txBody>
        </p:sp>
        <p:sp>
          <p:nvSpPr>
            <p:cNvPr id="360472" name="Text Box 24"/>
            <p:cNvSpPr txBox="1">
              <a:spLocks noChangeArrowheads="1"/>
            </p:cNvSpPr>
            <p:nvPr/>
          </p:nvSpPr>
          <p:spPr bwMode="auto">
            <a:xfrm>
              <a:off x="2083" y="2629"/>
              <a:ext cx="133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200"/>
                <a:t>i</a:t>
              </a:r>
            </a:p>
          </p:txBody>
        </p:sp>
        <p:sp>
          <p:nvSpPr>
            <p:cNvPr id="360473" name="Text Box 25"/>
            <p:cNvSpPr txBox="1">
              <a:spLocks noChangeArrowheads="1"/>
            </p:cNvSpPr>
            <p:nvPr/>
          </p:nvSpPr>
          <p:spPr bwMode="auto">
            <a:xfrm>
              <a:off x="2747" y="2629"/>
              <a:ext cx="119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200"/>
                <a:t>j</a:t>
              </a:r>
            </a:p>
          </p:txBody>
        </p:sp>
        <p:sp>
          <p:nvSpPr>
            <p:cNvPr id="360474" name="Line 26"/>
            <p:cNvSpPr>
              <a:spLocks noChangeShapeType="1"/>
            </p:cNvSpPr>
            <p:nvPr/>
          </p:nvSpPr>
          <p:spPr bwMode="auto">
            <a:xfrm>
              <a:off x="2205" y="2716"/>
              <a:ext cx="0" cy="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60475" name="Line 27"/>
            <p:cNvSpPr>
              <a:spLocks noChangeShapeType="1"/>
            </p:cNvSpPr>
            <p:nvPr/>
          </p:nvSpPr>
          <p:spPr bwMode="auto">
            <a:xfrm>
              <a:off x="2755" y="2716"/>
              <a:ext cx="0" cy="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60476" name="Line 28"/>
            <p:cNvSpPr>
              <a:spLocks noChangeShapeType="1"/>
            </p:cNvSpPr>
            <p:nvPr/>
          </p:nvSpPr>
          <p:spPr bwMode="auto">
            <a:xfrm>
              <a:off x="3418" y="2716"/>
              <a:ext cx="0" cy="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60477" name="AutoShape 29"/>
            <p:cNvSpPr>
              <a:spLocks/>
            </p:cNvSpPr>
            <p:nvPr/>
          </p:nvSpPr>
          <p:spPr bwMode="auto">
            <a:xfrm rot="5400000">
              <a:off x="1955" y="2767"/>
              <a:ext cx="43" cy="369"/>
            </a:xfrm>
            <a:prstGeom prst="rightBrace">
              <a:avLst>
                <a:gd name="adj1" fmla="val 71512"/>
                <a:gd name="adj2" fmla="val 5000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1200">
                <a:solidFill>
                  <a:srgbClr val="66CCFF"/>
                </a:solidFill>
              </a:endParaRPr>
            </a:p>
          </p:txBody>
        </p:sp>
        <p:sp>
          <p:nvSpPr>
            <p:cNvPr id="360478" name="AutoShape 30"/>
            <p:cNvSpPr>
              <a:spLocks/>
            </p:cNvSpPr>
            <p:nvPr/>
          </p:nvSpPr>
          <p:spPr bwMode="auto">
            <a:xfrm rot="5400000">
              <a:off x="2454" y="2716"/>
              <a:ext cx="40" cy="467"/>
            </a:xfrm>
            <a:prstGeom prst="rightBrace">
              <a:avLst>
                <a:gd name="adj1" fmla="val 97292"/>
                <a:gd name="adj2" fmla="val 50000"/>
              </a:avLst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1200">
                <a:solidFill>
                  <a:srgbClr val="99FF66"/>
                </a:solidFill>
              </a:endParaRPr>
            </a:p>
          </p:txBody>
        </p:sp>
        <p:sp>
          <p:nvSpPr>
            <p:cNvPr id="360479" name="AutoShape 31"/>
            <p:cNvSpPr>
              <a:spLocks/>
            </p:cNvSpPr>
            <p:nvPr/>
          </p:nvSpPr>
          <p:spPr bwMode="auto">
            <a:xfrm rot="5400000">
              <a:off x="3061" y="2676"/>
              <a:ext cx="48" cy="555"/>
            </a:xfrm>
            <a:prstGeom prst="rightBrace">
              <a:avLst>
                <a:gd name="adj1" fmla="val 96354"/>
                <a:gd name="adj2" fmla="val 50000"/>
              </a:avLst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1200">
                <a:solidFill>
                  <a:srgbClr val="FF9933"/>
                </a:solidFill>
              </a:endParaRPr>
            </a:p>
          </p:txBody>
        </p:sp>
        <p:sp>
          <p:nvSpPr>
            <p:cNvPr id="360480" name="Text Box 32"/>
            <p:cNvSpPr txBox="1">
              <a:spLocks noChangeArrowheads="1"/>
            </p:cNvSpPr>
            <p:nvPr/>
          </p:nvSpPr>
          <p:spPr bwMode="auto">
            <a:xfrm>
              <a:off x="1849" y="2942"/>
              <a:ext cx="242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>
                  <a:cs typeface="Arial" pitchFamily="34" charset="0"/>
                </a:rPr>
                <a:t>≤</a:t>
              </a:r>
              <a:r>
                <a:rPr lang="en-US" sz="1200"/>
                <a:t> </a:t>
              </a:r>
              <a:r>
                <a:rPr lang="en-US" sz="1200">
                  <a:cs typeface="Arial" pitchFamily="34" charset="0"/>
                </a:rPr>
                <a:t>x</a:t>
              </a:r>
            </a:p>
          </p:txBody>
        </p:sp>
        <p:sp>
          <p:nvSpPr>
            <p:cNvPr id="360481" name="Text Box 33"/>
            <p:cNvSpPr txBox="1">
              <a:spLocks noChangeArrowheads="1"/>
            </p:cNvSpPr>
            <p:nvPr/>
          </p:nvSpPr>
          <p:spPr bwMode="auto">
            <a:xfrm>
              <a:off x="2338" y="2942"/>
              <a:ext cx="245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&gt; </a:t>
              </a:r>
              <a:r>
                <a:rPr lang="en-US" sz="1200">
                  <a:cs typeface="Arial" pitchFamily="34" charset="0"/>
                </a:rPr>
                <a:t>x</a:t>
              </a:r>
            </a:p>
          </p:txBody>
        </p:sp>
        <p:sp>
          <p:nvSpPr>
            <p:cNvPr id="360482" name="Text Box 34"/>
            <p:cNvSpPr txBox="1">
              <a:spLocks noChangeArrowheads="1"/>
            </p:cNvSpPr>
            <p:nvPr/>
          </p:nvSpPr>
          <p:spPr bwMode="auto">
            <a:xfrm>
              <a:off x="2943" y="2942"/>
              <a:ext cx="273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???</a:t>
              </a:r>
            </a:p>
          </p:txBody>
        </p:sp>
        <p:sp>
          <p:nvSpPr>
            <p:cNvPr id="360483" name="Text Box 35"/>
            <p:cNvSpPr txBox="1">
              <a:spLocks noChangeArrowheads="1"/>
            </p:cNvSpPr>
            <p:nvPr/>
          </p:nvSpPr>
          <p:spPr bwMode="auto">
            <a:xfrm>
              <a:off x="3408" y="2629"/>
              <a:ext cx="119" cy="17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200"/>
                <a:t>r</a:t>
              </a:r>
            </a:p>
          </p:txBody>
        </p:sp>
      </p:grpSp>
      <p:sp>
        <p:nvSpPr>
          <p:cNvPr id="360484" name="Text Box 36"/>
          <p:cNvSpPr txBox="1">
            <a:spLocks noChangeArrowheads="1"/>
          </p:cNvSpPr>
          <p:nvPr/>
        </p:nvSpPr>
        <p:spPr bwMode="auto">
          <a:xfrm>
            <a:off x="2178050" y="5948363"/>
            <a:ext cx="3730625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l-GR">
                <a:cs typeface="Arial" pitchFamily="34" charset="0"/>
              </a:rPr>
              <a:t>Θ</a:t>
            </a:r>
            <a:r>
              <a:rPr lang="en-US"/>
              <a:t>(n)  for an n-element subarray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QuickSort: running time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156575" cy="5272087"/>
          </a:xfrm>
        </p:spPr>
        <p:txBody>
          <a:bodyPr/>
          <a:lstStyle/>
          <a:p>
            <a:pPr marL="381000" indent="-381000">
              <a:spcBef>
                <a:spcPct val="0"/>
              </a:spcBef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1800">
                <a:solidFill>
                  <a:schemeClr val="accent1"/>
                </a:solidFill>
              </a:rPr>
              <a:t>QuickSort</a:t>
            </a:r>
            <a:r>
              <a:rPr lang="en-US" sz="1800"/>
              <a:t>(A, p, r)    </a:t>
            </a:r>
          </a:p>
          <a:p>
            <a:pPr marL="381000" indent="-3810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/>
              <a:t>  </a:t>
            </a:r>
            <a:r>
              <a:rPr lang="en-US" sz="1800" b="1"/>
              <a:t>if</a:t>
            </a:r>
            <a:r>
              <a:rPr lang="en-US" sz="1800"/>
              <a:t> p &lt; r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/>
              <a:t>     </a:t>
            </a:r>
            <a:r>
              <a:rPr lang="en-US" sz="1800" b="1"/>
              <a:t>then</a:t>
            </a:r>
            <a:r>
              <a:rPr lang="en-US" sz="1800"/>
              <a:t> q </a:t>
            </a:r>
            <a:r>
              <a:rPr lang="en-US" sz="1800">
                <a:cs typeface="Arial" pitchFamily="34" charset="0"/>
              </a:rPr>
              <a:t>= </a:t>
            </a:r>
            <a:r>
              <a:rPr lang="en-US" sz="1800">
                <a:solidFill>
                  <a:schemeClr val="accent2"/>
                </a:solidFill>
                <a:cs typeface="Arial" pitchFamily="34" charset="0"/>
              </a:rPr>
              <a:t>Partition</a:t>
            </a:r>
            <a:r>
              <a:rPr lang="en-US" sz="1800">
                <a:cs typeface="Arial" pitchFamily="34" charset="0"/>
              </a:rPr>
              <a:t>(A, p, r)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>
                <a:solidFill>
                  <a:schemeClr val="accent2"/>
                </a:solidFill>
                <a:cs typeface="Arial" pitchFamily="34" charset="0"/>
              </a:rPr>
              <a:t>  	     </a:t>
            </a:r>
            <a:r>
              <a:rPr lang="en-US" sz="1800">
                <a:solidFill>
                  <a:schemeClr val="accent1"/>
                </a:solidFill>
                <a:cs typeface="Arial" pitchFamily="34" charset="0"/>
              </a:rPr>
              <a:t>QuickSort</a:t>
            </a:r>
            <a:r>
              <a:rPr lang="en-US" sz="1800">
                <a:cs typeface="Arial" pitchFamily="34" charset="0"/>
              </a:rPr>
              <a:t>(A, p, q-1)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>
                <a:cs typeface="Arial" pitchFamily="34" charset="0"/>
              </a:rPr>
              <a:t>             </a:t>
            </a:r>
            <a:r>
              <a:rPr lang="en-US" sz="800">
                <a:cs typeface="Arial" pitchFamily="34" charset="0"/>
              </a:rPr>
              <a:t> </a:t>
            </a:r>
            <a:r>
              <a:rPr lang="en-US" sz="1800">
                <a:solidFill>
                  <a:schemeClr val="accent1"/>
                </a:solidFill>
                <a:cs typeface="Arial" pitchFamily="34" charset="0"/>
              </a:rPr>
              <a:t>QuickSort</a:t>
            </a:r>
            <a:r>
              <a:rPr lang="en-US" sz="1800">
                <a:cs typeface="Arial" pitchFamily="34" charset="0"/>
              </a:rPr>
              <a:t>(A, q+1, r)</a:t>
            </a:r>
            <a:endParaRPr lang="en-US" sz="1800"/>
          </a:p>
          <a:p>
            <a:pPr marL="381000" indent="-381000">
              <a:buFont typeface="Wingdings" pitchFamily="2" charset="2"/>
              <a:buNone/>
            </a:pPr>
            <a:endParaRPr lang="en-US"/>
          </a:p>
          <a:p>
            <a:pPr marL="381000" indent="-381000"/>
            <a:r>
              <a:rPr lang="en-US"/>
              <a:t>Running time depends on partitioning of subarrays:</a:t>
            </a:r>
          </a:p>
          <a:p>
            <a:pPr marL="838200" lvl="1" indent="-381000"/>
            <a:r>
              <a:rPr lang="en-US"/>
              <a:t>if they are balanced, then QuickSort is as fast as MergeSort</a:t>
            </a:r>
          </a:p>
          <a:p>
            <a:pPr marL="838200" lvl="1" indent="-381000"/>
            <a:r>
              <a:rPr lang="en-US"/>
              <a:t>if they are unbalanced, then QuickSort can be as slow as InsertionSort</a:t>
            </a:r>
          </a:p>
          <a:p>
            <a:pPr marL="381000" indent="-381000">
              <a:buFont typeface="Wingdings" pitchFamily="2" charset="2"/>
              <a:buNone/>
            </a:pPr>
            <a:endParaRPr lang="en-US" sz="1200"/>
          </a:p>
          <a:p>
            <a:pPr marL="381000" indent="-381000"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Worst case</a:t>
            </a:r>
            <a:br>
              <a:rPr lang="en-US">
                <a:solidFill>
                  <a:schemeClr val="accent1"/>
                </a:solidFill>
              </a:rPr>
            </a:br>
            <a:endParaRPr lang="en-US" sz="800">
              <a:solidFill>
                <a:schemeClr val="accent1"/>
              </a:solidFill>
            </a:endParaRPr>
          </a:p>
          <a:p>
            <a:pPr marL="838200" lvl="1" indent="-381000"/>
            <a:r>
              <a:rPr lang="en-US"/>
              <a:t>subarrays completely unbalanced: 0 elements in one, </a:t>
            </a:r>
            <a:br>
              <a:rPr lang="en-US"/>
            </a:br>
            <a:r>
              <a:rPr lang="en-US"/>
              <a:t>					   n-1 in the other</a:t>
            </a:r>
            <a:endParaRPr lang="en-US" sz="800"/>
          </a:p>
          <a:p>
            <a:pPr marL="838200" lvl="1" indent="-381000"/>
            <a:r>
              <a:rPr lang="en-US"/>
              <a:t>T(n) = T(n-1) + T(0) + </a:t>
            </a:r>
            <a:r>
              <a:rPr lang="el-GR"/>
              <a:t>Θ</a:t>
            </a:r>
            <a:r>
              <a:rPr lang="en-US"/>
              <a:t>(n) = T(n-1) + </a:t>
            </a:r>
            <a:r>
              <a:rPr lang="el-GR"/>
              <a:t>Θ</a:t>
            </a:r>
            <a:r>
              <a:rPr lang="en-US"/>
              <a:t>(n) = </a:t>
            </a:r>
            <a:r>
              <a:rPr lang="el-GR"/>
              <a:t>Θ</a:t>
            </a:r>
            <a:r>
              <a:rPr lang="en-US"/>
              <a:t>(n</a:t>
            </a:r>
            <a:r>
              <a:rPr lang="en-US" baseline="30000"/>
              <a:t>2</a:t>
            </a:r>
            <a:r>
              <a:rPr lang="en-US"/>
              <a:t>) </a:t>
            </a:r>
          </a:p>
          <a:p>
            <a:pPr marL="838200" lvl="1" indent="-381000"/>
            <a:r>
              <a:rPr lang="en-US"/>
              <a:t>input: sorted array</a:t>
            </a:r>
          </a:p>
        </p:txBody>
      </p:sp>
      <p:sp>
        <p:nvSpPr>
          <p:cNvPr id="362500" name="Line 4"/>
          <p:cNvSpPr>
            <a:spLocks noChangeShapeType="1"/>
          </p:cNvSpPr>
          <p:nvPr/>
        </p:nvSpPr>
        <p:spPr bwMode="auto">
          <a:xfrm>
            <a:off x="457200" y="2638425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QuickSort: running time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156575" cy="5272087"/>
          </a:xfrm>
        </p:spPr>
        <p:txBody>
          <a:bodyPr/>
          <a:lstStyle/>
          <a:p>
            <a:pPr marL="381000" indent="-381000">
              <a:spcBef>
                <a:spcPct val="0"/>
              </a:spcBef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1800">
                <a:solidFill>
                  <a:schemeClr val="accent1"/>
                </a:solidFill>
              </a:rPr>
              <a:t>QuickSort</a:t>
            </a:r>
            <a:r>
              <a:rPr lang="en-US" sz="1800"/>
              <a:t>(A, p, r)    </a:t>
            </a:r>
          </a:p>
          <a:p>
            <a:pPr marL="381000" indent="-3810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/>
              <a:t>  </a:t>
            </a:r>
            <a:r>
              <a:rPr lang="en-US" sz="1800" b="1"/>
              <a:t>if</a:t>
            </a:r>
            <a:r>
              <a:rPr lang="en-US" sz="1800"/>
              <a:t> p &lt; r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/>
              <a:t>     </a:t>
            </a:r>
            <a:r>
              <a:rPr lang="en-US" sz="1800" b="1"/>
              <a:t>then</a:t>
            </a:r>
            <a:r>
              <a:rPr lang="en-US" sz="1800"/>
              <a:t> q </a:t>
            </a:r>
            <a:r>
              <a:rPr lang="en-US" sz="1800">
                <a:cs typeface="Arial" pitchFamily="34" charset="0"/>
              </a:rPr>
              <a:t>= </a:t>
            </a:r>
            <a:r>
              <a:rPr lang="en-US" sz="1800">
                <a:solidFill>
                  <a:schemeClr val="accent2"/>
                </a:solidFill>
                <a:cs typeface="Arial" pitchFamily="34" charset="0"/>
              </a:rPr>
              <a:t>Partition</a:t>
            </a:r>
            <a:r>
              <a:rPr lang="en-US" sz="1800">
                <a:cs typeface="Arial" pitchFamily="34" charset="0"/>
              </a:rPr>
              <a:t>(A, p, r)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>
                <a:solidFill>
                  <a:schemeClr val="accent2"/>
                </a:solidFill>
                <a:cs typeface="Arial" pitchFamily="34" charset="0"/>
              </a:rPr>
              <a:t>  	     </a:t>
            </a:r>
            <a:r>
              <a:rPr lang="en-US" sz="1800">
                <a:solidFill>
                  <a:schemeClr val="accent1"/>
                </a:solidFill>
                <a:cs typeface="Arial" pitchFamily="34" charset="0"/>
              </a:rPr>
              <a:t>QuickSort</a:t>
            </a:r>
            <a:r>
              <a:rPr lang="en-US" sz="1800">
                <a:cs typeface="Arial" pitchFamily="34" charset="0"/>
              </a:rPr>
              <a:t>(A, p, q-1)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>
                <a:cs typeface="Arial" pitchFamily="34" charset="0"/>
              </a:rPr>
              <a:t>             </a:t>
            </a:r>
            <a:r>
              <a:rPr lang="en-US" sz="800">
                <a:cs typeface="Arial" pitchFamily="34" charset="0"/>
              </a:rPr>
              <a:t> </a:t>
            </a:r>
            <a:r>
              <a:rPr lang="en-US" sz="1800">
                <a:solidFill>
                  <a:schemeClr val="accent1"/>
                </a:solidFill>
                <a:cs typeface="Arial" pitchFamily="34" charset="0"/>
              </a:rPr>
              <a:t>QuickSort</a:t>
            </a:r>
            <a:r>
              <a:rPr lang="en-US" sz="1800">
                <a:cs typeface="Arial" pitchFamily="34" charset="0"/>
              </a:rPr>
              <a:t>(A, q+1, r)</a:t>
            </a:r>
            <a:endParaRPr lang="en-US" sz="1800"/>
          </a:p>
          <a:p>
            <a:pPr marL="381000" indent="-381000">
              <a:buFont typeface="Wingdings" pitchFamily="2" charset="2"/>
              <a:buNone/>
            </a:pPr>
            <a:endParaRPr lang="en-US"/>
          </a:p>
          <a:p>
            <a:pPr marL="381000" indent="-381000"/>
            <a:r>
              <a:rPr lang="en-US"/>
              <a:t>Running time depends on partitioning of subarrays:</a:t>
            </a:r>
          </a:p>
          <a:p>
            <a:pPr marL="838200" lvl="1" indent="-381000"/>
            <a:r>
              <a:rPr lang="en-US"/>
              <a:t>if they are balanced, then QuickSort is as fast as MergeSort</a:t>
            </a:r>
          </a:p>
          <a:p>
            <a:pPr marL="838200" lvl="1" indent="-381000"/>
            <a:r>
              <a:rPr lang="en-US"/>
              <a:t>if they are unbalanced, then QuickSort can be as slow as InsertionSort</a:t>
            </a:r>
          </a:p>
          <a:p>
            <a:pPr marL="381000" indent="-381000">
              <a:buFont typeface="Wingdings" pitchFamily="2" charset="2"/>
              <a:buNone/>
            </a:pPr>
            <a:endParaRPr lang="en-US" sz="1200"/>
          </a:p>
          <a:p>
            <a:pPr marL="381000" indent="-381000"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Best case</a:t>
            </a:r>
            <a:br>
              <a:rPr lang="en-US">
                <a:solidFill>
                  <a:schemeClr val="accent1"/>
                </a:solidFill>
              </a:rPr>
            </a:br>
            <a:endParaRPr lang="en-US" sz="800">
              <a:solidFill>
                <a:schemeClr val="accent1"/>
              </a:solidFill>
            </a:endParaRPr>
          </a:p>
          <a:p>
            <a:pPr marL="838200" lvl="1" indent="-381000"/>
            <a:r>
              <a:rPr lang="en-US"/>
              <a:t>subarrays completely balanced: each has ≤ n/2 elements</a:t>
            </a:r>
            <a:endParaRPr lang="en-US" sz="800"/>
          </a:p>
          <a:p>
            <a:pPr marL="838200" lvl="1" indent="-381000"/>
            <a:r>
              <a:rPr lang="en-US"/>
              <a:t>T(n) = 2T(n/2) + </a:t>
            </a:r>
            <a:r>
              <a:rPr lang="el-GR"/>
              <a:t>Θ</a:t>
            </a:r>
            <a:r>
              <a:rPr lang="en-US"/>
              <a:t>(n) = </a:t>
            </a:r>
            <a:r>
              <a:rPr lang="el-GR"/>
              <a:t>Θ</a:t>
            </a:r>
            <a:r>
              <a:rPr lang="en-US"/>
              <a:t>(n log n) </a:t>
            </a:r>
          </a:p>
          <a:p>
            <a:pPr marL="838200" lvl="1" indent="-381000"/>
            <a:endParaRPr lang="en-US" sz="1200"/>
          </a:p>
          <a:p>
            <a:pPr marL="381000" indent="-381000"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Average</a:t>
            </a:r>
            <a:r>
              <a:rPr lang="en-US"/>
              <a:t>?</a:t>
            </a:r>
          </a:p>
        </p:txBody>
      </p:sp>
      <p:sp>
        <p:nvSpPr>
          <p:cNvPr id="363524" name="Line 4"/>
          <p:cNvSpPr>
            <a:spLocks noChangeShapeType="1"/>
          </p:cNvSpPr>
          <p:nvPr/>
        </p:nvSpPr>
        <p:spPr bwMode="auto">
          <a:xfrm>
            <a:off x="457200" y="2638425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9747" y="5952228"/>
            <a:ext cx="5163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Much closer to best case than worst case …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Randomized QuickSort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dirty="0"/>
              <a:t>pick pivot at </a:t>
            </a:r>
            <a:r>
              <a:rPr lang="en-US" dirty="0">
                <a:solidFill>
                  <a:schemeClr val="accent1"/>
                </a:solidFill>
              </a:rPr>
              <a:t>random</a:t>
            </a:r>
          </a:p>
          <a:p>
            <a:pPr marL="381000" indent="-381000"/>
            <a:endParaRPr lang="en-US" dirty="0"/>
          </a:p>
          <a:p>
            <a:pPr marL="381000" indent="-381000">
              <a:spcBef>
                <a:spcPct val="0"/>
              </a:spcBef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dirty="0" err="1">
                <a:solidFill>
                  <a:schemeClr val="accent1"/>
                </a:solidFill>
              </a:rPr>
              <a:t>RandomizedPartition</a:t>
            </a:r>
            <a:r>
              <a:rPr lang="en-US" dirty="0"/>
              <a:t>(A, p, r)    </a:t>
            </a:r>
          </a:p>
          <a:p>
            <a:pPr marL="381000" indent="-3810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b="1" dirty="0"/>
              <a:t> </a:t>
            </a:r>
            <a:r>
              <a:rPr lang="en-US" dirty="0">
                <a:cs typeface="Arial" pitchFamily="34" charset="0"/>
              </a:rPr>
              <a:t>= </a:t>
            </a:r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Random</a:t>
            </a:r>
            <a:r>
              <a:rPr lang="en-US" dirty="0">
                <a:cs typeface="Arial" pitchFamily="34" charset="0"/>
              </a:rPr>
              <a:t>(p, r)</a:t>
            </a:r>
            <a:endParaRPr lang="en-US" dirty="0"/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exchange</a:t>
            </a:r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A[r] ↔A[</a:t>
            </a:r>
            <a:r>
              <a:rPr lang="en-US" dirty="0" err="1">
                <a:cs typeface="Arial" pitchFamily="34" charset="0"/>
              </a:rPr>
              <a:t>i</a:t>
            </a:r>
            <a:r>
              <a:rPr lang="en-US" dirty="0">
                <a:cs typeface="Arial" pitchFamily="34" charset="0"/>
              </a:rPr>
              <a:t>]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>
                <a:cs typeface="Arial" pitchFamily="34" charset="0"/>
              </a:rPr>
              <a:t> </a:t>
            </a:r>
            <a:r>
              <a:rPr lang="en-US" b="1" dirty="0">
                <a:cs typeface="Arial" pitchFamily="34" charset="0"/>
              </a:rPr>
              <a:t>return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Partition</a:t>
            </a:r>
            <a:r>
              <a:rPr lang="en-US" dirty="0">
                <a:cs typeface="Arial" pitchFamily="34" charset="0"/>
              </a:rPr>
              <a:t>(A, p, r)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sz="1200" dirty="0">
              <a:cs typeface="Arial" pitchFamily="34" charset="0"/>
            </a:endParaRP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sz="1200" dirty="0">
              <a:cs typeface="Arial" pitchFamily="34" charset="0"/>
            </a:endParaRPr>
          </a:p>
          <a:p>
            <a:pPr marL="381000" indent="-381000"/>
            <a:r>
              <a:rPr lang="en-US" dirty="0"/>
              <a:t>random pivot results in reasonably balanced split on average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en-US" dirty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 expected </a:t>
            </a:r>
            <a:r>
              <a:rPr lang="en-US" dirty="0">
                <a:latin typeface=""/>
                <a:ea typeface="Arial Unicode MS" pitchFamily="34" charset="-128"/>
                <a:cs typeface="Arial Unicode MS" pitchFamily="34" charset="-128"/>
              </a:rPr>
              <a:t>running time</a:t>
            </a:r>
            <a:r>
              <a:rPr lang="en-US" dirty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dirty="0"/>
              <a:t>Θ</a:t>
            </a:r>
            <a:r>
              <a:rPr lang="en-US" dirty="0"/>
              <a:t>(n log n)</a:t>
            </a:r>
          </a:p>
          <a:p>
            <a:pPr marL="381000" indent="-381000">
              <a:buFont typeface="Wingdings" pitchFamily="2" charset="2"/>
              <a:buNone/>
            </a:pPr>
            <a:endParaRPr lang="en-US" i="1" dirty="0"/>
          </a:p>
          <a:p>
            <a:pPr marL="381000" indent="-381000"/>
            <a:r>
              <a:rPr lang="en-US" dirty="0"/>
              <a:t>alternative: use </a:t>
            </a:r>
            <a:r>
              <a:rPr lang="en-US" dirty="0">
                <a:solidFill>
                  <a:schemeClr val="accent1"/>
                </a:solidFill>
              </a:rPr>
              <a:t>linear time median finding</a:t>
            </a:r>
            <a:r>
              <a:rPr lang="en-US" dirty="0"/>
              <a:t> to find a good pivot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dirty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worst case</a:t>
            </a:r>
            <a:r>
              <a:rPr lang="en-US" dirty="0">
                <a:latin typeface=""/>
                <a:ea typeface="Arial Unicode MS" pitchFamily="34" charset="-128"/>
                <a:cs typeface="Arial Unicode MS" pitchFamily="34" charset="-128"/>
              </a:rPr>
              <a:t> running time</a:t>
            </a:r>
            <a:r>
              <a:rPr lang="en-US" dirty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dirty="0"/>
              <a:t>Θ</a:t>
            </a:r>
            <a:r>
              <a:rPr lang="en-US" dirty="0"/>
              <a:t>(n log n)</a:t>
            </a:r>
            <a:br>
              <a:rPr lang="en-US" dirty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i="1" dirty="0"/>
              <a:t>price to pay: added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/>
            <a:r>
              <a:rPr lang="en-US" dirty="0" smtClean="0">
                <a:cs typeface="Arial" pitchFamily="34" charset="0"/>
              </a:rPr>
              <a:t>Graphs</a:t>
            </a:r>
            <a:endParaRPr lang="el-GR" dirty="0">
              <a:cs typeface="Arial" pitchFamily="34" charset="0"/>
            </a:endParaRPr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04132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33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Networks and other graphs</a:t>
            </a:r>
          </a:p>
        </p:txBody>
      </p:sp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1235075" y="1276350"/>
            <a:ext cx="2025650" cy="2682875"/>
            <a:chOff x="778" y="811"/>
            <a:chExt cx="1276" cy="169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22" y="1044"/>
              <a:ext cx="1187" cy="1457"/>
              <a:chOff x="1991" y="1152"/>
              <a:chExt cx="2389" cy="2730"/>
            </a:xfrm>
          </p:grpSpPr>
          <p:pic>
            <p:nvPicPr>
              <p:cNvPr id="807940" name="Picture 4" descr="netherlands_rel8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91" y="1152"/>
                <a:ext cx="2389" cy="27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" name="Group 5"/>
              <p:cNvGrpSpPr>
                <a:grpSpLocks noChangeAspect="1"/>
              </p:cNvGrpSpPr>
              <p:nvPr/>
            </p:nvGrpSpPr>
            <p:grpSpPr bwMode="auto">
              <a:xfrm>
                <a:off x="2342" y="1636"/>
                <a:ext cx="1659" cy="1958"/>
                <a:chOff x="3276" y="1607"/>
                <a:chExt cx="2025" cy="2388"/>
              </a:xfrm>
            </p:grpSpPr>
            <p:sp>
              <p:nvSpPr>
                <p:cNvPr id="807942" name="Freeform 6"/>
                <p:cNvSpPr>
                  <a:spLocks noChangeAspect="1"/>
                </p:cNvSpPr>
                <p:nvPr/>
              </p:nvSpPr>
              <p:spPr bwMode="auto">
                <a:xfrm>
                  <a:off x="3276" y="1607"/>
                  <a:ext cx="2025" cy="1726"/>
                </a:xfrm>
                <a:custGeom>
                  <a:avLst/>
                  <a:gdLst/>
                  <a:ahLst/>
                  <a:cxnLst>
                    <a:cxn ang="0">
                      <a:pos x="0" y="1425"/>
                    </a:cxn>
                    <a:cxn ang="0">
                      <a:pos x="422" y="1392"/>
                    </a:cxn>
                    <a:cxn ang="0">
                      <a:pos x="573" y="1360"/>
                    </a:cxn>
                    <a:cxn ang="0">
                      <a:pos x="861" y="1274"/>
                    </a:cxn>
                    <a:cxn ang="0">
                      <a:pos x="1137" y="1137"/>
                    </a:cxn>
                    <a:cxn ang="0">
                      <a:pos x="1154" y="1027"/>
                    </a:cxn>
                    <a:cxn ang="0">
                      <a:pos x="1190" y="854"/>
                    </a:cxn>
                    <a:cxn ang="0">
                      <a:pos x="1291" y="806"/>
                    </a:cxn>
                    <a:cxn ang="0">
                      <a:pos x="1672" y="849"/>
                    </a:cxn>
                    <a:cxn ang="0">
                      <a:pos x="1255" y="600"/>
                    </a:cxn>
                    <a:cxn ang="0">
                      <a:pos x="1322" y="434"/>
                    </a:cxn>
                    <a:cxn ang="0">
                      <a:pos x="1456" y="410"/>
                    </a:cxn>
                    <a:cxn ang="0">
                      <a:pos x="1660" y="360"/>
                    </a:cxn>
                    <a:cxn ang="0">
                      <a:pos x="1490" y="0"/>
                    </a:cxn>
                    <a:cxn ang="0">
                      <a:pos x="1485" y="201"/>
                    </a:cxn>
                    <a:cxn ang="0">
                      <a:pos x="1449" y="410"/>
                    </a:cxn>
                  </a:cxnLst>
                  <a:rect l="0" t="0" r="r" b="b"/>
                  <a:pathLst>
                    <a:path w="1672" h="1425">
                      <a:moveTo>
                        <a:pt x="0" y="1425"/>
                      </a:moveTo>
                      <a:lnTo>
                        <a:pt x="422" y="1392"/>
                      </a:lnTo>
                      <a:lnTo>
                        <a:pt x="573" y="1360"/>
                      </a:lnTo>
                      <a:lnTo>
                        <a:pt x="861" y="1274"/>
                      </a:lnTo>
                      <a:lnTo>
                        <a:pt x="1137" y="1137"/>
                      </a:lnTo>
                      <a:lnTo>
                        <a:pt x="1154" y="1027"/>
                      </a:lnTo>
                      <a:lnTo>
                        <a:pt x="1190" y="854"/>
                      </a:lnTo>
                      <a:lnTo>
                        <a:pt x="1291" y="806"/>
                      </a:lnTo>
                      <a:lnTo>
                        <a:pt x="1672" y="849"/>
                      </a:lnTo>
                      <a:lnTo>
                        <a:pt x="1255" y="600"/>
                      </a:lnTo>
                      <a:lnTo>
                        <a:pt x="1322" y="434"/>
                      </a:lnTo>
                      <a:lnTo>
                        <a:pt x="1456" y="410"/>
                      </a:lnTo>
                      <a:lnTo>
                        <a:pt x="1660" y="360"/>
                      </a:lnTo>
                      <a:lnTo>
                        <a:pt x="1490" y="0"/>
                      </a:lnTo>
                      <a:lnTo>
                        <a:pt x="1485" y="201"/>
                      </a:lnTo>
                      <a:lnTo>
                        <a:pt x="1449" y="41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3" name="Freeform 7"/>
                <p:cNvSpPr>
                  <a:spLocks noChangeAspect="1"/>
                </p:cNvSpPr>
                <p:nvPr/>
              </p:nvSpPr>
              <p:spPr bwMode="auto">
                <a:xfrm>
                  <a:off x="3906" y="1877"/>
                  <a:ext cx="657" cy="2118"/>
                </a:xfrm>
                <a:custGeom>
                  <a:avLst/>
                  <a:gdLst/>
                  <a:ahLst/>
                  <a:cxnLst>
                    <a:cxn ang="0">
                      <a:pos x="543" y="1749"/>
                    </a:cxn>
                    <a:cxn ang="0">
                      <a:pos x="538" y="1413"/>
                    </a:cxn>
                    <a:cxn ang="0">
                      <a:pos x="425" y="1262"/>
                    </a:cxn>
                    <a:cxn ang="0">
                      <a:pos x="339" y="1053"/>
                    </a:cxn>
                    <a:cxn ang="0">
                      <a:pos x="296" y="917"/>
                    </a:cxn>
                    <a:cxn ang="0">
                      <a:pos x="156" y="926"/>
                    </a:cxn>
                    <a:cxn ang="0">
                      <a:pos x="248" y="725"/>
                    </a:cxn>
                    <a:cxn ang="0">
                      <a:pos x="406" y="657"/>
                    </a:cxn>
                    <a:cxn ang="0">
                      <a:pos x="298" y="597"/>
                    </a:cxn>
                    <a:cxn ang="0">
                      <a:pos x="135" y="485"/>
                    </a:cxn>
                    <a:cxn ang="0">
                      <a:pos x="0" y="463"/>
                    </a:cxn>
                    <a:cxn ang="0">
                      <a:pos x="60" y="266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543" h="1749">
                      <a:moveTo>
                        <a:pt x="543" y="1749"/>
                      </a:moveTo>
                      <a:lnTo>
                        <a:pt x="538" y="1413"/>
                      </a:lnTo>
                      <a:lnTo>
                        <a:pt x="425" y="1262"/>
                      </a:lnTo>
                      <a:lnTo>
                        <a:pt x="339" y="1053"/>
                      </a:lnTo>
                      <a:lnTo>
                        <a:pt x="296" y="917"/>
                      </a:lnTo>
                      <a:lnTo>
                        <a:pt x="156" y="926"/>
                      </a:lnTo>
                      <a:lnTo>
                        <a:pt x="248" y="725"/>
                      </a:lnTo>
                      <a:lnTo>
                        <a:pt x="406" y="657"/>
                      </a:lnTo>
                      <a:lnTo>
                        <a:pt x="298" y="597"/>
                      </a:lnTo>
                      <a:lnTo>
                        <a:pt x="135" y="485"/>
                      </a:lnTo>
                      <a:lnTo>
                        <a:pt x="0" y="463"/>
                      </a:lnTo>
                      <a:lnTo>
                        <a:pt x="60" y="266"/>
                      </a:lnTo>
                      <a:lnTo>
                        <a:pt x="72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4" name="Freeform 8"/>
                <p:cNvSpPr>
                  <a:spLocks noChangeAspect="1"/>
                </p:cNvSpPr>
                <p:nvPr/>
              </p:nvSpPr>
              <p:spPr bwMode="auto">
                <a:xfrm>
                  <a:off x="4609" y="1607"/>
                  <a:ext cx="469" cy="53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387" y="0"/>
                    </a:cxn>
                    <a:cxn ang="0">
                      <a:pos x="67" y="218"/>
                    </a:cxn>
                    <a:cxn ang="0">
                      <a:pos x="223" y="439"/>
                    </a:cxn>
                  </a:cxnLst>
                  <a:rect l="0" t="0" r="r" b="b"/>
                  <a:pathLst>
                    <a:path w="387" h="439">
                      <a:moveTo>
                        <a:pt x="0" y="21"/>
                      </a:moveTo>
                      <a:lnTo>
                        <a:pt x="387" y="0"/>
                      </a:lnTo>
                      <a:lnTo>
                        <a:pt x="67" y="218"/>
                      </a:lnTo>
                      <a:lnTo>
                        <a:pt x="223" y="439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5" name="Freeform 9"/>
                <p:cNvSpPr>
                  <a:spLocks noChangeAspect="1"/>
                </p:cNvSpPr>
                <p:nvPr/>
              </p:nvSpPr>
              <p:spPr bwMode="auto">
                <a:xfrm>
                  <a:off x="3712" y="2203"/>
                  <a:ext cx="354" cy="714"/>
                </a:xfrm>
                <a:custGeom>
                  <a:avLst/>
                  <a:gdLst/>
                  <a:ahLst/>
                  <a:cxnLst>
                    <a:cxn ang="0">
                      <a:pos x="213" y="0"/>
                    </a:cxn>
                    <a:cxn ang="0">
                      <a:pos x="292" y="216"/>
                    </a:cxn>
                    <a:cxn ang="0">
                      <a:pos x="88" y="408"/>
                    </a:cxn>
                    <a:cxn ang="0">
                      <a:pos x="0" y="444"/>
                    </a:cxn>
                    <a:cxn ang="0">
                      <a:pos x="9" y="525"/>
                    </a:cxn>
                    <a:cxn ang="0">
                      <a:pos x="96" y="590"/>
                    </a:cxn>
                    <a:cxn ang="0">
                      <a:pos x="196" y="508"/>
                    </a:cxn>
                    <a:cxn ang="0">
                      <a:pos x="4" y="446"/>
                    </a:cxn>
                  </a:cxnLst>
                  <a:rect l="0" t="0" r="r" b="b"/>
                  <a:pathLst>
                    <a:path w="292" h="590">
                      <a:moveTo>
                        <a:pt x="213" y="0"/>
                      </a:moveTo>
                      <a:lnTo>
                        <a:pt x="292" y="216"/>
                      </a:lnTo>
                      <a:lnTo>
                        <a:pt x="88" y="408"/>
                      </a:lnTo>
                      <a:lnTo>
                        <a:pt x="0" y="444"/>
                      </a:lnTo>
                      <a:lnTo>
                        <a:pt x="9" y="525"/>
                      </a:lnTo>
                      <a:lnTo>
                        <a:pt x="96" y="590"/>
                      </a:lnTo>
                      <a:lnTo>
                        <a:pt x="196" y="508"/>
                      </a:lnTo>
                      <a:lnTo>
                        <a:pt x="4" y="446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6" name="Freeform 10"/>
                <p:cNvSpPr>
                  <a:spLocks noChangeAspect="1"/>
                </p:cNvSpPr>
                <p:nvPr/>
              </p:nvSpPr>
              <p:spPr bwMode="auto">
                <a:xfrm>
                  <a:off x="3947" y="2818"/>
                  <a:ext cx="8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7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3">
                      <a:moveTo>
                        <a:pt x="0" y="3"/>
                      </a:moveTo>
                      <a:cubicBezTo>
                        <a:pt x="2" y="2"/>
                        <a:pt x="7" y="0"/>
                        <a:pt x="7" y="0"/>
                      </a:cubicBezTo>
                      <a:cubicBezTo>
                        <a:pt x="7" y="0"/>
                        <a:pt x="2" y="2"/>
                        <a:pt x="0" y="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7" name="Line 1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949" y="2751"/>
                  <a:ext cx="262" cy="67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8" name="Line 12"/>
                <p:cNvSpPr>
                  <a:spLocks noChangeAspect="1" noChangeShapeType="1"/>
                </p:cNvSpPr>
                <p:nvPr/>
              </p:nvSpPr>
              <p:spPr bwMode="auto">
                <a:xfrm>
                  <a:off x="3831" y="2911"/>
                  <a:ext cx="75" cy="139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9" name="Freeform 13"/>
                <p:cNvSpPr>
                  <a:spLocks noChangeAspect="1"/>
                </p:cNvSpPr>
                <p:nvPr/>
              </p:nvSpPr>
              <p:spPr bwMode="auto">
                <a:xfrm>
                  <a:off x="3997" y="1632"/>
                  <a:ext cx="805" cy="1009"/>
                </a:xfrm>
                <a:custGeom>
                  <a:avLst/>
                  <a:gdLst/>
                  <a:ahLst/>
                  <a:cxnLst>
                    <a:cxn ang="0">
                      <a:pos x="588" y="833"/>
                    </a:cxn>
                    <a:cxn ang="0">
                      <a:pos x="665" y="576"/>
                    </a:cxn>
                    <a:cxn ang="0">
                      <a:pos x="362" y="567"/>
                    </a:cxn>
                    <a:cxn ang="0">
                      <a:pos x="501" y="406"/>
                    </a:cxn>
                    <a:cxn ang="0">
                      <a:pos x="571" y="199"/>
                    </a:cxn>
                    <a:cxn ang="0">
                      <a:pos x="509" y="0"/>
                    </a:cxn>
                    <a:cxn ang="0">
                      <a:pos x="0" y="211"/>
                    </a:cxn>
                  </a:cxnLst>
                  <a:rect l="0" t="0" r="r" b="b"/>
                  <a:pathLst>
                    <a:path w="665" h="833">
                      <a:moveTo>
                        <a:pt x="588" y="833"/>
                      </a:moveTo>
                      <a:lnTo>
                        <a:pt x="665" y="576"/>
                      </a:lnTo>
                      <a:lnTo>
                        <a:pt x="362" y="567"/>
                      </a:lnTo>
                      <a:lnTo>
                        <a:pt x="501" y="406"/>
                      </a:lnTo>
                      <a:lnTo>
                        <a:pt x="571" y="199"/>
                      </a:lnTo>
                      <a:lnTo>
                        <a:pt x="509" y="0"/>
                      </a:lnTo>
                      <a:lnTo>
                        <a:pt x="0" y="211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0" name="Freeform 14"/>
                <p:cNvSpPr>
                  <a:spLocks noChangeAspect="1"/>
                </p:cNvSpPr>
                <p:nvPr/>
              </p:nvSpPr>
              <p:spPr bwMode="auto">
                <a:xfrm>
                  <a:off x="3781" y="2917"/>
                  <a:ext cx="311" cy="380"/>
                </a:xfrm>
                <a:custGeom>
                  <a:avLst/>
                  <a:gdLst/>
                  <a:ahLst/>
                  <a:cxnLst>
                    <a:cxn ang="0">
                      <a:pos x="0" y="314"/>
                    </a:cxn>
                    <a:cxn ang="0">
                      <a:pos x="17" y="302"/>
                    </a:cxn>
                    <a:cxn ang="0">
                      <a:pos x="101" y="106"/>
                    </a:cxn>
                    <a:cxn ang="0">
                      <a:pos x="161" y="274"/>
                    </a:cxn>
                    <a:cxn ang="0">
                      <a:pos x="257" y="7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257" h="314">
                      <a:moveTo>
                        <a:pt x="0" y="314"/>
                      </a:moveTo>
                      <a:cubicBezTo>
                        <a:pt x="7" y="312"/>
                        <a:pt x="17" y="302"/>
                        <a:pt x="17" y="302"/>
                      </a:cubicBezTo>
                      <a:lnTo>
                        <a:pt x="101" y="106"/>
                      </a:lnTo>
                      <a:lnTo>
                        <a:pt x="161" y="274"/>
                      </a:lnTo>
                      <a:lnTo>
                        <a:pt x="257" y="70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1" name="Freeform 15"/>
                <p:cNvSpPr>
                  <a:spLocks noChangeAspect="1"/>
                </p:cNvSpPr>
                <p:nvPr/>
              </p:nvSpPr>
              <p:spPr bwMode="auto">
                <a:xfrm>
                  <a:off x="4200" y="2583"/>
                  <a:ext cx="648" cy="401"/>
                </a:xfrm>
                <a:custGeom>
                  <a:avLst/>
                  <a:gdLst/>
                  <a:ahLst/>
                  <a:cxnLst>
                    <a:cxn ang="0">
                      <a:pos x="53" y="331"/>
                    </a:cxn>
                    <a:cxn ang="0">
                      <a:pos x="0" y="137"/>
                    </a:cxn>
                    <a:cxn ang="0">
                      <a:pos x="391" y="226"/>
                    </a:cxn>
                    <a:cxn ang="0">
                      <a:pos x="535" y="0"/>
                    </a:cxn>
                  </a:cxnLst>
                  <a:rect l="0" t="0" r="r" b="b"/>
                  <a:pathLst>
                    <a:path w="535" h="331">
                      <a:moveTo>
                        <a:pt x="53" y="331"/>
                      </a:moveTo>
                      <a:lnTo>
                        <a:pt x="0" y="137"/>
                      </a:lnTo>
                      <a:lnTo>
                        <a:pt x="391" y="226"/>
                      </a:lnTo>
                      <a:lnTo>
                        <a:pt x="535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2" name="Line 1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40" y="2421"/>
                  <a:ext cx="104" cy="164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3" name="Line 1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944" y="2103"/>
                  <a:ext cx="87" cy="32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4" name="Line 1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63" y="2315"/>
                  <a:ext cx="381" cy="158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5" name="Line 1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381" y="2330"/>
                  <a:ext cx="423" cy="34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6" name="Line 2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389" y="2635"/>
                  <a:ext cx="320" cy="35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7" name="Line 2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261" y="2984"/>
                  <a:ext cx="398" cy="8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2"/>
              <p:cNvGrpSpPr>
                <a:grpSpLocks noChangeAspect="1"/>
              </p:cNvGrpSpPr>
              <p:nvPr/>
            </p:nvGrpSpPr>
            <p:grpSpPr bwMode="auto">
              <a:xfrm>
                <a:off x="2318" y="1614"/>
                <a:ext cx="1702" cy="1999"/>
                <a:chOff x="3247" y="1580"/>
                <a:chExt cx="2077" cy="2438"/>
              </a:xfrm>
            </p:grpSpPr>
            <p:sp>
              <p:nvSpPr>
                <p:cNvPr id="807959" name="Oval 23"/>
                <p:cNvSpPr>
                  <a:spLocks noChangeAspect="1" noChangeArrowheads="1"/>
                </p:cNvSpPr>
                <p:nvPr/>
              </p:nvSpPr>
              <p:spPr bwMode="auto">
                <a:xfrm>
                  <a:off x="4040" y="243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" name="Group 24"/>
                <p:cNvGrpSpPr>
                  <a:grpSpLocks noChangeAspect="1"/>
                </p:cNvGrpSpPr>
                <p:nvPr/>
              </p:nvGrpSpPr>
              <p:grpSpPr bwMode="auto">
                <a:xfrm>
                  <a:off x="3247" y="2957"/>
                  <a:ext cx="1344" cy="1061"/>
                  <a:chOff x="3247" y="2957"/>
                  <a:chExt cx="1344" cy="1061"/>
                </a:xfrm>
              </p:grpSpPr>
              <p:sp>
                <p:nvSpPr>
                  <p:cNvPr id="807961" name="Oval 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83" y="3015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62" name="Oval 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7" y="330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63" name="Oval 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47" y="322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64" name="Oval 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90" y="3123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7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394" y="3374"/>
                    <a:ext cx="197" cy="644"/>
                    <a:chOff x="4394" y="3374"/>
                    <a:chExt cx="197" cy="644"/>
                  </a:xfrm>
                </p:grpSpPr>
                <p:sp>
                  <p:nvSpPr>
                    <p:cNvPr id="807966" name="Oval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94" y="3374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67" name="Oval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33" y="3960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68" name="Oval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25" y="3558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07969" name="Oval 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58" y="326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70" name="Oval 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69" y="296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71" name="Oval 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33" y="2957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36"/>
                <p:cNvGrpSpPr>
                  <a:grpSpLocks noChangeAspect="1"/>
                </p:cNvGrpSpPr>
                <p:nvPr/>
              </p:nvGrpSpPr>
              <p:grpSpPr bwMode="auto">
                <a:xfrm>
                  <a:off x="3947" y="1580"/>
                  <a:ext cx="1360" cy="872"/>
                  <a:chOff x="3947" y="1580"/>
                  <a:chExt cx="1360" cy="872"/>
                </a:xfrm>
              </p:grpSpPr>
              <p:sp>
                <p:nvSpPr>
                  <p:cNvPr id="807973" name="Oval 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47" y="217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74" name="Oval 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72" y="2298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75" name="Oval 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08" y="2292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76" name="Oval 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16" y="239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" name="Group 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962" y="1580"/>
                    <a:ext cx="1345" cy="584"/>
                    <a:chOff x="3962" y="1580"/>
                    <a:chExt cx="1345" cy="584"/>
                  </a:xfrm>
                </p:grpSpPr>
                <p:sp>
                  <p:nvSpPr>
                    <p:cNvPr id="807978" name="Oval 4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49" y="2016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79" name="Oval 4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9" y="1609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0" name="Oval 4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62" y="1853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1" name="Oval 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46" y="2106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2" name="Oval 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67" y="2101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3" name="Oval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48" y="1815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4" name="Oval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42" y="1580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5" name="Oval 4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62" y="1846"/>
                      <a:ext cx="58" cy="59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6" name="Oval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04" y="2072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3685" y="2414"/>
                  <a:ext cx="1639" cy="598"/>
                  <a:chOff x="3685" y="2414"/>
                  <a:chExt cx="1639" cy="598"/>
                </a:xfrm>
              </p:grpSpPr>
              <p:sp>
                <p:nvSpPr>
                  <p:cNvPr id="807988" name="Oval 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255" y="2597"/>
                    <a:ext cx="69" cy="6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89" name="Oval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05" y="288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0" name="Oval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24" y="295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1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73" y="2722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2" name="Oval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46" y="283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3" name="Oval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85" y="2711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4" name="Oval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04" y="280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5" name="Oval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23" y="279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6" name="Oval 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91" y="265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7" name="Oval 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82" y="261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8" name="Oval 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11" y="255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9" name="Oval 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61" y="264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00" name="Oval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84" y="2414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01" name="Oval 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38" y="257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" name="Group 66"/>
              <p:cNvGrpSpPr>
                <a:grpSpLocks noChangeAspect="1"/>
              </p:cNvGrpSpPr>
              <p:nvPr/>
            </p:nvGrpSpPr>
            <p:grpSpPr bwMode="auto">
              <a:xfrm>
                <a:off x="2339" y="1639"/>
                <a:ext cx="1659" cy="1958"/>
                <a:chOff x="3276" y="1607"/>
                <a:chExt cx="2025" cy="2388"/>
              </a:xfrm>
            </p:grpSpPr>
            <p:sp>
              <p:nvSpPr>
                <p:cNvPr id="808003" name="Freeform 67"/>
                <p:cNvSpPr>
                  <a:spLocks noChangeAspect="1"/>
                </p:cNvSpPr>
                <p:nvPr/>
              </p:nvSpPr>
              <p:spPr bwMode="auto">
                <a:xfrm>
                  <a:off x="3276" y="1607"/>
                  <a:ext cx="2025" cy="1726"/>
                </a:xfrm>
                <a:custGeom>
                  <a:avLst/>
                  <a:gdLst/>
                  <a:ahLst/>
                  <a:cxnLst>
                    <a:cxn ang="0">
                      <a:pos x="0" y="1425"/>
                    </a:cxn>
                    <a:cxn ang="0">
                      <a:pos x="422" y="1392"/>
                    </a:cxn>
                    <a:cxn ang="0">
                      <a:pos x="573" y="1360"/>
                    </a:cxn>
                    <a:cxn ang="0">
                      <a:pos x="861" y="1274"/>
                    </a:cxn>
                    <a:cxn ang="0">
                      <a:pos x="1137" y="1137"/>
                    </a:cxn>
                    <a:cxn ang="0">
                      <a:pos x="1154" y="1027"/>
                    </a:cxn>
                    <a:cxn ang="0">
                      <a:pos x="1190" y="854"/>
                    </a:cxn>
                    <a:cxn ang="0">
                      <a:pos x="1291" y="806"/>
                    </a:cxn>
                    <a:cxn ang="0">
                      <a:pos x="1672" y="849"/>
                    </a:cxn>
                    <a:cxn ang="0">
                      <a:pos x="1255" y="600"/>
                    </a:cxn>
                    <a:cxn ang="0">
                      <a:pos x="1322" y="434"/>
                    </a:cxn>
                    <a:cxn ang="0">
                      <a:pos x="1456" y="410"/>
                    </a:cxn>
                    <a:cxn ang="0">
                      <a:pos x="1660" y="360"/>
                    </a:cxn>
                    <a:cxn ang="0">
                      <a:pos x="1490" y="0"/>
                    </a:cxn>
                    <a:cxn ang="0">
                      <a:pos x="1485" y="201"/>
                    </a:cxn>
                    <a:cxn ang="0">
                      <a:pos x="1449" y="410"/>
                    </a:cxn>
                  </a:cxnLst>
                  <a:rect l="0" t="0" r="r" b="b"/>
                  <a:pathLst>
                    <a:path w="1672" h="1425">
                      <a:moveTo>
                        <a:pt x="0" y="1425"/>
                      </a:moveTo>
                      <a:lnTo>
                        <a:pt x="422" y="1392"/>
                      </a:lnTo>
                      <a:lnTo>
                        <a:pt x="573" y="1360"/>
                      </a:lnTo>
                      <a:lnTo>
                        <a:pt x="861" y="1274"/>
                      </a:lnTo>
                      <a:lnTo>
                        <a:pt x="1137" y="1137"/>
                      </a:lnTo>
                      <a:lnTo>
                        <a:pt x="1154" y="1027"/>
                      </a:lnTo>
                      <a:lnTo>
                        <a:pt x="1190" y="854"/>
                      </a:lnTo>
                      <a:lnTo>
                        <a:pt x="1291" y="806"/>
                      </a:lnTo>
                      <a:lnTo>
                        <a:pt x="1672" y="849"/>
                      </a:lnTo>
                      <a:lnTo>
                        <a:pt x="1255" y="600"/>
                      </a:lnTo>
                      <a:lnTo>
                        <a:pt x="1322" y="434"/>
                      </a:lnTo>
                      <a:lnTo>
                        <a:pt x="1456" y="410"/>
                      </a:lnTo>
                      <a:lnTo>
                        <a:pt x="1660" y="360"/>
                      </a:lnTo>
                      <a:lnTo>
                        <a:pt x="1490" y="0"/>
                      </a:lnTo>
                      <a:lnTo>
                        <a:pt x="1485" y="201"/>
                      </a:lnTo>
                      <a:lnTo>
                        <a:pt x="1449" y="41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4" name="Freeform 68"/>
                <p:cNvSpPr>
                  <a:spLocks noChangeAspect="1"/>
                </p:cNvSpPr>
                <p:nvPr/>
              </p:nvSpPr>
              <p:spPr bwMode="auto">
                <a:xfrm>
                  <a:off x="3906" y="1877"/>
                  <a:ext cx="657" cy="2118"/>
                </a:xfrm>
                <a:custGeom>
                  <a:avLst/>
                  <a:gdLst/>
                  <a:ahLst/>
                  <a:cxnLst>
                    <a:cxn ang="0">
                      <a:pos x="543" y="1749"/>
                    </a:cxn>
                    <a:cxn ang="0">
                      <a:pos x="538" y="1413"/>
                    </a:cxn>
                    <a:cxn ang="0">
                      <a:pos x="425" y="1262"/>
                    </a:cxn>
                    <a:cxn ang="0">
                      <a:pos x="339" y="1053"/>
                    </a:cxn>
                    <a:cxn ang="0">
                      <a:pos x="296" y="917"/>
                    </a:cxn>
                    <a:cxn ang="0">
                      <a:pos x="156" y="926"/>
                    </a:cxn>
                    <a:cxn ang="0">
                      <a:pos x="248" y="725"/>
                    </a:cxn>
                    <a:cxn ang="0">
                      <a:pos x="406" y="657"/>
                    </a:cxn>
                    <a:cxn ang="0">
                      <a:pos x="298" y="597"/>
                    </a:cxn>
                    <a:cxn ang="0">
                      <a:pos x="135" y="485"/>
                    </a:cxn>
                    <a:cxn ang="0">
                      <a:pos x="0" y="463"/>
                    </a:cxn>
                    <a:cxn ang="0">
                      <a:pos x="60" y="266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543" h="1749">
                      <a:moveTo>
                        <a:pt x="543" y="1749"/>
                      </a:moveTo>
                      <a:lnTo>
                        <a:pt x="538" y="1413"/>
                      </a:lnTo>
                      <a:lnTo>
                        <a:pt x="425" y="1262"/>
                      </a:lnTo>
                      <a:lnTo>
                        <a:pt x="339" y="1053"/>
                      </a:lnTo>
                      <a:lnTo>
                        <a:pt x="296" y="917"/>
                      </a:lnTo>
                      <a:lnTo>
                        <a:pt x="156" y="926"/>
                      </a:lnTo>
                      <a:lnTo>
                        <a:pt x="248" y="725"/>
                      </a:lnTo>
                      <a:lnTo>
                        <a:pt x="406" y="657"/>
                      </a:lnTo>
                      <a:lnTo>
                        <a:pt x="298" y="597"/>
                      </a:lnTo>
                      <a:lnTo>
                        <a:pt x="135" y="485"/>
                      </a:lnTo>
                      <a:lnTo>
                        <a:pt x="0" y="463"/>
                      </a:lnTo>
                      <a:lnTo>
                        <a:pt x="60" y="266"/>
                      </a:lnTo>
                      <a:lnTo>
                        <a:pt x="72" y="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5" name="Freeform 69"/>
                <p:cNvSpPr>
                  <a:spLocks noChangeAspect="1"/>
                </p:cNvSpPr>
                <p:nvPr/>
              </p:nvSpPr>
              <p:spPr bwMode="auto">
                <a:xfrm>
                  <a:off x="4609" y="1607"/>
                  <a:ext cx="469" cy="53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387" y="0"/>
                    </a:cxn>
                    <a:cxn ang="0">
                      <a:pos x="67" y="218"/>
                    </a:cxn>
                    <a:cxn ang="0">
                      <a:pos x="223" y="439"/>
                    </a:cxn>
                  </a:cxnLst>
                  <a:rect l="0" t="0" r="r" b="b"/>
                  <a:pathLst>
                    <a:path w="387" h="439">
                      <a:moveTo>
                        <a:pt x="0" y="21"/>
                      </a:moveTo>
                      <a:lnTo>
                        <a:pt x="387" y="0"/>
                      </a:lnTo>
                      <a:lnTo>
                        <a:pt x="67" y="218"/>
                      </a:lnTo>
                      <a:lnTo>
                        <a:pt x="223" y="439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6" name="Freeform 70"/>
                <p:cNvSpPr>
                  <a:spLocks noChangeAspect="1"/>
                </p:cNvSpPr>
                <p:nvPr/>
              </p:nvSpPr>
              <p:spPr bwMode="auto">
                <a:xfrm>
                  <a:off x="3712" y="2203"/>
                  <a:ext cx="354" cy="714"/>
                </a:xfrm>
                <a:custGeom>
                  <a:avLst/>
                  <a:gdLst/>
                  <a:ahLst/>
                  <a:cxnLst>
                    <a:cxn ang="0">
                      <a:pos x="213" y="0"/>
                    </a:cxn>
                    <a:cxn ang="0">
                      <a:pos x="292" y="216"/>
                    </a:cxn>
                    <a:cxn ang="0">
                      <a:pos x="88" y="408"/>
                    </a:cxn>
                    <a:cxn ang="0">
                      <a:pos x="0" y="444"/>
                    </a:cxn>
                    <a:cxn ang="0">
                      <a:pos x="9" y="525"/>
                    </a:cxn>
                    <a:cxn ang="0">
                      <a:pos x="96" y="590"/>
                    </a:cxn>
                    <a:cxn ang="0">
                      <a:pos x="196" y="508"/>
                    </a:cxn>
                    <a:cxn ang="0">
                      <a:pos x="4" y="446"/>
                    </a:cxn>
                  </a:cxnLst>
                  <a:rect l="0" t="0" r="r" b="b"/>
                  <a:pathLst>
                    <a:path w="292" h="590">
                      <a:moveTo>
                        <a:pt x="213" y="0"/>
                      </a:moveTo>
                      <a:lnTo>
                        <a:pt x="292" y="216"/>
                      </a:lnTo>
                      <a:lnTo>
                        <a:pt x="88" y="408"/>
                      </a:lnTo>
                      <a:lnTo>
                        <a:pt x="0" y="444"/>
                      </a:lnTo>
                      <a:lnTo>
                        <a:pt x="9" y="525"/>
                      </a:lnTo>
                      <a:lnTo>
                        <a:pt x="96" y="590"/>
                      </a:lnTo>
                      <a:lnTo>
                        <a:pt x="196" y="508"/>
                      </a:lnTo>
                      <a:lnTo>
                        <a:pt x="4" y="446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7" name="Freeform 71"/>
                <p:cNvSpPr>
                  <a:spLocks noChangeAspect="1"/>
                </p:cNvSpPr>
                <p:nvPr/>
              </p:nvSpPr>
              <p:spPr bwMode="auto">
                <a:xfrm>
                  <a:off x="3947" y="2818"/>
                  <a:ext cx="8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7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3">
                      <a:moveTo>
                        <a:pt x="0" y="3"/>
                      </a:moveTo>
                      <a:cubicBezTo>
                        <a:pt x="2" y="2"/>
                        <a:pt x="7" y="0"/>
                        <a:pt x="7" y="0"/>
                      </a:cubicBezTo>
                      <a:cubicBezTo>
                        <a:pt x="7" y="0"/>
                        <a:pt x="2" y="2"/>
                        <a:pt x="0" y="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8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949" y="2751"/>
                  <a:ext cx="262" cy="6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9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3831" y="2911"/>
                  <a:ext cx="75" cy="1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0" name="Freeform 74"/>
                <p:cNvSpPr>
                  <a:spLocks noChangeAspect="1"/>
                </p:cNvSpPr>
                <p:nvPr/>
              </p:nvSpPr>
              <p:spPr bwMode="auto">
                <a:xfrm>
                  <a:off x="3997" y="1632"/>
                  <a:ext cx="805" cy="1009"/>
                </a:xfrm>
                <a:custGeom>
                  <a:avLst/>
                  <a:gdLst/>
                  <a:ahLst/>
                  <a:cxnLst>
                    <a:cxn ang="0">
                      <a:pos x="588" y="833"/>
                    </a:cxn>
                    <a:cxn ang="0">
                      <a:pos x="665" y="576"/>
                    </a:cxn>
                    <a:cxn ang="0">
                      <a:pos x="362" y="567"/>
                    </a:cxn>
                    <a:cxn ang="0">
                      <a:pos x="501" y="406"/>
                    </a:cxn>
                    <a:cxn ang="0">
                      <a:pos x="571" y="199"/>
                    </a:cxn>
                    <a:cxn ang="0">
                      <a:pos x="509" y="0"/>
                    </a:cxn>
                    <a:cxn ang="0">
                      <a:pos x="0" y="211"/>
                    </a:cxn>
                  </a:cxnLst>
                  <a:rect l="0" t="0" r="r" b="b"/>
                  <a:pathLst>
                    <a:path w="665" h="833">
                      <a:moveTo>
                        <a:pt x="588" y="833"/>
                      </a:moveTo>
                      <a:lnTo>
                        <a:pt x="665" y="576"/>
                      </a:lnTo>
                      <a:lnTo>
                        <a:pt x="362" y="567"/>
                      </a:lnTo>
                      <a:lnTo>
                        <a:pt x="501" y="406"/>
                      </a:lnTo>
                      <a:lnTo>
                        <a:pt x="571" y="199"/>
                      </a:lnTo>
                      <a:lnTo>
                        <a:pt x="509" y="0"/>
                      </a:lnTo>
                      <a:lnTo>
                        <a:pt x="0" y="21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1" name="Freeform 75"/>
                <p:cNvSpPr>
                  <a:spLocks noChangeAspect="1"/>
                </p:cNvSpPr>
                <p:nvPr/>
              </p:nvSpPr>
              <p:spPr bwMode="auto">
                <a:xfrm>
                  <a:off x="3781" y="2917"/>
                  <a:ext cx="311" cy="380"/>
                </a:xfrm>
                <a:custGeom>
                  <a:avLst/>
                  <a:gdLst/>
                  <a:ahLst/>
                  <a:cxnLst>
                    <a:cxn ang="0">
                      <a:pos x="0" y="314"/>
                    </a:cxn>
                    <a:cxn ang="0">
                      <a:pos x="17" y="302"/>
                    </a:cxn>
                    <a:cxn ang="0">
                      <a:pos x="101" y="106"/>
                    </a:cxn>
                    <a:cxn ang="0">
                      <a:pos x="161" y="274"/>
                    </a:cxn>
                    <a:cxn ang="0">
                      <a:pos x="257" y="7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257" h="314">
                      <a:moveTo>
                        <a:pt x="0" y="314"/>
                      </a:moveTo>
                      <a:cubicBezTo>
                        <a:pt x="7" y="312"/>
                        <a:pt x="17" y="302"/>
                        <a:pt x="17" y="302"/>
                      </a:cubicBezTo>
                      <a:lnTo>
                        <a:pt x="101" y="106"/>
                      </a:lnTo>
                      <a:lnTo>
                        <a:pt x="161" y="274"/>
                      </a:lnTo>
                      <a:lnTo>
                        <a:pt x="257" y="70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2" name="Freeform 76"/>
                <p:cNvSpPr>
                  <a:spLocks noChangeAspect="1"/>
                </p:cNvSpPr>
                <p:nvPr/>
              </p:nvSpPr>
              <p:spPr bwMode="auto">
                <a:xfrm>
                  <a:off x="4200" y="2583"/>
                  <a:ext cx="648" cy="401"/>
                </a:xfrm>
                <a:custGeom>
                  <a:avLst/>
                  <a:gdLst/>
                  <a:ahLst/>
                  <a:cxnLst>
                    <a:cxn ang="0">
                      <a:pos x="53" y="331"/>
                    </a:cxn>
                    <a:cxn ang="0">
                      <a:pos x="0" y="137"/>
                    </a:cxn>
                    <a:cxn ang="0">
                      <a:pos x="391" y="226"/>
                    </a:cxn>
                    <a:cxn ang="0">
                      <a:pos x="535" y="0"/>
                    </a:cxn>
                  </a:cxnLst>
                  <a:rect l="0" t="0" r="r" b="b"/>
                  <a:pathLst>
                    <a:path w="535" h="331">
                      <a:moveTo>
                        <a:pt x="53" y="331"/>
                      </a:moveTo>
                      <a:lnTo>
                        <a:pt x="0" y="137"/>
                      </a:lnTo>
                      <a:lnTo>
                        <a:pt x="391" y="226"/>
                      </a:lnTo>
                      <a:lnTo>
                        <a:pt x="535" y="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3" name="Line 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40" y="2421"/>
                  <a:ext cx="104" cy="1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4" name="Line 7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944" y="2103"/>
                  <a:ext cx="87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5" name="Line 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63" y="2315"/>
                  <a:ext cx="381" cy="15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6" name="Line 8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381" y="2330"/>
                  <a:ext cx="423" cy="3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7" name="Line 8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389" y="2635"/>
                  <a:ext cx="320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8" name="Line 8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261" y="2984"/>
                  <a:ext cx="398" cy="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83"/>
              <p:cNvGrpSpPr>
                <a:grpSpLocks noChangeAspect="1"/>
              </p:cNvGrpSpPr>
              <p:nvPr/>
            </p:nvGrpSpPr>
            <p:grpSpPr bwMode="auto">
              <a:xfrm>
                <a:off x="2315" y="1617"/>
                <a:ext cx="1702" cy="1999"/>
                <a:chOff x="3247" y="1580"/>
                <a:chExt cx="2077" cy="2438"/>
              </a:xfrm>
            </p:grpSpPr>
            <p:sp>
              <p:nvSpPr>
                <p:cNvPr id="808020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4040" y="243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" name="Group 85"/>
                <p:cNvGrpSpPr>
                  <a:grpSpLocks noChangeAspect="1"/>
                </p:cNvGrpSpPr>
                <p:nvPr/>
              </p:nvGrpSpPr>
              <p:grpSpPr bwMode="auto">
                <a:xfrm>
                  <a:off x="3247" y="2957"/>
                  <a:ext cx="1344" cy="1061"/>
                  <a:chOff x="3247" y="2957"/>
                  <a:chExt cx="1344" cy="1061"/>
                </a:xfrm>
              </p:grpSpPr>
              <p:sp>
                <p:nvSpPr>
                  <p:cNvPr id="808022" name="Oval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83" y="3015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23" name="Oval 8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7" y="330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24" name="Oval 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47" y="322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25" name="Oval 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90" y="3123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4" name="Group 9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394" y="3374"/>
                    <a:ext cx="197" cy="644"/>
                    <a:chOff x="4394" y="3374"/>
                    <a:chExt cx="197" cy="644"/>
                  </a:xfrm>
                </p:grpSpPr>
                <p:sp>
                  <p:nvSpPr>
                    <p:cNvPr id="808027" name="Oval 9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94" y="3374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28" name="Oval 9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33" y="3960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29" name="Oval 9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25" y="3558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08030" name="Oval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58" y="326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31" name="Oval 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69" y="296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32" name="Oval 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33" y="2957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97"/>
                <p:cNvGrpSpPr>
                  <a:grpSpLocks noChangeAspect="1"/>
                </p:cNvGrpSpPr>
                <p:nvPr/>
              </p:nvGrpSpPr>
              <p:grpSpPr bwMode="auto">
                <a:xfrm>
                  <a:off x="3947" y="1580"/>
                  <a:ext cx="1360" cy="872"/>
                  <a:chOff x="3947" y="1580"/>
                  <a:chExt cx="1360" cy="872"/>
                </a:xfrm>
              </p:grpSpPr>
              <p:sp>
                <p:nvSpPr>
                  <p:cNvPr id="808034" name="Oval 9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47" y="217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35" name="Oval 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72" y="2298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36" name="Oval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08" y="2292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37" name="Oval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16" y="239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6" name="Group 10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962" y="1580"/>
                    <a:ext cx="1345" cy="584"/>
                    <a:chOff x="3962" y="1580"/>
                    <a:chExt cx="1345" cy="584"/>
                  </a:xfrm>
                </p:grpSpPr>
                <p:sp>
                  <p:nvSpPr>
                    <p:cNvPr id="808039" name="Oval 10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49" y="2016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0" name="Oval 1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9" y="1609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1" name="Oval 1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62" y="1853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2" name="Oval 10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46" y="2106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3" name="Oval 1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67" y="2101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4" name="Oval 1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48" y="1815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5" name="Oval 1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42" y="1580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6" name="Oval 1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62" y="1846"/>
                      <a:ext cx="58" cy="59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7" name="Oval 1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04" y="2072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12"/>
                <p:cNvGrpSpPr>
                  <a:grpSpLocks noChangeAspect="1"/>
                </p:cNvGrpSpPr>
                <p:nvPr/>
              </p:nvGrpSpPr>
              <p:grpSpPr bwMode="auto">
                <a:xfrm>
                  <a:off x="3685" y="2414"/>
                  <a:ext cx="1639" cy="598"/>
                  <a:chOff x="3685" y="2414"/>
                  <a:chExt cx="1639" cy="598"/>
                </a:xfrm>
              </p:grpSpPr>
              <p:sp>
                <p:nvSpPr>
                  <p:cNvPr id="808049" name="Oval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255" y="2597"/>
                    <a:ext cx="69" cy="6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0" name="Oval 1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05" y="288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1" name="Oval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24" y="295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2" name="Oval 1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73" y="2722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3" name="Oval 1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46" y="283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4" name="Oval 1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85" y="2711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5" name="Oval 1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04" y="280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6" name="Oval 1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23" y="279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7" name="Oval 1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91" y="265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8" name="Oval 1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82" y="261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9" name="Oval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11" y="255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60" name="Oval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61" y="264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61" name="Oval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84" y="2414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62" name="Oval 1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38" y="257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808063" name="Text Box 127"/>
            <p:cNvSpPr txBox="1">
              <a:spLocks noChangeArrowheads="1"/>
            </p:cNvSpPr>
            <p:nvPr/>
          </p:nvSpPr>
          <p:spPr bwMode="auto">
            <a:xfrm>
              <a:off x="778" y="811"/>
              <a:ext cx="1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road network</a:t>
              </a:r>
            </a:p>
          </p:txBody>
        </p:sp>
      </p:grpSp>
      <p:grpSp>
        <p:nvGrpSpPr>
          <p:cNvPr id="18" name="Group 161"/>
          <p:cNvGrpSpPr>
            <a:grpSpLocks/>
          </p:cNvGrpSpPr>
          <p:nvPr/>
        </p:nvGrpSpPr>
        <p:grpSpPr bwMode="auto">
          <a:xfrm>
            <a:off x="5154613" y="1276350"/>
            <a:ext cx="2220912" cy="2617788"/>
            <a:chOff x="3247" y="713"/>
            <a:chExt cx="1399" cy="1649"/>
          </a:xfrm>
        </p:grpSpPr>
        <p:grpSp>
          <p:nvGrpSpPr>
            <p:cNvPr id="19" name="Group 128"/>
            <p:cNvGrpSpPr>
              <a:grpSpLocks/>
            </p:cNvGrpSpPr>
            <p:nvPr/>
          </p:nvGrpSpPr>
          <p:grpSpPr bwMode="auto">
            <a:xfrm>
              <a:off x="3288" y="970"/>
              <a:ext cx="1318" cy="1392"/>
              <a:chOff x="3078" y="844"/>
              <a:chExt cx="1841" cy="1688"/>
            </a:xfrm>
          </p:grpSpPr>
          <p:grpSp>
            <p:nvGrpSpPr>
              <p:cNvPr id="20" name="Group 129"/>
              <p:cNvGrpSpPr>
                <a:grpSpLocks/>
              </p:cNvGrpSpPr>
              <p:nvPr/>
            </p:nvGrpSpPr>
            <p:grpSpPr bwMode="auto">
              <a:xfrm>
                <a:off x="3262" y="910"/>
                <a:ext cx="1431" cy="1468"/>
                <a:chOff x="3262" y="910"/>
                <a:chExt cx="1431" cy="1468"/>
              </a:xfrm>
            </p:grpSpPr>
            <p:sp>
              <p:nvSpPr>
                <p:cNvPr id="808066" name="Line 130"/>
                <p:cNvSpPr>
                  <a:spLocks noChangeShapeType="1"/>
                </p:cNvSpPr>
                <p:nvPr/>
              </p:nvSpPr>
              <p:spPr bwMode="auto">
                <a:xfrm>
                  <a:off x="3262" y="1044"/>
                  <a:ext cx="370" cy="287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67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3632" y="910"/>
                  <a:ext cx="268" cy="421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68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3447" y="1331"/>
                  <a:ext cx="185" cy="1045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69" name="Line 133"/>
                <p:cNvSpPr>
                  <a:spLocks noChangeShapeType="1"/>
                </p:cNvSpPr>
                <p:nvPr/>
              </p:nvSpPr>
              <p:spPr bwMode="auto">
                <a:xfrm>
                  <a:off x="3447" y="2376"/>
                  <a:ext cx="539" cy="0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70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3986" y="2376"/>
                  <a:ext cx="480" cy="2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71" name="Line 135"/>
                <p:cNvSpPr>
                  <a:spLocks noChangeShapeType="1"/>
                </p:cNvSpPr>
                <p:nvPr/>
              </p:nvSpPr>
              <p:spPr bwMode="auto">
                <a:xfrm>
                  <a:off x="3632" y="1331"/>
                  <a:ext cx="1061" cy="257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72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4693" y="1196"/>
                  <a:ext cx="0" cy="384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808073" name="Picture 137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74" y="844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4" name="Picture 138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47" y="1196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5" name="Picture 139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078" y="910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6" name="Picture 140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66" y="1470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7" name="Picture 141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66" y="1095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8" name="Picture 142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11" y="2254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9" name="Picture 143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72" y="2252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80" name="Picture 144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04" y="2225"/>
                <a:ext cx="453" cy="278"/>
              </a:xfrm>
              <a:prstGeom prst="rect">
                <a:avLst/>
              </a:prstGeom>
              <a:noFill/>
            </p:spPr>
          </p:pic>
        </p:grpSp>
        <p:sp>
          <p:nvSpPr>
            <p:cNvPr id="808081" name="Text Box 145"/>
            <p:cNvSpPr txBox="1">
              <a:spLocks noChangeArrowheads="1"/>
            </p:cNvSpPr>
            <p:nvPr/>
          </p:nvSpPr>
          <p:spPr bwMode="auto">
            <a:xfrm>
              <a:off x="3247" y="713"/>
              <a:ext cx="1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computer network</a:t>
              </a:r>
            </a:p>
          </p:txBody>
        </p:sp>
      </p:grpSp>
      <p:sp>
        <p:nvSpPr>
          <p:cNvPr id="808082" name="Text Box 146"/>
          <p:cNvSpPr txBox="1">
            <a:spLocks noChangeArrowheads="1"/>
          </p:cNvSpPr>
          <p:nvPr/>
        </p:nvSpPr>
        <p:spPr bwMode="auto">
          <a:xfrm>
            <a:off x="2905125" y="4402138"/>
            <a:ext cx="386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/>
              <a:t>execution order for processes</a:t>
            </a:r>
          </a:p>
        </p:txBody>
      </p:sp>
      <p:grpSp>
        <p:nvGrpSpPr>
          <p:cNvPr id="21" name="Group 162"/>
          <p:cNvGrpSpPr>
            <a:grpSpLocks/>
          </p:cNvGrpSpPr>
          <p:nvPr/>
        </p:nvGrpSpPr>
        <p:grpSpPr bwMode="auto">
          <a:xfrm>
            <a:off x="1836738" y="4967288"/>
            <a:ext cx="5761037" cy="1174750"/>
            <a:chOff x="1122" y="3206"/>
            <a:chExt cx="3629" cy="740"/>
          </a:xfrm>
        </p:grpSpPr>
        <p:sp>
          <p:nvSpPr>
            <p:cNvPr id="808083" name="Text Box 147"/>
            <p:cNvSpPr txBox="1">
              <a:spLocks noChangeArrowheads="1"/>
            </p:cNvSpPr>
            <p:nvPr/>
          </p:nvSpPr>
          <p:spPr bwMode="auto">
            <a:xfrm>
              <a:off x="1171" y="3319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1</a:t>
              </a:r>
            </a:p>
          </p:txBody>
        </p:sp>
        <p:sp>
          <p:nvSpPr>
            <p:cNvPr id="808084" name="Text Box 148"/>
            <p:cNvSpPr txBox="1">
              <a:spLocks noChangeArrowheads="1"/>
            </p:cNvSpPr>
            <p:nvPr/>
          </p:nvSpPr>
          <p:spPr bwMode="auto">
            <a:xfrm>
              <a:off x="1122" y="3716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2</a:t>
              </a:r>
            </a:p>
          </p:txBody>
        </p:sp>
        <p:sp>
          <p:nvSpPr>
            <p:cNvPr id="808085" name="Text Box 149"/>
            <p:cNvSpPr txBox="1">
              <a:spLocks noChangeArrowheads="1"/>
            </p:cNvSpPr>
            <p:nvPr/>
          </p:nvSpPr>
          <p:spPr bwMode="auto">
            <a:xfrm>
              <a:off x="2064" y="3543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3</a:t>
              </a:r>
            </a:p>
          </p:txBody>
        </p:sp>
        <p:sp>
          <p:nvSpPr>
            <p:cNvPr id="808086" name="Text Box 150"/>
            <p:cNvSpPr txBox="1">
              <a:spLocks noChangeArrowheads="1"/>
            </p:cNvSpPr>
            <p:nvPr/>
          </p:nvSpPr>
          <p:spPr bwMode="auto">
            <a:xfrm>
              <a:off x="3056" y="3687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5</a:t>
              </a:r>
            </a:p>
          </p:txBody>
        </p:sp>
        <p:sp>
          <p:nvSpPr>
            <p:cNvPr id="808087" name="Text Box 151"/>
            <p:cNvSpPr txBox="1">
              <a:spLocks noChangeArrowheads="1"/>
            </p:cNvSpPr>
            <p:nvPr/>
          </p:nvSpPr>
          <p:spPr bwMode="auto">
            <a:xfrm>
              <a:off x="2744" y="3206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4</a:t>
              </a:r>
            </a:p>
          </p:txBody>
        </p:sp>
        <p:sp>
          <p:nvSpPr>
            <p:cNvPr id="808088" name="Text Box 152"/>
            <p:cNvSpPr txBox="1">
              <a:spLocks noChangeArrowheads="1"/>
            </p:cNvSpPr>
            <p:nvPr/>
          </p:nvSpPr>
          <p:spPr bwMode="auto">
            <a:xfrm>
              <a:off x="4049" y="3321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6</a:t>
              </a:r>
            </a:p>
          </p:txBody>
        </p:sp>
        <p:sp>
          <p:nvSpPr>
            <p:cNvPr id="808089" name="Line 153"/>
            <p:cNvSpPr>
              <a:spLocks noChangeShapeType="1"/>
            </p:cNvSpPr>
            <p:nvPr/>
          </p:nvSpPr>
          <p:spPr bwMode="auto">
            <a:xfrm>
              <a:off x="1867" y="3461"/>
              <a:ext cx="197" cy="17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0" name="Line 154"/>
            <p:cNvSpPr>
              <a:spLocks noChangeShapeType="1"/>
            </p:cNvSpPr>
            <p:nvPr/>
          </p:nvSpPr>
          <p:spPr bwMode="auto">
            <a:xfrm flipV="1">
              <a:off x="1824" y="3687"/>
              <a:ext cx="240" cy="13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1" name="Line 155"/>
            <p:cNvSpPr>
              <a:spLocks noChangeShapeType="1"/>
            </p:cNvSpPr>
            <p:nvPr/>
          </p:nvSpPr>
          <p:spPr bwMode="auto">
            <a:xfrm flipV="1">
              <a:off x="1859" y="3319"/>
              <a:ext cx="885" cy="11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2" name="Line 156"/>
            <p:cNvSpPr>
              <a:spLocks noChangeShapeType="1"/>
            </p:cNvSpPr>
            <p:nvPr/>
          </p:nvSpPr>
          <p:spPr bwMode="auto">
            <a:xfrm>
              <a:off x="2766" y="3659"/>
              <a:ext cx="290" cy="13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3" name="Line 157"/>
            <p:cNvSpPr>
              <a:spLocks noChangeShapeType="1"/>
            </p:cNvSpPr>
            <p:nvPr/>
          </p:nvSpPr>
          <p:spPr bwMode="auto">
            <a:xfrm>
              <a:off x="3149" y="3462"/>
              <a:ext cx="264" cy="2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4" name="Line 158"/>
            <p:cNvSpPr>
              <a:spLocks noChangeShapeType="1"/>
            </p:cNvSpPr>
            <p:nvPr/>
          </p:nvSpPr>
          <p:spPr bwMode="auto">
            <a:xfrm flipV="1">
              <a:off x="3775" y="3462"/>
              <a:ext cx="264" cy="33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5" name="Line 159"/>
            <p:cNvSpPr>
              <a:spLocks noChangeShapeType="1"/>
            </p:cNvSpPr>
            <p:nvPr/>
          </p:nvSpPr>
          <p:spPr bwMode="auto">
            <a:xfrm>
              <a:off x="3438" y="3294"/>
              <a:ext cx="611" cy="14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82" name="Rectangle 46"/>
          <p:cNvSpPr>
            <a:spLocks noChangeArrowheads="1"/>
          </p:cNvSpPr>
          <p:nvPr/>
        </p:nvSpPr>
        <p:spPr bwMode="auto">
          <a:xfrm>
            <a:off x="6554788" y="6329363"/>
            <a:ext cx="2589212" cy="5286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Graphs: Basic definitions and terminology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graph G is a pair G = (V, E)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V</a:t>
            </a:r>
            <a:r>
              <a:rPr lang="en-US"/>
              <a:t> is the set of </a:t>
            </a:r>
            <a:r>
              <a:rPr lang="en-US">
                <a:solidFill>
                  <a:schemeClr val="accent1"/>
                </a:solidFill>
              </a:rPr>
              <a:t>nodes</a:t>
            </a:r>
            <a:r>
              <a:rPr lang="en-US"/>
              <a:t> or </a:t>
            </a:r>
            <a:r>
              <a:rPr lang="en-US">
                <a:solidFill>
                  <a:schemeClr val="accent1"/>
                </a:solidFill>
              </a:rPr>
              <a:t>vertices</a:t>
            </a:r>
            <a:r>
              <a:rPr lang="en-US"/>
              <a:t> of G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E</a:t>
            </a:r>
            <a:r>
              <a:rPr lang="en-US"/>
              <a:t>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⊂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is the set of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edges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or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arcs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of G</a:t>
            </a:r>
          </a:p>
          <a:p>
            <a:r>
              <a:rPr lang="en-US">
                <a:ea typeface="Arial Unicode MS" pitchFamily="34" charset="-128"/>
                <a:cs typeface="Arial Unicode MS" pitchFamily="34" charset="-128"/>
              </a:rPr>
              <a:t>If (u, v) ∈ E then vertex v is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adjacent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to vertex u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65175" y="4530725"/>
            <a:ext cx="1997075" cy="1811338"/>
            <a:chOff x="781" y="2924"/>
            <a:chExt cx="1258" cy="1141"/>
          </a:xfrm>
        </p:grpSpPr>
        <p:sp>
          <p:nvSpPr>
            <p:cNvPr id="833548" name="Line 12"/>
            <p:cNvSpPr>
              <a:spLocks noChangeShapeType="1"/>
            </p:cNvSpPr>
            <p:nvPr/>
          </p:nvSpPr>
          <p:spPr bwMode="auto">
            <a:xfrm flipV="1">
              <a:off x="822" y="2970"/>
              <a:ext cx="486" cy="3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49" name="Line 13"/>
            <p:cNvSpPr>
              <a:spLocks noChangeShapeType="1"/>
            </p:cNvSpPr>
            <p:nvPr/>
          </p:nvSpPr>
          <p:spPr bwMode="auto">
            <a:xfrm>
              <a:off x="1308" y="2964"/>
              <a:ext cx="312" cy="1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0" name="Line 14"/>
            <p:cNvSpPr>
              <a:spLocks noChangeShapeType="1"/>
            </p:cNvSpPr>
            <p:nvPr/>
          </p:nvSpPr>
          <p:spPr bwMode="auto">
            <a:xfrm flipV="1">
              <a:off x="1620" y="3522"/>
              <a:ext cx="378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1" name="Line 15"/>
            <p:cNvSpPr>
              <a:spLocks noChangeShapeType="1"/>
            </p:cNvSpPr>
            <p:nvPr/>
          </p:nvSpPr>
          <p:spPr bwMode="auto">
            <a:xfrm flipH="1">
              <a:off x="1170" y="3522"/>
              <a:ext cx="828" cy="3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2" name="Line 16"/>
            <p:cNvSpPr>
              <a:spLocks noChangeShapeType="1"/>
            </p:cNvSpPr>
            <p:nvPr/>
          </p:nvSpPr>
          <p:spPr bwMode="auto">
            <a:xfrm flipV="1">
              <a:off x="1170" y="3348"/>
              <a:ext cx="40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3" name="Line 17"/>
            <p:cNvSpPr>
              <a:spLocks noChangeShapeType="1"/>
            </p:cNvSpPr>
            <p:nvPr/>
          </p:nvSpPr>
          <p:spPr bwMode="auto">
            <a:xfrm>
              <a:off x="1278" y="3420"/>
              <a:ext cx="336" cy="6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4" name="Line 18"/>
            <p:cNvSpPr>
              <a:spLocks noChangeShapeType="1"/>
            </p:cNvSpPr>
            <p:nvPr/>
          </p:nvSpPr>
          <p:spPr bwMode="auto">
            <a:xfrm flipH="1" flipV="1">
              <a:off x="822" y="3366"/>
              <a:ext cx="342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5" name="Line 19"/>
            <p:cNvSpPr>
              <a:spLocks noChangeShapeType="1"/>
            </p:cNvSpPr>
            <p:nvPr/>
          </p:nvSpPr>
          <p:spPr bwMode="auto">
            <a:xfrm>
              <a:off x="1314" y="2970"/>
              <a:ext cx="684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781" y="2924"/>
              <a:ext cx="1258" cy="1141"/>
              <a:chOff x="781" y="2924"/>
              <a:chExt cx="1258" cy="1141"/>
            </a:xfrm>
          </p:grpSpPr>
          <p:sp>
            <p:nvSpPr>
              <p:cNvPr id="833540" name="Oval 4"/>
              <p:cNvSpPr>
                <a:spLocks noChangeArrowheads="1"/>
              </p:cNvSpPr>
              <p:nvPr/>
            </p:nvSpPr>
            <p:spPr bwMode="auto">
              <a:xfrm>
                <a:off x="781" y="3326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1" name="Oval 5"/>
              <p:cNvSpPr>
                <a:spLocks noChangeArrowheads="1"/>
              </p:cNvSpPr>
              <p:nvPr/>
            </p:nvSpPr>
            <p:spPr bwMode="auto">
              <a:xfrm>
                <a:off x="1239" y="3372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2" name="Oval 6"/>
              <p:cNvSpPr>
                <a:spLocks noChangeArrowheads="1"/>
              </p:cNvSpPr>
              <p:nvPr/>
            </p:nvSpPr>
            <p:spPr bwMode="auto">
              <a:xfrm>
                <a:off x="1270" y="2924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3" name="Oval 7"/>
              <p:cNvSpPr>
                <a:spLocks noChangeArrowheads="1"/>
              </p:cNvSpPr>
              <p:nvPr/>
            </p:nvSpPr>
            <p:spPr bwMode="auto">
              <a:xfrm>
                <a:off x="1129" y="3831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4" name="Oval 8"/>
              <p:cNvSpPr>
                <a:spLocks noChangeArrowheads="1"/>
              </p:cNvSpPr>
              <p:nvPr/>
            </p:nvSpPr>
            <p:spPr bwMode="auto">
              <a:xfrm>
                <a:off x="1527" y="3308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5" name="Oval 9"/>
              <p:cNvSpPr>
                <a:spLocks noChangeArrowheads="1"/>
              </p:cNvSpPr>
              <p:nvPr/>
            </p:nvSpPr>
            <p:spPr bwMode="auto">
              <a:xfrm>
                <a:off x="1573" y="3975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6" name="Oval 10"/>
              <p:cNvSpPr>
                <a:spLocks noChangeArrowheads="1"/>
              </p:cNvSpPr>
              <p:nvPr/>
            </p:nvSpPr>
            <p:spPr bwMode="auto">
              <a:xfrm>
                <a:off x="1949" y="3475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5051425" y="4530725"/>
            <a:ext cx="1997075" cy="1979613"/>
            <a:chOff x="2699" y="2382"/>
            <a:chExt cx="1258" cy="1247"/>
          </a:xfrm>
        </p:grpSpPr>
        <p:sp>
          <p:nvSpPr>
            <p:cNvPr id="833565" name="Line 29"/>
            <p:cNvSpPr>
              <a:spLocks noChangeShapeType="1"/>
            </p:cNvSpPr>
            <p:nvPr/>
          </p:nvSpPr>
          <p:spPr bwMode="auto">
            <a:xfrm flipV="1">
              <a:off x="3090" y="2926"/>
              <a:ext cx="106" cy="4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66" name="Line 30"/>
            <p:cNvSpPr>
              <a:spLocks noChangeShapeType="1"/>
            </p:cNvSpPr>
            <p:nvPr/>
          </p:nvSpPr>
          <p:spPr bwMode="auto">
            <a:xfrm>
              <a:off x="2740" y="2824"/>
              <a:ext cx="764" cy="6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67" name="Line 31"/>
            <p:cNvSpPr>
              <a:spLocks noChangeShapeType="1"/>
            </p:cNvSpPr>
            <p:nvPr/>
          </p:nvSpPr>
          <p:spPr bwMode="auto">
            <a:xfrm flipV="1">
              <a:off x="3096" y="3004"/>
              <a:ext cx="772" cy="3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68" name="Line 32"/>
            <p:cNvSpPr>
              <a:spLocks noChangeShapeType="1"/>
            </p:cNvSpPr>
            <p:nvPr/>
          </p:nvSpPr>
          <p:spPr bwMode="auto">
            <a:xfrm flipH="1" flipV="1">
              <a:off x="3488" y="2856"/>
              <a:ext cx="48" cy="6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69" name="Line 33"/>
            <p:cNvSpPr>
              <a:spLocks noChangeShapeType="1"/>
            </p:cNvSpPr>
            <p:nvPr/>
          </p:nvSpPr>
          <p:spPr bwMode="auto">
            <a:xfrm>
              <a:off x="3232" y="2420"/>
              <a:ext cx="648" cy="5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0" name="Line 34"/>
            <p:cNvSpPr>
              <a:spLocks noChangeShapeType="1"/>
            </p:cNvSpPr>
            <p:nvPr/>
          </p:nvSpPr>
          <p:spPr bwMode="auto">
            <a:xfrm flipV="1">
              <a:off x="2744" y="2468"/>
              <a:ext cx="460" cy="3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1" name="Freeform 35"/>
            <p:cNvSpPr>
              <a:spLocks/>
            </p:cNvSpPr>
            <p:nvPr/>
          </p:nvSpPr>
          <p:spPr bwMode="auto">
            <a:xfrm>
              <a:off x="2740" y="2880"/>
              <a:ext cx="792" cy="723"/>
            </a:xfrm>
            <a:custGeom>
              <a:avLst/>
              <a:gdLst/>
              <a:ahLst/>
              <a:cxnLst>
                <a:cxn ang="0">
                  <a:pos x="792" y="592"/>
                </a:cxn>
                <a:cxn ang="0">
                  <a:pos x="172" y="624"/>
                </a:cxn>
                <a:cxn ang="0">
                  <a:pos x="0" y="0"/>
                </a:cxn>
              </a:cxnLst>
              <a:rect l="0" t="0" r="r" b="b"/>
              <a:pathLst>
                <a:path w="792" h="723">
                  <a:moveTo>
                    <a:pt x="792" y="592"/>
                  </a:moveTo>
                  <a:cubicBezTo>
                    <a:pt x="548" y="657"/>
                    <a:pt x="304" y="723"/>
                    <a:pt x="172" y="624"/>
                  </a:cubicBezTo>
                  <a:cubicBezTo>
                    <a:pt x="40" y="525"/>
                    <a:pt x="20" y="262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3" name="Freeform 37"/>
            <p:cNvSpPr>
              <a:spLocks/>
            </p:cNvSpPr>
            <p:nvPr/>
          </p:nvSpPr>
          <p:spPr bwMode="auto">
            <a:xfrm>
              <a:off x="3495" y="3460"/>
              <a:ext cx="234" cy="169"/>
            </a:xfrm>
            <a:custGeom>
              <a:avLst/>
              <a:gdLst/>
              <a:ahLst/>
              <a:cxnLst>
                <a:cxn ang="0">
                  <a:pos x="37" y="16"/>
                </a:cxn>
                <a:cxn ang="0">
                  <a:pos x="21" y="128"/>
                </a:cxn>
                <a:cxn ang="0">
                  <a:pos x="165" y="152"/>
                </a:cxn>
                <a:cxn ang="0">
                  <a:pos x="221" y="24"/>
                </a:cxn>
                <a:cxn ang="0">
                  <a:pos x="89" y="8"/>
                </a:cxn>
              </a:cxnLst>
              <a:rect l="0" t="0" r="r" b="b"/>
              <a:pathLst>
                <a:path w="234" h="169">
                  <a:moveTo>
                    <a:pt x="37" y="16"/>
                  </a:moveTo>
                  <a:cubicBezTo>
                    <a:pt x="18" y="60"/>
                    <a:pt x="0" y="105"/>
                    <a:pt x="21" y="128"/>
                  </a:cubicBezTo>
                  <a:cubicBezTo>
                    <a:pt x="42" y="151"/>
                    <a:pt x="132" y="169"/>
                    <a:pt x="165" y="152"/>
                  </a:cubicBezTo>
                  <a:cubicBezTo>
                    <a:pt x="198" y="135"/>
                    <a:pt x="234" y="48"/>
                    <a:pt x="221" y="24"/>
                  </a:cubicBezTo>
                  <a:cubicBezTo>
                    <a:pt x="208" y="0"/>
                    <a:pt x="148" y="4"/>
                    <a:pt x="89" y="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5" name="Line 39"/>
            <p:cNvSpPr>
              <a:spLocks noChangeShapeType="1"/>
            </p:cNvSpPr>
            <p:nvPr/>
          </p:nvSpPr>
          <p:spPr bwMode="auto">
            <a:xfrm flipH="1" flipV="1">
              <a:off x="2764" y="2876"/>
              <a:ext cx="324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6" name="Line 40"/>
            <p:cNvSpPr>
              <a:spLocks noChangeShapeType="1"/>
            </p:cNvSpPr>
            <p:nvPr/>
          </p:nvSpPr>
          <p:spPr bwMode="auto">
            <a:xfrm flipV="1">
              <a:off x="3208" y="2476"/>
              <a:ext cx="24" cy="3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7" name="Line 41"/>
            <p:cNvSpPr>
              <a:spLocks noChangeShapeType="1"/>
            </p:cNvSpPr>
            <p:nvPr/>
          </p:nvSpPr>
          <p:spPr bwMode="auto">
            <a:xfrm>
              <a:off x="3232" y="2432"/>
              <a:ext cx="24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2699" y="2382"/>
              <a:ext cx="1258" cy="1141"/>
              <a:chOff x="781" y="2924"/>
              <a:chExt cx="1258" cy="1141"/>
            </a:xfrm>
          </p:grpSpPr>
          <p:sp>
            <p:nvSpPr>
              <p:cNvPr id="833558" name="Oval 22"/>
              <p:cNvSpPr>
                <a:spLocks noChangeArrowheads="1"/>
              </p:cNvSpPr>
              <p:nvPr/>
            </p:nvSpPr>
            <p:spPr bwMode="auto">
              <a:xfrm>
                <a:off x="781" y="3326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59" name="Oval 23"/>
              <p:cNvSpPr>
                <a:spLocks noChangeArrowheads="1"/>
              </p:cNvSpPr>
              <p:nvPr/>
            </p:nvSpPr>
            <p:spPr bwMode="auto">
              <a:xfrm>
                <a:off x="1239" y="3372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60" name="Oval 24"/>
              <p:cNvSpPr>
                <a:spLocks noChangeArrowheads="1"/>
              </p:cNvSpPr>
              <p:nvPr/>
            </p:nvSpPr>
            <p:spPr bwMode="auto">
              <a:xfrm>
                <a:off x="1270" y="2924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61" name="Oval 25"/>
              <p:cNvSpPr>
                <a:spLocks noChangeArrowheads="1"/>
              </p:cNvSpPr>
              <p:nvPr/>
            </p:nvSpPr>
            <p:spPr bwMode="auto">
              <a:xfrm>
                <a:off x="1129" y="3831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62" name="Oval 26"/>
              <p:cNvSpPr>
                <a:spLocks noChangeArrowheads="1"/>
              </p:cNvSpPr>
              <p:nvPr/>
            </p:nvSpPr>
            <p:spPr bwMode="auto">
              <a:xfrm>
                <a:off x="1527" y="3308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63" name="Oval 27"/>
              <p:cNvSpPr>
                <a:spLocks noChangeArrowheads="1"/>
              </p:cNvSpPr>
              <p:nvPr/>
            </p:nvSpPr>
            <p:spPr bwMode="auto">
              <a:xfrm>
                <a:off x="1573" y="3975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64" name="Oval 28"/>
              <p:cNvSpPr>
                <a:spLocks noChangeArrowheads="1"/>
              </p:cNvSpPr>
              <p:nvPr/>
            </p:nvSpPr>
            <p:spPr bwMode="auto">
              <a:xfrm>
                <a:off x="1949" y="3475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33580" name="Text Box 44"/>
          <p:cNvSpPr txBox="1">
            <a:spLocks noChangeArrowheads="1"/>
          </p:cNvSpPr>
          <p:nvPr/>
        </p:nvSpPr>
        <p:spPr bwMode="auto">
          <a:xfrm>
            <a:off x="5051425" y="2984500"/>
            <a:ext cx="3663950" cy="1431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directed graph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Char char="n"/>
            </a:pPr>
            <a:r>
              <a:rPr lang="en-US"/>
              <a:t>  (u, v) is an ordered pair </a:t>
            </a:r>
            <a:br>
              <a:rPr lang="en-US"/>
            </a:br>
            <a:r>
              <a:rPr lang="en-US"/>
              <a:t>     </a:t>
            </a:r>
            <a:r>
              <a:rPr lang="en-US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/>
              <a:t>(u, v) ≠ (v, u)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Char char="n"/>
            </a:pPr>
            <a:r>
              <a:rPr lang="en-US"/>
              <a:t>  self-loops possible</a:t>
            </a:r>
          </a:p>
        </p:txBody>
      </p:sp>
      <p:sp>
        <p:nvSpPr>
          <p:cNvPr id="833581" name="Text Box 45"/>
          <p:cNvSpPr txBox="1">
            <a:spLocks noChangeArrowheads="1"/>
          </p:cNvSpPr>
          <p:nvPr/>
        </p:nvSpPr>
        <p:spPr bwMode="auto">
          <a:xfrm>
            <a:off x="765175" y="2984500"/>
            <a:ext cx="4021138" cy="1431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undirected graph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Char char="n"/>
            </a:pPr>
            <a:r>
              <a:rPr lang="en-US"/>
              <a:t>  (u, v) is an unordered pair </a:t>
            </a:r>
            <a:br>
              <a:rPr lang="en-US"/>
            </a:br>
            <a:r>
              <a:rPr lang="en-US"/>
              <a:t>     </a:t>
            </a:r>
            <a:r>
              <a:rPr lang="en-US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/>
              <a:t>(u, v) = (v, u)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Char char="n"/>
            </a:pPr>
            <a:r>
              <a:rPr lang="en-US"/>
              <a:t>  self-loops forbidden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80" grpId="0"/>
      <p:bldP spid="8335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special graphs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2"/>
            <a:ext cx="8156575" cy="526178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Tree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/>
              <a:t>connected, undirected, acyclic graph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Every tree with </a:t>
            </a:r>
            <a:r>
              <a:rPr lang="en-US" dirty="0">
                <a:solidFill>
                  <a:schemeClr val="accent1"/>
                </a:solidFill>
              </a:rPr>
              <a:t>n</a:t>
            </a:r>
            <a:r>
              <a:rPr lang="en-US" dirty="0"/>
              <a:t> vertices has </a:t>
            </a:r>
            <a:br>
              <a:rPr lang="en-US" dirty="0"/>
            </a:br>
            <a:r>
              <a:rPr lang="en-US" dirty="0"/>
              <a:t>exactly </a:t>
            </a:r>
            <a:r>
              <a:rPr lang="en-US" dirty="0">
                <a:solidFill>
                  <a:schemeClr val="accent1"/>
                </a:solidFill>
              </a:rPr>
              <a:t>n</a:t>
            </a:r>
            <a:r>
              <a:rPr lang="en-US" dirty="0"/>
              <a:t>-1 edges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DAG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directed, acyclic </a:t>
            </a:r>
            <a:r>
              <a:rPr lang="en-US" dirty="0" smtClean="0"/>
              <a:t>graph</a:t>
            </a:r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in-degree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of incoming edges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out-degree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of outgoing edges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i="1" dirty="0" smtClean="0"/>
              <a:t>every DAG has a vertex with in-degree 0 and with out-degree 0 …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915025" y="1489075"/>
            <a:ext cx="2446338" cy="2079625"/>
            <a:chOff x="3223" y="1718"/>
            <a:chExt cx="1541" cy="1310"/>
          </a:xfrm>
        </p:grpSpPr>
        <p:sp>
          <p:nvSpPr>
            <p:cNvPr id="836635" name="Line 27"/>
            <p:cNvSpPr>
              <a:spLocks noChangeShapeType="1"/>
            </p:cNvSpPr>
            <p:nvPr/>
          </p:nvSpPr>
          <p:spPr bwMode="auto">
            <a:xfrm flipV="1">
              <a:off x="3720" y="2376"/>
              <a:ext cx="318" cy="3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6636" name="Line 28"/>
            <p:cNvSpPr>
              <a:spLocks noChangeShapeType="1"/>
            </p:cNvSpPr>
            <p:nvPr/>
          </p:nvSpPr>
          <p:spPr bwMode="auto">
            <a:xfrm>
              <a:off x="4038" y="2376"/>
              <a:ext cx="420" cy="3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6637" name="Line 29"/>
            <p:cNvSpPr>
              <a:spLocks noChangeShapeType="1"/>
            </p:cNvSpPr>
            <p:nvPr/>
          </p:nvSpPr>
          <p:spPr bwMode="auto">
            <a:xfrm flipV="1">
              <a:off x="3996" y="2664"/>
              <a:ext cx="462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223" y="1718"/>
              <a:ext cx="1541" cy="1310"/>
              <a:chOff x="774" y="1558"/>
              <a:chExt cx="1541" cy="1310"/>
            </a:xfrm>
          </p:grpSpPr>
          <p:sp>
            <p:nvSpPr>
              <p:cNvPr id="836618" name="Line 10"/>
              <p:cNvSpPr>
                <a:spLocks noChangeShapeType="1"/>
              </p:cNvSpPr>
              <p:nvPr/>
            </p:nvSpPr>
            <p:spPr bwMode="auto">
              <a:xfrm flipV="1">
                <a:off x="816" y="1600"/>
                <a:ext cx="412" cy="1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6619" name="Line 11"/>
              <p:cNvSpPr>
                <a:spLocks noChangeShapeType="1"/>
              </p:cNvSpPr>
              <p:nvPr/>
            </p:nvSpPr>
            <p:spPr bwMode="auto">
              <a:xfrm>
                <a:off x="816" y="1756"/>
                <a:ext cx="300" cy="2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6620" name="Line 12"/>
              <p:cNvSpPr>
                <a:spLocks noChangeShapeType="1"/>
              </p:cNvSpPr>
              <p:nvPr/>
            </p:nvSpPr>
            <p:spPr bwMode="auto">
              <a:xfrm flipV="1">
                <a:off x="872" y="1984"/>
                <a:ext cx="244" cy="3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6621" name="Line 13"/>
              <p:cNvSpPr>
                <a:spLocks noChangeShapeType="1"/>
              </p:cNvSpPr>
              <p:nvPr/>
            </p:nvSpPr>
            <p:spPr bwMode="auto">
              <a:xfrm>
                <a:off x="1116" y="1984"/>
                <a:ext cx="164" cy="5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6622" name="Line 14"/>
              <p:cNvSpPr>
                <a:spLocks noChangeShapeType="1"/>
              </p:cNvSpPr>
              <p:nvPr/>
            </p:nvSpPr>
            <p:spPr bwMode="auto">
              <a:xfrm flipV="1">
                <a:off x="1592" y="1832"/>
                <a:ext cx="248" cy="3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6623" name="Line 15"/>
              <p:cNvSpPr>
                <a:spLocks noChangeShapeType="1"/>
              </p:cNvSpPr>
              <p:nvPr/>
            </p:nvSpPr>
            <p:spPr bwMode="auto">
              <a:xfrm>
                <a:off x="1840" y="1832"/>
                <a:ext cx="436" cy="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774" y="1558"/>
                <a:ext cx="1541" cy="1310"/>
                <a:chOff x="774" y="1558"/>
                <a:chExt cx="1541" cy="1310"/>
              </a:xfrm>
            </p:grpSpPr>
            <p:sp>
              <p:nvSpPr>
                <p:cNvPr id="836625" name="Oval 17"/>
                <p:cNvSpPr>
                  <a:spLocks noChangeArrowheads="1"/>
                </p:cNvSpPr>
                <p:nvPr/>
              </p:nvSpPr>
              <p:spPr bwMode="auto">
                <a:xfrm>
                  <a:off x="1230" y="2469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626" name="Oval 18"/>
                <p:cNvSpPr>
                  <a:spLocks noChangeArrowheads="1"/>
                </p:cNvSpPr>
                <p:nvPr/>
              </p:nvSpPr>
              <p:spPr bwMode="auto">
                <a:xfrm>
                  <a:off x="1071" y="1934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627" name="Oval 19"/>
                <p:cNvSpPr>
                  <a:spLocks noChangeArrowheads="1"/>
                </p:cNvSpPr>
                <p:nvPr/>
              </p:nvSpPr>
              <p:spPr bwMode="auto">
                <a:xfrm>
                  <a:off x="2225" y="1924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628" name="Oval 20"/>
                <p:cNvSpPr>
                  <a:spLocks noChangeArrowheads="1"/>
                </p:cNvSpPr>
                <p:nvPr/>
              </p:nvSpPr>
              <p:spPr bwMode="auto">
                <a:xfrm>
                  <a:off x="1500" y="2778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629" name="Oval 21"/>
                <p:cNvSpPr>
                  <a:spLocks noChangeArrowheads="1"/>
                </p:cNvSpPr>
                <p:nvPr/>
              </p:nvSpPr>
              <p:spPr bwMode="auto">
                <a:xfrm>
                  <a:off x="831" y="2306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630" name="Oval 22"/>
                <p:cNvSpPr>
                  <a:spLocks noChangeArrowheads="1"/>
                </p:cNvSpPr>
                <p:nvPr/>
              </p:nvSpPr>
              <p:spPr bwMode="auto">
                <a:xfrm>
                  <a:off x="774" y="1712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631" name="Oval 23"/>
                <p:cNvSpPr>
                  <a:spLocks noChangeArrowheads="1"/>
                </p:cNvSpPr>
                <p:nvPr/>
              </p:nvSpPr>
              <p:spPr bwMode="auto">
                <a:xfrm>
                  <a:off x="1179" y="1558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632" name="Oval 24"/>
                <p:cNvSpPr>
                  <a:spLocks noChangeArrowheads="1"/>
                </p:cNvSpPr>
                <p:nvPr/>
              </p:nvSpPr>
              <p:spPr bwMode="auto">
                <a:xfrm>
                  <a:off x="1790" y="1785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633" name="Oval 25"/>
                <p:cNvSpPr>
                  <a:spLocks noChangeArrowheads="1"/>
                </p:cNvSpPr>
                <p:nvPr/>
              </p:nvSpPr>
              <p:spPr bwMode="auto">
                <a:xfrm>
                  <a:off x="1550" y="2176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634" name="Oval 26"/>
                <p:cNvSpPr>
                  <a:spLocks noChangeArrowheads="1"/>
                </p:cNvSpPr>
                <p:nvPr/>
              </p:nvSpPr>
              <p:spPr bwMode="auto">
                <a:xfrm>
                  <a:off x="1965" y="2462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5915025" y="3808395"/>
            <a:ext cx="2446338" cy="1954213"/>
            <a:chOff x="3357" y="2562"/>
            <a:chExt cx="1541" cy="1231"/>
          </a:xfrm>
        </p:grpSpPr>
        <p:sp>
          <p:nvSpPr>
            <p:cNvPr id="836681" name="Line 73"/>
            <p:cNvSpPr>
              <a:spLocks noChangeShapeType="1"/>
            </p:cNvSpPr>
            <p:nvPr/>
          </p:nvSpPr>
          <p:spPr bwMode="auto">
            <a:xfrm flipH="1" flipV="1">
              <a:off x="3444" y="2792"/>
              <a:ext cx="256" cy="1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6682" name="Line 74"/>
            <p:cNvSpPr>
              <a:spLocks noChangeShapeType="1"/>
            </p:cNvSpPr>
            <p:nvPr/>
          </p:nvSpPr>
          <p:spPr bwMode="auto">
            <a:xfrm flipV="1">
              <a:off x="3700" y="2652"/>
              <a:ext cx="96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6683" name="Line 75"/>
            <p:cNvSpPr>
              <a:spLocks noChangeShapeType="1"/>
            </p:cNvSpPr>
            <p:nvPr/>
          </p:nvSpPr>
          <p:spPr bwMode="auto">
            <a:xfrm flipH="1">
              <a:off x="3448" y="2604"/>
              <a:ext cx="356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6684" name="Line 76"/>
            <p:cNvSpPr>
              <a:spLocks noChangeShapeType="1"/>
            </p:cNvSpPr>
            <p:nvPr/>
          </p:nvSpPr>
          <p:spPr bwMode="auto">
            <a:xfrm flipV="1">
              <a:off x="3456" y="3024"/>
              <a:ext cx="220" cy="3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6685" name="Line 77"/>
            <p:cNvSpPr>
              <a:spLocks noChangeShapeType="1"/>
            </p:cNvSpPr>
            <p:nvPr/>
          </p:nvSpPr>
          <p:spPr bwMode="auto">
            <a:xfrm flipH="1" flipV="1">
              <a:off x="3708" y="3028"/>
              <a:ext cx="120" cy="7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6686" name="Line 78"/>
            <p:cNvSpPr>
              <a:spLocks noChangeShapeType="1"/>
            </p:cNvSpPr>
            <p:nvPr/>
          </p:nvSpPr>
          <p:spPr bwMode="auto">
            <a:xfrm flipV="1">
              <a:off x="4172" y="2880"/>
              <a:ext cx="220" cy="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6687" name="Line 79"/>
            <p:cNvSpPr>
              <a:spLocks noChangeShapeType="1"/>
            </p:cNvSpPr>
            <p:nvPr/>
          </p:nvSpPr>
          <p:spPr bwMode="auto">
            <a:xfrm>
              <a:off x="4424" y="2840"/>
              <a:ext cx="380" cy="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6688" name="Line 80"/>
            <p:cNvSpPr>
              <a:spLocks noChangeShapeType="1"/>
            </p:cNvSpPr>
            <p:nvPr/>
          </p:nvSpPr>
          <p:spPr bwMode="auto">
            <a:xfrm flipV="1">
              <a:off x="4592" y="3020"/>
              <a:ext cx="248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6689" name="Line 81"/>
            <p:cNvSpPr>
              <a:spLocks noChangeShapeType="1"/>
            </p:cNvSpPr>
            <p:nvPr/>
          </p:nvSpPr>
          <p:spPr bwMode="auto">
            <a:xfrm>
              <a:off x="4172" y="3224"/>
              <a:ext cx="380" cy="2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6" name="Group 72"/>
            <p:cNvGrpSpPr>
              <a:grpSpLocks/>
            </p:cNvGrpSpPr>
            <p:nvPr/>
          </p:nvGrpSpPr>
          <p:grpSpPr bwMode="auto">
            <a:xfrm>
              <a:off x="3357" y="2562"/>
              <a:ext cx="1541" cy="1231"/>
              <a:chOff x="3357" y="2562"/>
              <a:chExt cx="1541" cy="1231"/>
            </a:xfrm>
          </p:grpSpPr>
          <p:sp>
            <p:nvSpPr>
              <p:cNvPr id="836670" name="Oval 62"/>
              <p:cNvSpPr>
                <a:spLocks noChangeArrowheads="1"/>
              </p:cNvSpPr>
              <p:nvPr/>
            </p:nvSpPr>
            <p:spPr bwMode="auto">
              <a:xfrm>
                <a:off x="3786" y="3703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671" name="Oval 63"/>
              <p:cNvSpPr>
                <a:spLocks noChangeArrowheads="1"/>
              </p:cNvSpPr>
              <p:nvPr/>
            </p:nvSpPr>
            <p:spPr bwMode="auto">
              <a:xfrm>
                <a:off x="3654" y="2938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672" name="Oval 64"/>
              <p:cNvSpPr>
                <a:spLocks noChangeArrowheads="1"/>
              </p:cNvSpPr>
              <p:nvPr/>
            </p:nvSpPr>
            <p:spPr bwMode="auto">
              <a:xfrm>
                <a:off x="4808" y="2928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674" name="Oval 66"/>
              <p:cNvSpPr>
                <a:spLocks noChangeArrowheads="1"/>
              </p:cNvSpPr>
              <p:nvPr/>
            </p:nvSpPr>
            <p:spPr bwMode="auto">
              <a:xfrm>
                <a:off x="3414" y="3310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675" name="Oval 67"/>
              <p:cNvSpPr>
                <a:spLocks noChangeArrowheads="1"/>
              </p:cNvSpPr>
              <p:nvPr/>
            </p:nvSpPr>
            <p:spPr bwMode="auto">
              <a:xfrm>
                <a:off x="3357" y="2716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676" name="Oval 68"/>
              <p:cNvSpPr>
                <a:spLocks noChangeArrowheads="1"/>
              </p:cNvSpPr>
              <p:nvPr/>
            </p:nvSpPr>
            <p:spPr bwMode="auto">
              <a:xfrm>
                <a:off x="3762" y="2562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677" name="Oval 69"/>
              <p:cNvSpPr>
                <a:spLocks noChangeArrowheads="1"/>
              </p:cNvSpPr>
              <p:nvPr/>
            </p:nvSpPr>
            <p:spPr bwMode="auto">
              <a:xfrm>
                <a:off x="4373" y="278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678" name="Oval 70"/>
              <p:cNvSpPr>
                <a:spLocks noChangeArrowheads="1"/>
              </p:cNvSpPr>
              <p:nvPr/>
            </p:nvSpPr>
            <p:spPr bwMode="auto">
              <a:xfrm>
                <a:off x="4133" y="3180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6679" name="Oval 71"/>
              <p:cNvSpPr>
                <a:spLocks noChangeArrowheads="1"/>
              </p:cNvSpPr>
              <p:nvPr/>
            </p:nvSpPr>
            <p:spPr bwMode="auto">
              <a:xfrm>
                <a:off x="4548" y="3466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/>
            <a:r>
              <a:rPr lang="en-US">
                <a:cs typeface="Arial" pitchFamily="34" charset="0"/>
              </a:rPr>
              <a:t>Topological sort</a:t>
            </a:r>
            <a:endParaRPr lang="el-GR">
              <a:cs typeface="Arial" pitchFamily="34" charset="0"/>
            </a:endParaRPr>
          </a:p>
        </p:txBody>
      </p:sp>
      <p:sp>
        <p:nvSpPr>
          <p:cNvPr id="869379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69380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9381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Sorting algorithms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Input</a:t>
            </a:r>
            <a:r>
              <a:rPr lang="en-US"/>
              <a:t>: a sequence of </a:t>
            </a:r>
            <a:r>
              <a:rPr lang="en-US">
                <a:solidFill>
                  <a:schemeClr val="accent1"/>
                </a:solidFill>
              </a:rPr>
              <a:t>n</a:t>
            </a:r>
            <a:r>
              <a:rPr lang="en-US"/>
              <a:t> numbers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‹</a:t>
            </a:r>
            <a:r>
              <a:rPr lang="en-US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…, </a:t>
            </a:r>
            <a:r>
              <a:rPr lang="en-US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›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Output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: a permutation of the input such that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‹</a:t>
            </a:r>
            <a:r>
              <a:rPr lang="en-US">
                <a:solidFill>
                  <a:schemeClr val="accent1"/>
                </a:solidFill>
              </a:rPr>
              <a:t>a</a:t>
            </a:r>
            <a:r>
              <a:rPr lang="en-US" baseline="-25000">
                <a:solidFill>
                  <a:schemeClr val="accent1"/>
                </a:solidFill>
              </a:rPr>
              <a:t>i1</a:t>
            </a:r>
            <a:r>
              <a:rPr lang="en-US" baseline="-25000"/>
              <a:t> </a:t>
            </a:r>
            <a:r>
              <a:rPr lang="en-US">
                <a:cs typeface="Arial" pitchFamily="34" charset="0"/>
              </a:rPr>
              <a:t>≤ … ≤</a:t>
            </a:r>
            <a:r>
              <a:rPr lang="en-US"/>
              <a:t> </a:t>
            </a:r>
            <a:r>
              <a:rPr lang="en-US">
                <a:solidFill>
                  <a:schemeClr val="accent1"/>
                </a:solidFill>
              </a:rPr>
              <a:t>a</a:t>
            </a:r>
            <a:r>
              <a:rPr lang="en-US" baseline="-25000">
                <a:solidFill>
                  <a:schemeClr val="accent1"/>
                </a:solidFill>
              </a:rPr>
              <a:t>in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›</a:t>
            </a:r>
          </a:p>
          <a:p>
            <a:pPr>
              <a:buFont typeface="Wingdings" pitchFamily="2" charset="2"/>
              <a:buNone/>
            </a:pPr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>
                <a:ea typeface="Arial Unicode MS" pitchFamily="34" charset="-128"/>
                <a:cs typeface="Arial Unicode MS" pitchFamily="34" charset="-128"/>
              </a:rPr>
              <a:t>Important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properties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of sorting algorithms:</a:t>
            </a:r>
          </a:p>
          <a:p>
            <a:pPr>
              <a:buFont typeface="Wingdings" pitchFamily="2" charset="2"/>
              <a:buNone/>
            </a:pPr>
            <a:endParaRPr lang="en-US" sz="1000"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running time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: how fast is the algorithm in the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worst case</a:t>
            </a:r>
          </a:p>
          <a:p>
            <a:pPr>
              <a:buFont typeface="Wingdings" pitchFamily="2" charset="2"/>
              <a:buNone/>
            </a:pPr>
            <a:endParaRPr lang="en-US" sz="700"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in place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: only a constant number of input elements are ever stored 	      </a:t>
            </a:r>
            <a:r>
              <a:rPr lang="en-US" sz="80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outside the input array</a:t>
            </a:r>
          </a:p>
          <a:p>
            <a:pPr>
              <a:buFont typeface="Wingdings" pitchFamily="2" charset="2"/>
              <a:buNone/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ClrTx/>
              <a:buSzTx/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Input</a:t>
            </a:r>
            <a:r>
              <a:rPr lang="en-US" dirty="0">
                <a:solidFill>
                  <a:schemeClr val="tx2"/>
                </a:solidFill>
              </a:rPr>
              <a:t>:</a:t>
            </a:r>
            <a:r>
              <a:rPr lang="en-US" dirty="0"/>
              <a:t> directed, acyclic graph (DAG) G = (V, E)</a:t>
            </a:r>
          </a:p>
          <a:p>
            <a:pPr marL="381000" indent="-381000">
              <a:buClrTx/>
              <a:buSzTx/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Output</a:t>
            </a:r>
            <a:r>
              <a:rPr lang="en-US" dirty="0"/>
              <a:t>: a linear ordering of v</a:t>
            </a:r>
            <a:r>
              <a:rPr lang="en-US" baseline="-25000" dirty="0"/>
              <a:t>1 </a:t>
            </a:r>
            <a:r>
              <a:rPr lang="en-US" dirty="0"/>
              <a:t>,v</a:t>
            </a:r>
            <a:r>
              <a:rPr lang="en-US" baseline="-25000" dirty="0"/>
              <a:t>2 </a:t>
            </a:r>
            <a:r>
              <a:rPr lang="en-US" dirty="0"/>
              <a:t>,…,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of the vertices such that </a:t>
            </a:r>
            <a:br>
              <a:rPr lang="en-US" dirty="0"/>
            </a:br>
            <a:r>
              <a:rPr lang="en-US" dirty="0"/>
              <a:t>             if (v</a:t>
            </a:r>
            <a:r>
              <a:rPr lang="en-US" baseline="-25000" dirty="0"/>
              <a:t>i </a:t>
            </a:r>
            <a:r>
              <a:rPr lang="en-US" dirty="0"/>
              <a:t>,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)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dirty="0">
                <a:cs typeface="Arial" pitchFamily="34" charset="0"/>
              </a:rPr>
              <a:t> E  then </a:t>
            </a:r>
            <a:r>
              <a:rPr lang="en-US" dirty="0" err="1">
                <a:cs typeface="Arial" pitchFamily="34" charset="0"/>
              </a:rPr>
              <a:t>i</a:t>
            </a:r>
            <a:r>
              <a:rPr lang="en-US" dirty="0">
                <a:cs typeface="Arial" pitchFamily="34" charset="0"/>
              </a:rPr>
              <a:t> &lt; j</a:t>
            </a:r>
          </a:p>
          <a:p>
            <a:pPr marL="381000" indent="-381000">
              <a:spcBef>
                <a:spcPct val="50000"/>
              </a:spcBef>
              <a:buClrTx/>
              <a:buSzTx/>
              <a:buFontTx/>
              <a:buNone/>
            </a:pPr>
            <a:endParaRPr lang="en-US" sz="1200" dirty="0"/>
          </a:p>
          <a:p>
            <a:pPr marL="381000" indent="-381000"/>
            <a:r>
              <a:rPr lang="en-US" dirty="0"/>
              <a:t>DAGs are useful for modeling processes and structures that have a </a:t>
            </a:r>
            <a:r>
              <a:rPr lang="en-US" dirty="0">
                <a:solidFill>
                  <a:schemeClr val="accent1"/>
                </a:solidFill>
              </a:rPr>
              <a:t>partial order</a:t>
            </a:r>
          </a:p>
          <a:p>
            <a:pPr marL="381000" indent="-381000">
              <a:buFont typeface="Wingdings" pitchFamily="2" charset="2"/>
              <a:buNone/>
            </a:pPr>
            <a:endParaRPr lang="en-US" sz="1200" dirty="0">
              <a:solidFill>
                <a:schemeClr val="accent1"/>
              </a:solidFill>
            </a:endParaRPr>
          </a:p>
          <a:p>
            <a:pPr marL="381000" indent="-381000"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Partial order</a:t>
            </a:r>
          </a:p>
          <a:p>
            <a:pPr marL="838200" lvl="1" indent="-381000"/>
            <a:r>
              <a:rPr lang="en-US" dirty="0"/>
              <a:t>a &gt; b and b &gt; c</a:t>
            </a:r>
            <a:r>
              <a:rPr lang="en-US" dirty="0">
                <a:solidFill>
                  <a:schemeClr val="accent1"/>
                </a:solidFill>
              </a:rPr>
              <a:t>  </a:t>
            </a:r>
            <a:r>
              <a:rPr lang="en-US" dirty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 </a:t>
            </a:r>
            <a:r>
              <a:rPr lang="en-US" dirty="0">
                <a:latin typeface=""/>
                <a:ea typeface="Arial Unicode MS" pitchFamily="34" charset="-128"/>
                <a:cs typeface="Arial Unicode MS" pitchFamily="34" charset="-128"/>
              </a:rPr>
              <a:t>a &gt; c</a:t>
            </a:r>
          </a:p>
          <a:p>
            <a:pPr marL="838200" lvl="1" indent="-381000"/>
            <a:r>
              <a:rPr lang="en-US" dirty="0">
                <a:latin typeface=""/>
                <a:ea typeface="Arial Unicode MS" pitchFamily="34" charset="-128"/>
                <a:cs typeface="Arial Unicode MS" pitchFamily="34" charset="-128"/>
              </a:rPr>
              <a:t>but may have a and b such that neither a &gt; b nor b &gt; a</a:t>
            </a:r>
            <a:endParaRPr lang="en-US" dirty="0"/>
          </a:p>
          <a:p>
            <a:pPr marL="381000" indent="-381000">
              <a:spcBef>
                <a:spcPct val="50000"/>
              </a:spcBef>
              <a:buClrTx/>
              <a:buSzTx/>
              <a:buFontTx/>
              <a:buNone/>
            </a:pPr>
            <a:endParaRPr lang="en-US" dirty="0"/>
          </a:p>
          <a:p>
            <a:pPr marL="381000" indent="-381000">
              <a:buFont typeface="Wingdings" pitchFamily="2" charset="2"/>
              <a:buNone/>
            </a:pPr>
            <a:endParaRPr lang="en-US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50988" y="4886325"/>
            <a:ext cx="5761037" cy="1628775"/>
            <a:chOff x="1064" y="1765"/>
            <a:chExt cx="3629" cy="1026"/>
          </a:xfrm>
        </p:grpSpPr>
        <p:sp>
          <p:nvSpPr>
            <p:cNvPr id="871428" name="Text Box 4"/>
            <p:cNvSpPr txBox="1">
              <a:spLocks noChangeArrowheads="1"/>
            </p:cNvSpPr>
            <p:nvPr/>
          </p:nvSpPr>
          <p:spPr bwMode="auto">
            <a:xfrm>
              <a:off x="1737" y="1765"/>
              <a:ext cx="2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800"/>
                <a:t>execution order for processes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064" y="2051"/>
              <a:ext cx="3629" cy="740"/>
              <a:chOff x="1122" y="3206"/>
              <a:chExt cx="3629" cy="740"/>
            </a:xfrm>
          </p:grpSpPr>
          <p:sp>
            <p:nvSpPr>
              <p:cNvPr id="871430" name="Text Box 6"/>
              <p:cNvSpPr txBox="1">
                <a:spLocks noChangeArrowheads="1"/>
              </p:cNvSpPr>
              <p:nvPr/>
            </p:nvSpPr>
            <p:spPr bwMode="auto">
              <a:xfrm>
                <a:off x="1171" y="3319"/>
                <a:ext cx="702" cy="23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600"/>
                  <a:t>process 1</a:t>
                </a:r>
              </a:p>
            </p:txBody>
          </p:sp>
          <p:sp>
            <p:nvSpPr>
              <p:cNvPr id="871431" name="Text Box 7"/>
              <p:cNvSpPr txBox="1">
                <a:spLocks noChangeArrowheads="1"/>
              </p:cNvSpPr>
              <p:nvPr/>
            </p:nvSpPr>
            <p:spPr bwMode="auto">
              <a:xfrm>
                <a:off x="1122" y="3716"/>
                <a:ext cx="702" cy="23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600"/>
                  <a:t>process 2</a:t>
                </a:r>
              </a:p>
            </p:txBody>
          </p:sp>
          <p:sp>
            <p:nvSpPr>
              <p:cNvPr id="871432" name="Text Box 8"/>
              <p:cNvSpPr txBox="1">
                <a:spLocks noChangeArrowheads="1"/>
              </p:cNvSpPr>
              <p:nvPr/>
            </p:nvSpPr>
            <p:spPr bwMode="auto">
              <a:xfrm>
                <a:off x="2064" y="3543"/>
                <a:ext cx="702" cy="23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600"/>
                  <a:t>process 3</a:t>
                </a:r>
              </a:p>
            </p:txBody>
          </p:sp>
          <p:sp>
            <p:nvSpPr>
              <p:cNvPr id="871433" name="Text Box 9"/>
              <p:cNvSpPr txBox="1">
                <a:spLocks noChangeArrowheads="1"/>
              </p:cNvSpPr>
              <p:nvPr/>
            </p:nvSpPr>
            <p:spPr bwMode="auto">
              <a:xfrm>
                <a:off x="3056" y="3687"/>
                <a:ext cx="702" cy="23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600"/>
                  <a:t>process 5</a:t>
                </a:r>
              </a:p>
            </p:txBody>
          </p:sp>
          <p:sp>
            <p:nvSpPr>
              <p:cNvPr id="871434" name="Text Box 10"/>
              <p:cNvSpPr txBox="1">
                <a:spLocks noChangeArrowheads="1"/>
              </p:cNvSpPr>
              <p:nvPr/>
            </p:nvSpPr>
            <p:spPr bwMode="auto">
              <a:xfrm>
                <a:off x="2744" y="3206"/>
                <a:ext cx="702" cy="23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600"/>
                  <a:t>process 4</a:t>
                </a:r>
              </a:p>
            </p:txBody>
          </p:sp>
          <p:sp>
            <p:nvSpPr>
              <p:cNvPr id="871435" name="Text Box 11"/>
              <p:cNvSpPr txBox="1">
                <a:spLocks noChangeArrowheads="1"/>
              </p:cNvSpPr>
              <p:nvPr/>
            </p:nvSpPr>
            <p:spPr bwMode="auto">
              <a:xfrm>
                <a:off x="4049" y="3321"/>
                <a:ext cx="702" cy="23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600"/>
                  <a:t>process 6</a:t>
                </a:r>
              </a:p>
            </p:txBody>
          </p:sp>
          <p:sp>
            <p:nvSpPr>
              <p:cNvPr id="871436" name="Line 12"/>
              <p:cNvSpPr>
                <a:spLocks noChangeShapeType="1"/>
              </p:cNvSpPr>
              <p:nvPr/>
            </p:nvSpPr>
            <p:spPr bwMode="auto">
              <a:xfrm>
                <a:off x="1867" y="3461"/>
                <a:ext cx="197" cy="17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437" name="Line 13"/>
              <p:cNvSpPr>
                <a:spLocks noChangeShapeType="1"/>
              </p:cNvSpPr>
              <p:nvPr/>
            </p:nvSpPr>
            <p:spPr bwMode="auto">
              <a:xfrm flipV="1">
                <a:off x="1824" y="3687"/>
                <a:ext cx="240" cy="133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438" name="Line 14"/>
              <p:cNvSpPr>
                <a:spLocks noChangeShapeType="1"/>
              </p:cNvSpPr>
              <p:nvPr/>
            </p:nvSpPr>
            <p:spPr bwMode="auto">
              <a:xfrm flipV="1">
                <a:off x="1878" y="3319"/>
                <a:ext cx="866" cy="109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439" name="Line 15"/>
              <p:cNvSpPr>
                <a:spLocks noChangeShapeType="1"/>
              </p:cNvSpPr>
              <p:nvPr/>
            </p:nvSpPr>
            <p:spPr bwMode="auto">
              <a:xfrm>
                <a:off x="2766" y="3659"/>
                <a:ext cx="290" cy="137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440" name="Line 16"/>
              <p:cNvSpPr>
                <a:spLocks noChangeShapeType="1"/>
              </p:cNvSpPr>
              <p:nvPr/>
            </p:nvSpPr>
            <p:spPr bwMode="auto">
              <a:xfrm>
                <a:off x="3149" y="3462"/>
                <a:ext cx="264" cy="225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441" name="Line 17"/>
              <p:cNvSpPr>
                <a:spLocks noChangeShapeType="1"/>
              </p:cNvSpPr>
              <p:nvPr/>
            </p:nvSpPr>
            <p:spPr bwMode="auto">
              <a:xfrm flipV="1">
                <a:off x="3775" y="3462"/>
                <a:ext cx="264" cy="334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442" name="Line 18"/>
              <p:cNvSpPr>
                <a:spLocks noChangeShapeType="1"/>
              </p:cNvSpPr>
              <p:nvPr/>
            </p:nvSpPr>
            <p:spPr bwMode="auto">
              <a:xfrm>
                <a:off x="3438" y="3294"/>
                <a:ext cx="611" cy="14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ClrTx/>
              <a:buSzTx/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Input</a:t>
            </a:r>
            <a:r>
              <a:rPr lang="en-US">
                <a:solidFill>
                  <a:schemeClr val="tx2"/>
                </a:solidFill>
              </a:rPr>
              <a:t>:</a:t>
            </a:r>
            <a:r>
              <a:rPr lang="en-US"/>
              <a:t> directed, acyclic graph (DAG) G = (V, E)</a:t>
            </a:r>
          </a:p>
          <a:p>
            <a:pPr marL="381000" indent="-381000">
              <a:buClrTx/>
              <a:buSzTx/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Output</a:t>
            </a:r>
            <a:r>
              <a:rPr lang="en-US"/>
              <a:t>: a linear ordering of v</a:t>
            </a:r>
            <a:r>
              <a:rPr lang="en-US" baseline="-25000"/>
              <a:t>1 </a:t>
            </a:r>
            <a:r>
              <a:rPr lang="en-US"/>
              <a:t>,v</a:t>
            </a:r>
            <a:r>
              <a:rPr lang="en-US" baseline="-25000"/>
              <a:t>2 </a:t>
            </a:r>
            <a:r>
              <a:rPr lang="en-US"/>
              <a:t>,…, v</a:t>
            </a:r>
            <a:r>
              <a:rPr lang="en-US" baseline="-25000"/>
              <a:t>n </a:t>
            </a:r>
            <a:r>
              <a:rPr lang="en-US"/>
              <a:t>of the vertices such that </a:t>
            </a:r>
            <a:br>
              <a:rPr lang="en-US"/>
            </a:br>
            <a:r>
              <a:rPr lang="en-US"/>
              <a:t>             if (v</a:t>
            </a:r>
            <a:r>
              <a:rPr lang="en-US" baseline="-25000"/>
              <a:t>i </a:t>
            </a:r>
            <a:r>
              <a:rPr lang="en-US"/>
              <a:t>,v</a:t>
            </a:r>
            <a:r>
              <a:rPr lang="en-US" baseline="-25000"/>
              <a:t>j </a:t>
            </a:r>
            <a:r>
              <a:rPr lang="en-US"/>
              <a:t>)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>
                <a:cs typeface="Arial" pitchFamily="34" charset="0"/>
              </a:rPr>
              <a:t> E  then i &lt; j</a:t>
            </a:r>
          </a:p>
          <a:p>
            <a:pPr marL="381000" indent="-381000">
              <a:spcBef>
                <a:spcPct val="50000"/>
              </a:spcBef>
              <a:buClrTx/>
              <a:buSzTx/>
              <a:buFontTx/>
              <a:buNone/>
            </a:pPr>
            <a:endParaRPr lang="en-US" sz="1200"/>
          </a:p>
          <a:p>
            <a:pPr marL="381000" indent="-381000"/>
            <a:r>
              <a:rPr lang="en-US"/>
              <a:t>DAGs are useful for modeling processes and structures that have a </a:t>
            </a:r>
            <a:r>
              <a:rPr lang="en-US">
                <a:solidFill>
                  <a:schemeClr val="accent1"/>
                </a:solidFill>
              </a:rPr>
              <a:t>partial order</a:t>
            </a:r>
          </a:p>
          <a:p>
            <a:pPr marL="381000" indent="-381000">
              <a:buFont typeface="Wingdings" pitchFamily="2" charset="2"/>
              <a:buNone/>
            </a:pPr>
            <a:endParaRPr lang="en-US" sz="1200">
              <a:solidFill>
                <a:schemeClr val="accent1"/>
              </a:solidFill>
            </a:endParaRPr>
          </a:p>
          <a:p>
            <a:pPr marL="381000" indent="-381000"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Partial order</a:t>
            </a:r>
          </a:p>
          <a:p>
            <a:pPr marL="838200" lvl="1" indent="-381000"/>
            <a:r>
              <a:rPr lang="en-US"/>
              <a:t>a &gt; b and b &gt; c</a:t>
            </a:r>
            <a:r>
              <a:rPr lang="en-US">
                <a:solidFill>
                  <a:schemeClr val="accent1"/>
                </a:solidFill>
              </a:rPr>
              <a:t>  </a:t>
            </a:r>
            <a:r>
              <a:rPr lang="en-US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 </a:t>
            </a:r>
            <a:r>
              <a:rPr lang="en-US">
                <a:latin typeface=""/>
                <a:ea typeface="Arial Unicode MS" pitchFamily="34" charset="-128"/>
                <a:cs typeface="Arial Unicode MS" pitchFamily="34" charset="-128"/>
              </a:rPr>
              <a:t>a &gt; c</a:t>
            </a:r>
          </a:p>
          <a:p>
            <a:pPr marL="838200" lvl="1" indent="-381000"/>
            <a:r>
              <a:rPr lang="en-US">
                <a:latin typeface=""/>
                <a:ea typeface="Arial Unicode MS" pitchFamily="34" charset="-128"/>
                <a:cs typeface="Arial Unicode MS" pitchFamily="34" charset="-128"/>
              </a:rPr>
              <a:t>but may have a and b such that neither a &gt; b nor b &gt; a</a:t>
            </a:r>
            <a:br>
              <a:rPr lang="en-US">
                <a:latin typeface=""/>
                <a:ea typeface="Arial Unicode MS" pitchFamily="34" charset="-128"/>
                <a:cs typeface="Arial Unicode MS" pitchFamily="34" charset="-128"/>
              </a:rPr>
            </a:br>
            <a:endParaRPr lang="en-US" sz="120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838200" lvl="1" indent="-381000"/>
            <a:r>
              <a:rPr lang="en-US">
                <a:latin typeface=""/>
                <a:ea typeface="Arial Unicode MS" pitchFamily="34" charset="-128"/>
                <a:cs typeface="Arial Unicode MS" pitchFamily="34" charset="-128"/>
              </a:rPr>
              <a:t>a partial order can always be turned into a </a:t>
            </a:r>
            <a:r>
              <a:rPr lang="en-US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total order</a:t>
            </a:r>
            <a:r>
              <a:rPr lang="en-US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>
                <a:latin typeface=""/>
                <a:ea typeface="Arial Unicode MS" pitchFamily="34" charset="-128"/>
                <a:cs typeface="Arial Unicode MS" pitchFamily="34" charset="-128"/>
              </a:rPr>
              <a:t>(either a &gt; b or b &gt; a for all a </a:t>
            </a:r>
            <a:r>
              <a:rPr lang="en-US">
                <a:cs typeface="Arial" pitchFamily="34" charset="0"/>
              </a:rPr>
              <a:t>≠ b)</a:t>
            </a:r>
          </a:p>
          <a:p>
            <a:pPr marL="838200" lvl="1" indent="-381000"/>
            <a:endParaRPr lang="en-US" sz="800">
              <a:cs typeface="Arial" pitchFamily="34" charset="0"/>
            </a:endParaRPr>
          </a:p>
          <a:p>
            <a:pPr marL="838200" lvl="1" indent="-381000">
              <a:buFont typeface="Wingdings" pitchFamily="2" charset="2"/>
              <a:buNone/>
            </a:pPr>
            <a:r>
              <a:rPr lang="en-US">
                <a:cs typeface="Arial" pitchFamily="34" charset="0"/>
              </a:rPr>
              <a:t>	(</a:t>
            </a:r>
            <a:r>
              <a:rPr lang="en-US" i="1">
                <a:cs typeface="Arial" pitchFamily="34" charset="0"/>
              </a:rPr>
              <a:t>that’s what a topological sort does …</a:t>
            </a:r>
            <a:r>
              <a:rPr lang="en-US">
                <a:cs typeface="Arial" pitchFamily="34" charset="0"/>
              </a:rPr>
              <a:t>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81000" indent="-381000">
              <a:buClrTx/>
              <a:buSzTx/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Input</a:t>
            </a:r>
            <a:r>
              <a:rPr lang="en-US" dirty="0">
                <a:solidFill>
                  <a:schemeClr val="tx2"/>
                </a:solidFill>
              </a:rPr>
              <a:t>:</a:t>
            </a:r>
            <a:r>
              <a:rPr lang="en-US" dirty="0"/>
              <a:t> directed, acyclic graph (DAG) G = (V, E)</a:t>
            </a:r>
          </a:p>
          <a:p>
            <a:pPr marL="381000" indent="-381000">
              <a:buClrTx/>
              <a:buSzTx/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Output</a:t>
            </a:r>
            <a:r>
              <a:rPr lang="en-US" dirty="0"/>
              <a:t>: a linear ordering of v</a:t>
            </a:r>
            <a:r>
              <a:rPr lang="en-US" baseline="-25000" dirty="0"/>
              <a:t>1 </a:t>
            </a:r>
            <a:r>
              <a:rPr lang="en-US" dirty="0"/>
              <a:t>,v</a:t>
            </a:r>
            <a:r>
              <a:rPr lang="en-US" baseline="-25000" dirty="0"/>
              <a:t>2 </a:t>
            </a:r>
            <a:r>
              <a:rPr lang="en-US" dirty="0"/>
              <a:t>,…,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of the vertices such that </a:t>
            </a:r>
            <a:br>
              <a:rPr lang="en-US" dirty="0"/>
            </a:br>
            <a:r>
              <a:rPr lang="en-US" dirty="0"/>
              <a:t>             if (v</a:t>
            </a:r>
            <a:r>
              <a:rPr lang="en-US" baseline="-25000" dirty="0"/>
              <a:t>i </a:t>
            </a:r>
            <a:r>
              <a:rPr lang="en-US" dirty="0"/>
              <a:t>,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)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dirty="0">
                <a:cs typeface="Arial" pitchFamily="34" charset="0"/>
              </a:rPr>
              <a:t> E  then </a:t>
            </a:r>
            <a:r>
              <a:rPr lang="en-US" dirty="0" err="1">
                <a:cs typeface="Arial" pitchFamily="34" charset="0"/>
              </a:rPr>
              <a:t>i</a:t>
            </a:r>
            <a:r>
              <a:rPr lang="en-US" dirty="0">
                <a:cs typeface="Arial" pitchFamily="34" charset="0"/>
              </a:rPr>
              <a:t> &lt; j</a:t>
            </a:r>
          </a:p>
          <a:p>
            <a:pPr marL="381000" indent="-381000">
              <a:buClrTx/>
              <a:buSzTx/>
              <a:buFontTx/>
              <a:buNone/>
            </a:pPr>
            <a:endParaRPr lang="en-US" dirty="0">
              <a:cs typeface="Arial" pitchFamily="34" charset="0"/>
            </a:endParaRPr>
          </a:p>
          <a:p>
            <a:pPr marL="381000" indent="-381000">
              <a:buClrTx/>
              <a:buSzTx/>
              <a:buFontTx/>
              <a:buNone/>
            </a:pPr>
            <a:endParaRPr lang="en-US" dirty="0">
              <a:cs typeface="Arial" pitchFamily="34" charset="0"/>
            </a:endParaRPr>
          </a:p>
          <a:p>
            <a:pPr marL="381000" indent="-381000">
              <a:buClrTx/>
              <a:buSzTx/>
              <a:buFontTx/>
              <a:buNone/>
            </a:pPr>
            <a:endParaRPr lang="en-US" dirty="0">
              <a:cs typeface="Arial" pitchFamily="34" charset="0"/>
            </a:endParaRPr>
          </a:p>
          <a:p>
            <a:pPr marL="381000" indent="-381000">
              <a:buClrTx/>
              <a:buSzTx/>
              <a:buFontTx/>
              <a:buNone/>
            </a:pPr>
            <a:endParaRPr lang="en-US" dirty="0">
              <a:cs typeface="Arial" pitchFamily="34" charset="0"/>
            </a:endParaRPr>
          </a:p>
          <a:p>
            <a:pPr marL="381000" indent="-381000">
              <a:buClrTx/>
              <a:buSzTx/>
              <a:buFontTx/>
              <a:buNone/>
            </a:pPr>
            <a:endParaRPr lang="en-US" dirty="0">
              <a:cs typeface="Arial" pitchFamily="34" charset="0"/>
            </a:endParaRPr>
          </a:p>
          <a:p>
            <a:pPr marL="381000" indent="-381000"/>
            <a:endParaRPr lang="en-US" dirty="0"/>
          </a:p>
          <a:p>
            <a:pPr marL="381000" indent="-381000"/>
            <a:endParaRPr lang="en-US" dirty="0"/>
          </a:p>
          <a:p>
            <a:pPr marL="381000" indent="-381000"/>
            <a:endParaRPr lang="en-US" sz="800" dirty="0" smtClean="0"/>
          </a:p>
          <a:p>
            <a:pPr marL="381000" indent="-381000"/>
            <a:endParaRPr lang="en-US" sz="800" dirty="0"/>
          </a:p>
          <a:p>
            <a:pPr marL="381000" indent="-381000"/>
            <a:r>
              <a:rPr lang="en-US" dirty="0"/>
              <a:t>Every directed, acyclic graph has a topological order</a:t>
            </a:r>
            <a:endParaRPr lang="en-US" sz="800" dirty="0"/>
          </a:p>
          <a:p>
            <a:pPr marL="381000" indent="-381000">
              <a:buFont typeface="Wingdings" pitchFamily="2" charset="2"/>
              <a:buNone/>
            </a:pPr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873561" name="Freeform 89"/>
          <p:cNvSpPr>
            <a:spLocks/>
          </p:cNvSpPr>
          <p:nvPr/>
        </p:nvSpPr>
        <p:spPr bwMode="auto">
          <a:xfrm>
            <a:off x="6270625" y="3109913"/>
            <a:ext cx="1220788" cy="280987"/>
          </a:xfrm>
          <a:custGeom>
            <a:avLst/>
            <a:gdLst/>
            <a:ahLst/>
            <a:cxnLst>
              <a:cxn ang="0">
                <a:pos x="769" y="126"/>
              </a:cxn>
              <a:cxn ang="0">
                <a:pos x="359" y="8"/>
              </a:cxn>
              <a:cxn ang="0">
                <a:pos x="0" y="177"/>
              </a:cxn>
            </a:cxnLst>
            <a:rect l="0" t="0" r="r" b="b"/>
            <a:pathLst>
              <a:path w="769" h="177">
                <a:moveTo>
                  <a:pt x="769" y="126"/>
                </a:moveTo>
                <a:cubicBezTo>
                  <a:pt x="701" y="106"/>
                  <a:pt x="487" y="0"/>
                  <a:pt x="359" y="8"/>
                </a:cubicBezTo>
                <a:cubicBezTo>
                  <a:pt x="231" y="16"/>
                  <a:pt x="75" y="142"/>
                  <a:pt x="0" y="177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73564" name="Line 92"/>
          <p:cNvSpPr>
            <a:spLocks noChangeShapeType="1"/>
          </p:cNvSpPr>
          <p:nvPr/>
        </p:nvSpPr>
        <p:spPr bwMode="auto">
          <a:xfrm flipH="1" flipV="1">
            <a:off x="2708275" y="2833688"/>
            <a:ext cx="430213" cy="473075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873523" name="Line 51"/>
          <p:cNvSpPr>
            <a:spLocks noChangeShapeType="1"/>
          </p:cNvSpPr>
          <p:nvPr/>
        </p:nvSpPr>
        <p:spPr bwMode="auto">
          <a:xfrm flipH="1">
            <a:off x="1585913" y="3259138"/>
            <a:ext cx="63500" cy="841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73524" name="Line 52"/>
          <p:cNvSpPr>
            <a:spLocks noChangeShapeType="1"/>
          </p:cNvSpPr>
          <p:nvPr/>
        </p:nvSpPr>
        <p:spPr bwMode="auto">
          <a:xfrm flipV="1">
            <a:off x="1576388" y="3984625"/>
            <a:ext cx="482600" cy="31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73525" name="Line 53"/>
          <p:cNvSpPr>
            <a:spLocks noChangeShapeType="1"/>
          </p:cNvSpPr>
          <p:nvPr/>
        </p:nvSpPr>
        <p:spPr bwMode="auto">
          <a:xfrm>
            <a:off x="2217738" y="3889375"/>
            <a:ext cx="388937" cy="536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73526" name="Line 54"/>
          <p:cNvSpPr>
            <a:spLocks noChangeShapeType="1"/>
          </p:cNvSpPr>
          <p:nvPr/>
        </p:nvSpPr>
        <p:spPr bwMode="auto">
          <a:xfrm flipH="1">
            <a:off x="2827338" y="3521075"/>
            <a:ext cx="377825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73522" name="Line 50"/>
          <p:cNvSpPr>
            <a:spLocks noChangeShapeType="1"/>
          </p:cNvSpPr>
          <p:nvPr/>
        </p:nvSpPr>
        <p:spPr bwMode="auto">
          <a:xfrm>
            <a:off x="1670050" y="3270250"/>
            <a:ext cx="1387475" cy="188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73521" name="Line 49"/>
          <p:cNvSpPr>
            <a:spLocks noChangeShapeType="1"/>
          </p:cNvSpPr>
          <p:nvPr/>
        </p:nvSpPr>
        <p:spPr bwMode="auto">
          <a:xfrm flipV="1">
            <a:off x="1649413" y="2838450"/>
            <a:ext cx="75723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73504" name="Oval 32"/>
          <p:cNvSpPr>
            <a:spLocks noChangeArrowheads="1"/>
          </p:cNvSpPr>
          <p:nvPr/>
        </p:nvSpPr>
        <p:spPr bwMode="auto">
          <a:xfrm>
            <a:off x="1417638" y="4116388"/>
            <a:ext cx="347662" cy="347662"/>
          </a:xfrm>
          <a:prstGeom prst="ellipse">
            <a:avLst/>
          </a:prstGeom>
          <a:solidFill>
            <a:srgbClr val="FF5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73507" name="Oval 35"/>
          <p:cNvSpPr>
            <a:spLocks noChangeArrowheads="1"/>
          </p:cNvSpPr>
          <p:nvPr/>
        </p:nvSpPr>
        <p:spPr bwMode="auto">
          <a:xfrm>
            <a:off x="2376488" y="2544763"/>
            <a:ext cx="347662" cy="347662"/>
          </a:xfrm>
          <a:prstGeom prst="ellipse">
            <a:avLst/>
          </a:prstGeom>
          <a:solidFill>
            <a:srgbClr val="CC99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73510" name="Oval 38"/>
          <p:cNvSpPr>
            <a:spLocks noChangeArrowheads="1"/>
          </p:cNvSpPr>
          <p:nvPr/>
        </p:nvSpPr>
        <p:spPr bwMode="auto">
          <a:xfrm>
            <a:off x="1481138" y="3065463"/>
            <a:ext cx="347662" cy="347662"/>
          </a:xfrm>
          <a:prstGeom prst="ellipse">
            <a:avLst/>
          </a:prstGeom>
          <a:solidFill>
            <a:srgbClr val="6699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73513" name="Oval 41"/>
          <p:cNvSpPr>
            <a:spLocks noChangeArrowheads="1"/>
          </p:cNvSpPr>
          <p:nvPr/>
        </p:nvSpPr>
        <p:spPr bwMode="auto">
          <a:xfrm>
            <a:off x="2033588" y="3700463"/>
            <a:ext cx="347662" cy="347662"/>
          </a:xfrm>
          <a:prstGeom prst="ellipse">
            <a:avLst/>
          </a:prstGeom>
          <a:solidFill>
            <a:srgbClr val="FF9933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73516" name="Oval 44"/>
          <p:cNvSpPr>
            <a:spLocks noChangeArrowheads="1"/>
          </p:cNvSpPr>
          <p:nvPr/>
        </p:nvSpPr>
        <p:spPr bwMode="auto">
          <a:xfrm>
            <a:off x="3070225" y="3286125"/>
            <a:ext cx="347663" cy="347663"/>
          </a:xfrm>
          <a:prstGeom prst="ellipse">
            <a:avLst/>
          </a:prstGeom>
          <a:solidFill>
            <a:srgbClr val="66FF66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73517" name="Text Box 45"/>
          <p:cNvSpPr txBox="1">
            <a:spLocks noChangeArrowheads="1"/>
          </p:cNvSpPr>
          <p:nvPr/>
        </p:nvSpPr>
        <p:spPr bwMode="auto">
          <a:xfrm>
            <a:off x="3044825" y="3217863"/>
            <a:ext cx="2508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 </a:t>
            </a:r>
            <a:endParaRPr lang="en-US" baseline="-25000"/>
          </a:p>
        </p:txBody>
      </p:sp>
      <p:sp>
        <p:nvSpPr>
          <p:cNvPr id="873519" name="Oval 47"/>
          <p:cNvSpPr>
            <a:spLocks noChangeArrowheads="1"/>
          </p:cNvSpPr>
          <p:nvPr/>
        </p:nvSpPr>
        <p:spPr bwMode="auto">
          <a:xfrm>
            <a:off x="2536825" y="4416425"/>
            <a:ext cx="347663" cy="347663"/>
          </a:xfrm>
          <a:prstGeom prst="ellipse">
            <a:avLst/>
          </a:prstGeom>
          <a:solidFill>
            <a:srgbClr val="66FF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73560" name="AutoShape 88"/>
          <p:cNvSpPr>
            <a:spLocks noChangeArrowheads="1"/>
          </p:cNvSpPr>
          <p:nvPr/>
        </p:nvSpPr>
        <p:spPr bwMode="auto">
          <a:xfrm>
            <a:off x="3814763" y="3398838"/>
            <a:ext cx="441325" cy="242887"/>
          </a:xfrm>
          <a:prstGeom prst="rightArrow">
            <a:avLst>
              <a:gd name="adj1" fmla="val 50000"/>
              <a:gd name="adj2" fmla="val 45425"/>
            </a:avLst>
          </a:prstGeom>
          <a:solidFill>
            <a:srgbClr val="B2B2B2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4519613" y="3084513"/>
            <a:ext cx="3883025" cy="1071562"/>
            <a:chOff x="2847" y="1943"/>
            <a:chExt cx="2446" cy="675"/>
          </a:xfrm>
        </p:grpSpPr>
        <p:sp>
          <p:nvSpPr>
            <p:cNvPr id="873551" name="Oval 79"/>
            <p:cNvSpPr>
              <a:spLocks noChangeArrowheads="1"/>
            </p:cNvSpPr>
            <p:nvPr/>
          </p:nvSpPr>
          <p:spPr bwMode="auto">
            <a:xfrm>
              <a:off x="5057" y="2098"/>
              <a:ext cx="219" cy="219"/>
            </a:xfrm>
            <a:prstGeom prst="ellipse">
              <a:avLst/>
            </a:prstGeom>
            <a:solidFill>
              <a:srgbClr val="66FF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873552" name="Text Box 80"/>
            <p:cNvSpPr txBox="1">
              <a:spLocks noChangeArrowheads="1"/>
            </p:cNvSpPr>
            <p:nvPr/>
          </p:nvSpPr>
          <p:spPr bwMode="auto">
            <a:xfrm>
              <a:off x="5041" y="2055"/>
              <a:ext cx="25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6</a:t>
              </a:r>
            </a:p>
          </p:txBody>
        </p:sp>
        <p:sp>
          <p:nvSpPr>
            <p:cNvPr id="873554" name="Line 82"/>
            <p:cNvSpPr>
              <a:spLocks noChangeShapeType="1"/>
            </p:cNvSpPr>
            <p:nvPr/>
          </p:nvSpPr>
          <p:spPr bwMode="auto">
            <a:xfrm>
              <a:off x="4745" y="2220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73548" name="Oval 76"/>
            <p:cNvSpPr>
              <a:spLocks noChangeArrowheads="1"/>
            </p:cNvSpPr>
            <p:nvPr/>
          </p:nvSpPr>
          <p:spPr bwMode="auto">
            <a:xfrm>
              <a:off x="4618" y="2098"/>
              <a:ext cx="219" cy="219"/>
            </a:xfrm>
            <a:prstGeom prst="ellipse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873549" name="Text Box 77"/>
            <p:cNvSpPr txBox="1">
              <a:spLocks noChangeArrowheads="1"/>
            </p:cNvSpPr>
            <p:nvPr/>
          </p:nvSpPr>
          <p:spPr bwMode="auto">
            <a:xfrm>
              <a:off x="4602" y="2055"/>
              <a:ext cx="25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5</a:t>
              </a:r>
            </a:p>
          </p:txBody>
        </p:sp>
        <p:sp>
          <p:nvSpPr>
            <p:cNvPr id="873557" name="Freeform 85"/>
            <p:cNvSpPr>
              <a:spLocks/>
            </p:cNvSpPr>
            <p:nvPr/>
          </p:nvSpPr>
          <p:spPr bwMode="auto">
            <a:xfrm>
              <a:off x="3410" y="2227"/>
              <a:ext cx="788" cy="2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3" y="198"/>
                </a:cxn>
                <a:cxn ang="0">
                  <a:pos x="788" y="59"/>
                </a:cxn>
              </a:cxnLst>
              <a:rect l="0" t="0" r="r" b="b"/>
              <a:pathLst>
                <a:path w="788" h="208">
                  <a:moveTo>
                    <a:pt x="0" y="0"/>
                  </a:moveTo>
                  <a:cubicBezTo>
                    <a:pt x="146" y="94"/>
                    <a:pt x="292" y="188"/>
                    <a:pt x="423" y="198"/>
                  </a:cubicBezTo>
                  <a:cubicBezTo>
                    <a:pt x="554" y="208"/>
                    <a:pt x="671" y="133"/>
                    <a:pt x="788" y="5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73536" name="Oval 64"/>
            <p:cNvSpPr>
              <a:spLocks noChangeArrowheads="1"/>
            </p:cNvSpPr>
            <p:nvPr/>
          </p:nvSpPr>
          <p:spPr bwMode="auto">
            <a:xfrm>
              <a:off x="3301" y="2098"/>
              <a:ext cx="219" cy="219"/>
            </a:xfrm>
            <a:prstGeom prst="ellipse">
              <a:avLst/>
            </a:prstGeom>
            <a:solidFill>
              <a:srgbClr val="FF5050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873537" name="Text Box 65"/>
            <p:cNvSpPr txBox="1">
              <a:spLocks noChangeArrowheads="1"/>
            </p:cNvSpPr>
            <p:nvPr/>
          </p:nvSpPr>
          <p:spPr bwMode="auto">
            <a:xfrm>
              <a:off x="3285" y="2055"/>
              <a:ext cx="25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  <p:sp>
          <p:nvSpPr>
            <p:cNvPr id="873539" name="Oval 67"/>
            <p:cNvSpPr>
              <a:spLocks noChangeArrowheads="1"/>
            </p:cNvSpPr>
            <p:nvPr/>
          </p:nvSpPr>
          <p:spPr bwMode="auto">
            <a:xfrm>
              <a:off x="3740" y="2098"/>
              <a:ext cx="219" cy="219"/>
            </a:xfrm>
            <a:prstGeom prst="ellipse">
              <a:avLst/>
            </a:prstGeom>
            <a:solidFill>
              <a:srgbClr val="CC99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873540" name="Text Box 68"/>
            <p:cNvSpPr txBox="1">
              <a:spLocks noChangeArrowheads="1"/>
            </p:cNvSpPr>
            <p:nvPr/>
          </p:nvSpPr>
          <p:spPr bwMode="auto">
            <a:xfrm>
              <a:off x="3724" y="2055"/>
              <a:ext cx="25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3</a:t>
              </a:r>
            </a:p>
          </p:txBody>
        </p:sp>
        <p:sp>
          <p:nvSpPr>
            <p:cNvPr id="873558" name="Freeform 86"/>
            <p:cNvSpPr>
              <a:spLocks/>
            </p:cNvSpPr>
            <p:nvPr/>
          </p:nvSpPr>
          <p:spPr bwMode="auto">
            <a:xfrm>
              <a:off x="4277" y="1943"/>
              <a:ext cx="841" cy="264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444" y="19"/>
                </a:cxn>
                <a:cxn ang="0">
                  <a:pos x="841" y="151"/>
                </a:cxn>
              </a:cxnLst>
              <a:rect l="0" t="0" r="r" b="b"/>
              <a:pathLst>
                <a:path w="841" h="264">
                  <a:moveTo>
                    <a:pt x="0" y="264"/>
                  </a:moveTo>
                  <a:cubicBezTo>
                    <a:pt x="152" y="151"/>
                    <a:pt x="304" y="38"/>
                    <a:pt x="444" y="19"/>
                  </a:cubicBezTo>
                  <a:cubicBezTo>
                    <a:pt x="584" y="0"/>
                    <a:pt x="758" y="124"/>
                    <a:pt x="841" y="15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73545" name="Oval 73"/>
            <p:cNvSpPr>
              <a:spLocks noChangeArrowheads="1"/>
            </p:cNvSpPr>
            <p:nvPr/>
          </p:nvSpPr>
          <p:spPr bwMode="auto">
            <a:xfrm>
              <a:off x="4179" y="2098"/>
              <a:ext cx="219" cy="219"/>
            </a:xfrm>
            <a:prstGeom prst="ellipse">
              <a:avLst/>
            </a:prstGeom>
            <a:solidFill>
              <a:srgbClr val="FF9933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873546" name="Text Box 74"/>
            <p:cNvSpPr txBox="1">
              <a:spLocks noChangeArrowheads="1"/>
            </p:cNvSpPr>
            <p:nvPr/>
          </p:nvSpPr>
          <p:spPr bwMode="auto">
            <a:xfrm>
              <a:off x="4163" y="2055"/>
              <a:ext cx="25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4</a:t>
              </a:r>
            </a:p>
          </p:txBody>
        </p:sp>
        <p:sp>
          <p:nvSpPr>
            <p:cNvPr id="873556" name="Freeform 84"/>
            <p:cNvSpPr>
              <a:spLocks/>
            </p:cNvSpPr>
            <p:nvPr/>
          </p:nvSpPr>
          <p:spPr bwMode="auto">
            <a:xfrm>
              <a:off x="2966" y="2220"/>
              <a:ext cx="1695" cy="3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8" y="384"/>
                </a:cxn>
                <a:cxn ang="0">
                  <a:pos x="1695" y="86"/>
                </a:cxn>
              </a:cxnLst>
              <a:rect l="0" t="0" r="r" b="b"/>
              <a:pathLst>
                <a:path w="1695" h="398">
                  <a:moveTo>
                    <a:pt x="0" y="0"/>
                  </a:moveTo>
                  <a:cubicBezTo>
                    <a:pt x="243" y="185"/>
                    <a:pt x="486" y="370"/>
                    <a:pt x="768" y="384"/>
                  </a:cubicBezTo>
                  <a:cubicBezTo>
                    <a:pt x="1050" y="398"/>
                    <a:pt x="1372" y="242"/>
                    <a:pt x="169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73555" name="Freeform 83"/>
            <p:cNvSpPr>
              <a:spLocks/>
            </p:cNvSpPr>
            <p:nvPr/>
          </p:nvSpPr>
          <p:spPr bwMode="auto">
            <a:xfrm>
              <a:off x="2986" y="1986"/>
              <a:ext cx="770" cy="207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417" y="9"/>
                </a:cxn>
                <a:cxn ang="0">
                  <a:pos x="770" y="153"/>
                </a:cxn>
              </a:cxnLst>
              <a:rect l="0" t="0" r="r" b="b"/>
              <a:pathLst>
                <a:path w="770" h="207">
                  <a:moveTo>
                    <a:pt x="0" y="207"/>
                  </a:moveTo>
                  <a:cubicBezTo>
                    <a:pt x="69" y="174"/>
                    <a:pt x="289" y="18"/>
                    <a:pt x="417" y="9"/>
                  </a:cubicBezTo>
                  <a:cubicBezTo>
                    <a:pt x="545" y="0"/>
                    <a:pt x="696" y="123"/>
                    <a:pt x="770" y="153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73553" name="Line 81"/>
            <p:cNvSpPr>
              <a:spLocks noChangeShapeType="1"/>
            </p:cNvSpPr>
            <p:nvPr/>
          </p:nvSpPr>
          <p:spPr bwMode="auto">
            <a:xfrm>
              <a:off x="2979" y="2220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73542" name="Oval 70"/>
            <p:cNvSpPr>
              <a:spLocks noChangeArrowheads="1"/>
            </p:cNvSpPr>
            <p:nvPr/>
          </p:nvSpPr>
          <p:spPr bwMode="auto">
            <a:xfrm>
              <a:off x="2863" y="2098"/>
              <a:ext cx="219" cy="219"/>
            </a:xfrm>
            <a:prstGeom prst="ellipse">
              <a:avLst/>
            </a:prstGeom>
            <a:solidFill>
              <a:srgbClr val="6699FF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873543" name="Text Box 71"/>
            <p:cNvSpPr txBox="1">
              <a:spLocks noChangeArrowheads="1"/>
            </p:cNvSpPr>
            <p:nvPr/>
          </p:nvSpPr>
          <p:spPr bwMode="auto">
            <a:xfrm>
              <a:off x="2847" y="2055"/>
              <a:ext cx="25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7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73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7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3561" grpId="0" animBg="1"/>
      <p:bldP spid="873561" grpId="1" animBg="1"/>
      <p:bldP spid="873564" grpId="0" animBg="1"/>
      <p:bldP spid="873564" grpId="1" animBg="1"/>
      <p:bldP spid="8735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878596" name="Text Box 4"/>
          <p:cNvSpPr txBox="1">
            <a:spLocks noChangeArrowheads="1"/>
          </p:cNvSpPr>
          <p:nvPr/>
        </p:nvSpPr>
        <p:spPr bwMode="auto">
          <a:xfrm>
            <a:off x="2142168" y="1378430"/>
            <a:ext cx="12890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underwear</a:t>
            </a:r>
          </a:p>
        </p:txBody>
      </p:sp>
      <p:sp>
        <p:nvSpPr>
          <p:cNvPr id="878598" name="Text Box 6"/>
          <p:cNvSpPr txBox="1">
            <a:spLocks noChangeArrowheads="1"/>
          </p:cNvSpPr>
          <p:nvPr/>
        </p:nvSpPr>
        <p:spPr bwMode="auto">
          <a:xfrm>
            <a:off x="2402518" y="2127730"/>
            <a:ext cx="7683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pants</a:t>
            </a:r>
          </a:p>
        </p:txBody>
      </p:sp>
      <p:sp>
        <p:nvSpPr>
          <p:cNvPr id="878599" name="Text Box 7"/>
          <p:cNvSpPr txBox="1">
            <a:spLocks noChangeArrowheads="1"/>
          </p:cNvSpPr>
          <p:nvPr/>
        </p:nvSpPr>
        <p:spPr bwMode="auto">
          <a:xfrm>
            <a:off x="2497768" y="2896080"/>
            <a:ext cx="5778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belt</a:t>
            </a:r>
          </a:p>
        </p:txBody>
      </p:sp>
      <p:sp>
        <p:nvSpPr>
          <p:cNvPr id="878600" name="Text Box 8"/>
          <p:cNvSpPr txBox="1">
            <a:spLocks noChangeArrowheads="1"/>
          </p:cNvSpPr>
          <p:nvPr/>
        </p:nvSpPr>
        <p:spPr bwMode="auto">
          <a:xfrm>
            <a:off x="5166356" y="1353030"/>
            <a:ext cx="7937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socks</a:t>
            </a:r>
          </a:p>
        </p:txBody>
      </p:sp>
      <p:sp>
        <p:nvSpPr>
          <p:cNvPr id="878601" name="Text Box 9"/>
          <p:cNvSpPr txBox="1">
            <a:spLocks noChangeArrowheads="1"/>
          </p:cNvSpPr>
          <p:nvPr/>
        </p:nvSpPr>
        <p:spPr bwMode="auto">
          <a:xfrm>
            <a:off x="5152068" y="2127730"/>
            <a:ext cx="8191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shoes</a:t>
            </a:r>
          </a:p>
        </p:txBody>
      </p:sp>
      <p:sp>
        <p:nvSpPr>
          <p:cNvPr id="878602" name="Text Box 10"/>
          <p:cNvSpPr txBox="1">
            <a:spLocks noChangeArrowheads="1"/>
          </p:cNvSpPr>
          <p:nvPr/>
        </p:nvSpPr>
        <p:spPr bwMode="auto">
          <a:xfrm>
            <a:off x="3905881" y="2667480"/>
            <a:ext cx="6413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shirt</a:t>
            </a:r>
          </a:p>
        </p:txBody>
      </p:sp>
      <p:sp>
        <p:nvSpPr>
          <p:cNvPr id="878603" name="Text Box 11"/>
          <p:cNvSpPr txBox="1">
            <a:spLocks noChangeArrowheads="1"/>
          </p:cNvSpPr>
          <p:nvPr/>
        </p:nvSpPr>
        <p:spPr bwMode="auto">
          <a:xfrm>
            <a:off x="4001131" y="3423130"/>
            <a:ext cx="4508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/>
              <a:t>tie</a:t>
            </a:r>
          </a:p>
        </p:txBody>
      </p:sp>
      <p:sp>
        <p:nvSpPr>
          <p:cNvPr id="878604" name="Text Box 12"/>
          <p:cNvSpPr txBox="1">
            <a:spLocks noChangeArrowheads="1"/>
          </p:cNvSpPr>
          <p:nvPr/>
        </p:nvSpPr>
        <p:spPr bwMode="auto">
          <a:xfrm>
            <a:off x="3823331" y="4166080"/>
            <a:ext cx="8064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jacket</a:t>
            </a:r>
          </a:p>
        </p:txBody>
      </p:sp>
      <p:sp>
        <p:nvSpPr>
          <p:cNvPr id="878605" name="Text Box 13"/>
          <p:cNvSpPr txBox="1">
            <a:spLocks noChangeArrowheads="1"/>
          </p:cNvSpPr>
          <p:nvPr/>
        </p:nvSpPr>
        <p:spPr bwMode="auto">
          <a:xfrm>
            <a:off x="6715756" y="1695930"/>
            <a:ext cx="8064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watch</a:t>
            </a:r>
          </a:p>
        </p:txBody>
      </p:sp>
      <p:cxnSp>
        <p:nvCxnSpPr>
          <p:cNvPr id="878606" name="AutoShape 14"/>
          <p:cNvCxnSpPr>
            <a:cxnSpLocks noChangeShapeType="1"/>
            <a:stCxn id="878596" idx="3"/>
            <a:endCxn id="878601" idx="0"/>
          </p:cNvCxnSpPr>
          <p:nvPr/>
        </p:nvCxnSpPr>
        <p:spPr bwMode="auto">
          <a:xfrm>
            <a:off x="3445506" y="1576867"/>
            <a:ext cx="2116137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07" name="AutoShape 15"/>
          <p:cNvCxnSpPr>
            <a:cxnSpLocks noChangeShapeType="1"/>
            <a:stCxn id="878600" idx="2"/>
            <a:endCxn id="878601" idx="0"/>
          </p:cNvCxnSpPr>
          <p:nvPr/>
        </p:nvCxnSpPr>
        <p:spPr bwMode="auto">
          <a:xfrm flipH="1">
            <a:off x="5561643" y="1762605"/>
            <a:ext cx="1588" cy="350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09" name="AutoShape 17"/>
          <p:cNvCxnSpPr>
            <a:cxnSpLocks noChangeShapeType="1"/>
            <a:stCxn id="878596" idx="2"/>
            <a:endCxn id="878598" idx="0"/>
          </p:cNvCxnSpPr>
          <p:nvPr/>
        </p:nvCxnSpPr>
        <p:spPr bwMode="auto">
          <a:xfrm>
            <a:off x="2786693" y="1788005"/>
            <a:ext cx="0" cy="325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0" name="AutoShape 18"/>
          <p:cNvCxnSpPr>
            <a:cxnSpLocks noChangeShapeType="1"/>
            <a:stCxn id="878598" idx="2"/>
            <a:endCxn id="878599" idx="0"/>
          </p:cNvCxnSpPr>
          <p:nvPr/>
        </p:nvCxnSpPr>
        <p:spPr bwMode="auto">
          <a:xfrm>
            <a:off x="2786693" y="2537305"/>
            <a:ext cx="0" cy="3444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1" name="AutoShape 19"/>
          <p:cNvCxnSpPr>
            <a:cxnSpLocks noChangeShapeType="1"/>
            <a:stCxn id="878602" idx="1"/>
            <a:endCxn id="878599" idx="3"/>
          </p:cNvCxnSpPr>
          <p:nvPr/>
        </p:nvCxnSpPr>
        <p:spPr bwMode="auto">
          <a:xfrm flipH="1">
            <a:off x="3089906" y="2865917"/>
            <a:ext cx="801687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2" name="AutoShape 20"/>
          <p:cNvCxnSpPr>
            <a:cxnSpLocks noChangeShapeType="1"/>
            <a:stCxn id="878602" idx="2"/>
            <a:endCxn id="878603" idx="0"/>
          </p:cNvCxnSpPr>
          <p:nvPr/>
        </p:nvCxnSpPr>
        <p:spPr bwMode="auto">
          <a:xfrm>
            <a:off x="4226556" y="3077055"/>
            <a:ext cx="0" cy="331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3" name="AutoShape 21"/>
          <p:cNvCxnSpPr>
            <a:cxnSpLocks noChangeShapeType="1"/>
            <a:stCxn id="878603" idx="2"/>
            <a:endCxn id="878604" idx="0"/>
          </p:cNvCxnSpPr>
          <p:nvPr/>
        </p:nvCxnSpPr>
        <p:spPr bwMode="auto">
          <a:xfrm>
            <a:off x="4226556" y="3832705"/>
            <a:ext cx="0" cy="3190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4" name="AutoShape 22"/>
          <p:cNvCxnSpPr>
            <a:cxnSpLocks noChangeShapeType="1"/>
            <a:stCxn id="878599" idx="2"/>
            <a:endCxn id="878604" idx="1"/>
          </p:cNvCxnSpPr>
          <p:nvPr/>
        </p:nvCxnSpPr>
        <p:spPr bwMode="auto">
          <a:xfrm>
            <a:off x="2786693" y="3305655"/>
            <a:ext cx="1022350" cy="10588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6" name="AutoShape 24"/>
          <p:cNvCxnSpPr>
            <a:cxnSpLocks noChangeShapeType="1"/>
            <a:stCxn id="878598" idx="3"/>
            <a:endCxn id="878601" idx="1"/>
          </p:cNvCxnSpPr>
          <p:nvPr/>
        </p:nvCxnSpPr>
        <p:spPr bwMode="auto">
          <a:xfrm>
            <a:off x="3185156" y="2326167"/>
            <a:ext cx="1952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Line 5"/>
          <p:cNvSpPr>
            <a:spLocks noChangeShapeType="1"/>
          </p:cNvSpPr>
          <p:nvPr/>
        </p:nvSpPr>
        <p:spPr bwMode="auto">
          <a:xfrm>
            <a:off x="457200" y="4880694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510494" y="5554151"/>
            <a:ext cx="8064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watch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493941" y="5554151"/>
            <a:ext cx="793750" cy="395287"/>
          </a:xfrm>
          <a:prstGeom prst="rect">
            <a:avLst/>
          </a:prstGeom>
          <a:solidFill>
            <a:srgbClr val="CCFF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socks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464688" y="5554151"/>
            <a:ext cx="1289050" cy="395287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underwear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3930735" y="5554151"/>
            <a:ext cx="768350" cy="395287"/>
          </a:xfrm>
          <a:prstGeom prst="rect">
            <a:avLst/>
          </a:prstGeom>
          <a:solidFill>
            <a:srgbClr val="66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pants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876082" y="5554151"/>
            <a:ext cx="819150" cy="395287"/>
          </a:xfrm>
          <a:prstGeom prst="rect">
            <a:avLst/>
          </a:prstGeom>
          <a:solidFill>
            <a:srgbClr val="66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shoes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872229" y="5554151"/>
            <a:ext cx="641350" cy="395287"/>
          </a:xfrm>
          <a:prstGeom prst="rect">
            <a:avLst/>
          </a:prstGeom>
          <a:solidFill>
            <a:srgbClr val="99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shirt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6690576" y="5554151"/>
            <a:ext cx="450850" cy="395287"/>
          </a:xfrm>
          <a:prstGeom prst="rect">
            <a:avLst/>
          </a:prstGeom>
          <a:solidFill>
            <a:srgbClr val="CC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/>
              <a:t>tie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7318423" y="5554151"/>
            <a:ext cx="577850" cy="395287"/>
          </a:xfrm>
          <a:prstGeom prst="rect">
            <a:avLst/>
          </a:prstGeom>
          <a:solidFill>
            <a:srgbClr val="FF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belt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8073272" y="5554151"/>
            <a:ext cx="806450" cy="395287"/>
          </a:xfrm>
          <a:prstGeom prst="rect">
            <a:avLst/>
          </a:prstGeom>
          <a:solidFill>
            <a:srgbClr val="FF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jacket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78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78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786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878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78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78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786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878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878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878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878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8785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87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878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78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878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878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8785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878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878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878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878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78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8786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878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1000" fill="hold"/>
                                        <p:tgtEl>
                                          <p:spTgt spid="878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878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8786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878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878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878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00" fill="hold"/>
                                        <p:tgtEl>
                                          <p:spTgt spid="878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878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8786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878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878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1000" fill="hold"/>
                                        <p:tgtEl>
                                          <p:spTgt spid="878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878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1000" fill="hold"/>
                                        <p:tgtEl>
                                          <p:spTgt spid="8785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878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878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878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878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878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878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8596" grpId="0" animBg="1"/>
      <p:bldP spid="878598" grpId="0" animBg="1"/>
      <p:bldP spid="878599" grpId="0" animBg="1"/>
      <p:bldP spid="878600" grpId="0" animBg="1"/>
      <p:bldP spid="878601" grpId="0" animBg="1"/>
      <p:bldP spid="878602" grpId="0" animBg="1"/>
      <p:bldP spid="878603" grpId="0" animBg="1"/>
      <p:bldP spid="878604" grpId="0" animBg="1"/>
      <p:bldP spid="878605" grpId="0" animBg="1"/>
      <p:bldP spid="53" grpId="0" animBg="1"/>
      <p:bldP spid="54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878596" name="Text Box 4"/>
          <p:cNvSpPr txBox="1">
            <a:spLocks noChangeArrowheads="1"/>
          </p:cNvSpPr>
          <p:nvPr/>
        </p:nvSpPr>
        <p:spPr bwMode="auto">
          <a:xfrm>
            <a:off x="2142168" y="1378430"/>
            <a:ext cx="1289050" cy="395287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underwear</a:t>
            </a:r>
          </a:p>
        </p:txBody>
      </p:sp>
      <p:sp>
        <p:nvSpPr>
          <p:cNvPr id="878598" name="Text Box 6"/>
          <p:cNvSpPr txBox="1">
            <a:spLocks noChangeArrowheads="1"/>
          </p:cNvSpPr>
          <p:nvPr/>
        </p:nvSpPr>
        <p:spPr bwMode="auto">
          <a:xfrm>
            <a:off x="2402518" y="2127730"/>
            <a:ext cx="768350" cy="395287"/>
          </a:xfrm>
          <a:prstGeom prst="rect">
            <a:avLst/>
          </a:prstGeom>
          <a:solidFill>
            <a:srgbClr val="66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pants</a:t>
            </a:r>
          </a:p>
        </p:txBody>
      </p:sp>
      <p:sp>
        <p:nvSpPr>
          <p:cNvPr id="878599" name="Text Box 7"/>
          <p:cNvSpPr txBox="1">
            <a:spLocks noChangeArrowheads="1"/>
          </p:cNvSpPr>
          <p:nvPr/>
        </p:nvSpPr>
        <p:spPr bwMode="auto">
          <a:xfrm>
            <a:off x="2497768" y="2896080"/>
            <a:ext cx="577850" cy="395287"/>
          </a:xfrm>
          <a:prstGeom prst="rect">
            <a:avLst/>
          </a:prstGeom>
          <a:solidFill>
            <a:srgbClr val="FF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belt</a:t>
            </a:r>
          </a:p>
        </p:txBody>
      </p:sp>
      <p:sp>
        <p:nvSpPr>
          <p:cNvPr id="878600" name="Text Box 8"/>
          <p:cNvSpPr txBox="1">
            <a:spLocks noChangeArrowheads="1"/>
          </p:cNvSpPr>
          <p:nvPr/>
        </p:nvSpPr>
        <p:spPr bwMode="auto">
          <a:xfrm>
            <a:off x="5166356" y="1353030"/>
            <a:ext cx="793750" cy="395287"/>
          </a:xfrm>
          <a:prstGeom prst="rect">
            <a:avLst/>
          </a:prstGeom>
          <a:solidFill>
            <a:srgbClr val="CCFF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socks</a:t>
            </a:r>
          </a:p>
        </p:txBody>
      </p:sp>
      <p:sp>
        <p:nvSpPr>
          <p:cNvPr id="878601" name="Text Box 9"/>
          <p:cNvSpPr txBox="1">
            <a:spLocks noChangeArrowheads="1"/>
          </p:cNvSpPr>
          <p:nvPr/>
        </p:nvSpPr>
        <p:spPr bwMode="auto">
          <a:xfrm>
            <a:off x="5152068" y="2127730"/>
            <a:ext cx="819150" cy="395287"/>
          </a:xfrm>
          <a:prstGeom prst="rect">
            <a:avLst/>
          </a:prstGeom>
          <a:solidFill>
            <a:srgbClr val="66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shoes</a:t>
            </a:r>
          </a:p>
        </p:txBody>
      </p:sp>
      <p:sp>
        <p:nvSpPr>
          <p:cNvPr id="878602" name="Text Box 10"/>
          <p:cNvSpPr txBox="1">
            <a:spLocks noChangeArrowheads="1"/>
          </p:cNvSpPr>
          <p:nvPr/>
        </p:nvSpPr>
        <p:spPr bwMode="auto">
          <a:xfrm>
            <a:off x="3905881" y="2667480"/>
            <a:ext cx="641350" cy="395287"/>
          </a:xfrm>
          <a:prstGeom prst="rect">
            <a:avLst/>
          </a:prstGeom>
          <a:solidFill>
            <a:srgbClr val="99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shirt</a:t>
            </a:r>
          </a:p>
        </p:txBody>
      </p:sp>
      <p:sp>
        <p:nvSpPr>
          <p:cNvPr id="878603" name="Text Box 11"/>
          <p:cNvSpPr txBox="1">
            <a:spLocks noChangeArrowheads="1"/>
          </p:cNvSpPr>
          <p:nvPr/>
        </p:nvSpPr>
        <p:spPr bwMode="auto">
          <a:xfrm>
            <a:off x="4001131" y="3423130"/>
            <a:ext cx="450850" cy="395287"/>
          </a:xfrm>
          <a:prstGeom prst="rect">
            <a:avLst/>
          </a:prstGeom>
          <a:solidFill>
            <a:srgbClr val="CC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/>
              <a:t>tie</a:t>
            </a:r>
          </a:p>
        </p:txBody>
      </p:sp>
      <p:sp>
        <p:nvSpPr>
          <p:cNvPr id="878604" name="Text Box 12"/>
          <p:cNvSpPr txBox="1">
            <a:spLocks noChangeArrowheads="1"/>
          </p:cNvSpPr>
          <p:nvPr/>
        </p:nvSpPr>
        <p:spPr bwMode="auto">
          <a:xfrm>
            <a:off x="3823331" y="4166080"/>
            <a:ext cx="806450" cy="395287"/>
          </a:xfrm>
          <a:prstGeom prst="rect">
            <a:avLst/>
          </a:prstGeom>
          <a:solidFill>
            <a:srgbClr val="FF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jacket</a:t>
            </a:r>
          </a:p>
        </p:txBody>
      </p:sp>
      <p:sp>
        <p:nvSpPr>
          <p:cNvPr id="878605" name="Text Box 13"/>
          <p:cNvSpPr txBox="1">
            <a:spLocks noChangeArrowheads="1"/>
          </p:cNvSpPr>
          <p:nvPr/>
        </p:nvSpPr>
        <p:spPr bwMode="auto">
          <a:xfrm>
            <a:off x="6715756" y="1695930"/>
            <a:ext cx="8064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watch</a:t>
            </a:r>
          </a:p>
        </p:txBody>
      </p:sp>
      <p:cxnSp>
        <p:nvCxnSpPr>
          <p:cNvPr id="878606" name="AutoShape 14"/>
          <p:cNvCxnSpPr>
            <a:cxnSpLocks noChangeShapeType="1"/>
            <a:stCxn id="878596" idx="3"/>
            <a:endCxn id="878601" idx="0"/>
          </p:cNvCxnSpPr>
          <p:nvPr/>
        </p:nvCxnSpPr>
        <p:spPr bwMode="auto">
          <a:xfrm>
            <a:off x="3445506" y="1576867"/>
            <a:ext cx="2116137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07" name="AutoShape 15"/>
          <p:cNvCxnSpPr>
            <a:cxnSpLocks noChangeShapeType="1"/>
            <a:stCxn id="878600" idx="2"/>
            <a:endCxn id="878601" idx="0"/>
          </p:cNvCxnSpPr>
          <p:nvPr/>
        </p:nvCxnSpPr>
        <p:spPr bwMode="auto">
          <a:xfrm flipH="1">
            <a:off x="5561643" y="1762605"/>
            <a:ext cx="1588" cy="350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09" name="AutoShape 17"/>
          <p:cNvCxnSpPr>
            <a:cxnSpLocks noChangeShapeType="1"/>
            <a:stCxn id="878596" idx="2"/>
            <a:endCxn id="878598" idx="0"/>
          </p:cNvCxnSpPr>
          <p:nvPr/>
        </p:nvCxnSpPr>
        <p:spPr bwMode="auto">
          <a:xfrm>
            <a:off x="2786693" y="1788005"/>
            <a:ext cx="0" cy="325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0" name="AutoShape 18"/>
          <p:cNvCxnSpPr>
            <a:cxnSpLocks noChangeShapeType="1"/>
            <a:stCxn id="878598" idx="2"/>
            <a:endCxn id="878599" idx="0"/>
          </p:cNvCxnSpPr>
          <p:nvPr/>
        </p:nvCxnSpPr>
        <p:spPr bwMode="auto">
          <a:xfrm>
            <a:off x="2786693" y="2537305"/>
            <a:ext cx="0" cy="3444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1" name="AutoShape 19"/>
          <p:cNvCxnSpPr>
            <a:cxnSpLocks noChangeShapeType="1"/>
            <a:stCxn id="878602" idx="1"/>
            <a:endCxn id="878599" idx="3"/>
          </p:cNvCxnSpPr>
          <p:nvPr/>
        </p:nvCxnSpPr>
        <p:spPr bwMode="auto">
          <a:xfrm flipH="1">
            <a:off x="3089906" y="2865917"/>
            <a:ext cx="801687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2" name="AutoShape 20"/>
          <p:cNvCxnSpPr>
            <a:cxnSpLocks noChangeShapeType="1"/>
            <a:stCxn id="878602" idx="2"/>
            <a:endCxn id="878603" idx="0"/>
          </p:cNvCxnSpPr>
          <p:nvPr/>
        </p:nvCxnSpPr>
        <p:spPr bwMode="auto">
          <a:xfrm>
            <a:off x="4226556" y="3077055"/>
            <a:ext cx="0" cy="331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3" name="AutoShape 21"/>
          <p:cNvCxnSpPr>
            <a:cxnSpLocks noChangeShapeType="1"/>
            <a:stCxn id="878603" idx="2"/>
            <a:endCxn id="878604" idx="0"/>
          </p:cNvCxnSpPr>
          <p:nvPr/>
        </p:nvCxnSpPr>
        <p:spPr bwMode="auto">
          <a:xfrm>
            <a:off x="4226556" y="3832705"/>
            <a:ext cx="0" cy="3190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4" name="AutoShape 22"/>
          <p:cNvCxnSpPr>
            <a:cxnSpLocks noChangeShapeType="1"/>
            <a:stCxn id="878599" idx="2"/>
            <a:endCxn id="878604" idx="1"/>
          </p:cNvCxnSpPr>
          <p:nvPr/>
        </p:nvCxnSpPr>
        <p:spPr bwMode="auto">
          <a:xfrm>
            <a:off x="2786693" y="3305655"/>
            <a:ext cx="1022350" cy="10588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6" name="AutoShape 24"/>
          <p:cNvCxnSpPr>
            <a:cxnSpLocks noChangeShapeType="1"/>
            <a:stCxn id="878598" idx="3"/>
            <a:endCxn id="878601" idx="1"/>
          </p:cNvCxnSpPr>
          <p:nvPr/>
        </p:nvCxnSpPr>
        <p:spPr bwMode="auto">
          <a:xfrm>
            <a:off x="3185156" y="2326167"/>
            <a:ext cx="1952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Line 5"/>
          <p:cNvSpPr>
            <a:spLocks noChangeShapeType="1"/>
          </p:cNvSpPr>
          <p:nvPr/>
        </p:nvSpPr>
        <p:spPr bwMode="auto">
          <a:xfrm>
            <a:off x="457200" y="4880694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510494" y="5554151"/>
            <a:ext cx="8064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watch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493941" y="5554151"/>
            <a:ext cx="793750" cy="395287"/>
          </a:xfrm>
          <a:prstGeom prst="rect">
            <a:avLst/>
          </a:prstGeom>
          <a:solidFill>
            <a:srgbClr val="CCFF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socks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464688" y="5554151"/>
            <a:ext cx="1289050" cy="395287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underwear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3930735" y="5554151"/>
            <a:ext cx="768350" cy="395287"/>
          </a:xfrm>
          <a:prstGeom prst="rect">
            <a:avLst/>
          </a:prstGeom>
          <a:solidFill>
            <a:srgbClr val="66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pants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876082" y="5554151"/>
            <a:ext cx="819150" cy="395287"/>
          </a:xfrm>
          <a:prstGeom prst="rect">
            <a:avLst/>
          </a:prstGeom>
          <a:solidFill>
            <a:srgbClr val="66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shoes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872229" y="5554151"/>
            <a:ext cx="641350" cy="395287"/>
          </a:xfrm>
          <a:prstGeom prst="rect">
            <a:avLst/>
          </a:prstGeom>
          <a:solidFill>
            <a:srgbClr val="99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shirt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6690576" y="5554151"/>
            <a:ext cx="450850" cy="395287"/>
          </a:xfrm>
          <a:prstGeom prst="rect">
            <a:avLst/>
          </a:prstGeom>
          <a:solidFill>
            <a:srgbClr val="CC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/>
              <a:t>tie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7318423" y="5554151"/>
            <a:ext cx="577850" cy="395287"/>
          </a:xfrm>
          <a:prstGeom prst="rect">
            <a:avLst/>
          </a:prstGeom>
          <a:solidFill>
            <a:srgbClr val="FF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belt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8073272" y="5554151"/>
            <a:ext cx="806450" cy="395287"/>
          </a:xfrm>
          <a:prstGeom prst="rect">
            <a:avLst/>
          </a:prstGeom>
          <a:solidFill>
            <a:srgbClr val="FF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jacket</a:t>
            </a:r>
          </a:p>
        </p:txBody>
      </p:sp>
      <p:cxnSp>
        <p:nvCxnSpPr>
          <p:cNvPr id="33" name="Curved Connector 32"/>
          <p:cNvCxnSpPr>
            <a:stCxn id="54" idx="0"/>
            <a:endCxn id="57" idx="0"/>
          </p:cNvCxnSpPr>
          <p:nvPr/>
        </p:nvCxnSpPr>
        <p:spPr bwMode="auto">
          <a:xfrm rot="5400000" flipH="1" flipV="1">
            <a:off x="3588236" y="3856731"/>
            <a:ext cx="12700" cy="3394841"/>
          </a:xfrm>
          <a:prstGeom prst="curvedConnector3">
            <a:avLst>
              <a:gd name="adj1" fmla="val 390566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Curved Connector 35"/>
          <p:cNvCxnSpPr>
            <a:stCxn id="55" idx="2"/>
            <a:endCxn id="56" idx="2"/>
          </p:cNvCxnSpPr>
          <p:nvPr/>
        </p:nvCxnSpPr>
        <p:spPr bwMode="auto">
          <a:xfrm rot="16200000" flipH="1">
            <a:off x="3712061" y="5346589"/>
            <a:ext cx="12700" cy="1205697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Curved Connector 39"/>
          <p:cNvCxnSpPr>
            <a:stCxn id="55" idx="0"/>
            <a:endCxn id="57" idx="0"/>
          </p:cNvCxnSpPr>
          <p:nvPr/>
        </p:nvCxnSpPr>
        <p:spPr bwMode="auto">
          <a:xfrm rot="5400000" flipH="1" flipV="1">
            <a:off x="4197435" y="4465929"/>
            <a:ext cx="12700" cy="2176444"/>
          </a:xfrm>
          <a:prstGeom prst="curvedConnector3">
            <a:avLst>
              <a:gd name="adj1" fmla="val 275093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Curved Connector 46"/>
          <p:cNvCxnSpPr>
            <a:stCxn id="56" idx="0"/>
            <a:endCxn id="57" idx="0"/>
          </p:cNvCxnSpPr>
          <p:nvPr/>
        </p:nvCxnSpPr>
        <p:spPr bwMode="auto">
          <a:xfrm rot="5400000" flipH="1" flipV="1">
            <a:off x="4800283" y="5068778"/>
            <a:ext cx="12700" cy="970747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Curved Connector 49"/>
          <p:cNvCxnSpPr>
            <a:stCxn id="56" idx="2"/>
            <a:endCxn id="60" idx="2"/>
          </p:cNvCxnSpPr>
          <p:nvPr/>
        </p:nvCxnSpPr>
        <p:spPr bwMode="auto">
          <a:xfrm rot="16200000" flipH="1">
            <a:off x="5961129" y="4303219"/>
            <a:ext cx="12700" cy="3292438"/>
          </a:xfrm>
          <a:prstGeom prst="curvedConnector3">
            <a:avLst>
              <a:gd name="adj1" fmla="val 268302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Curved Connector 65"/>
          <p:cNvCxnSpPr>
            <a:stCxn id="58" idx="0"/>
            <a:endCxn id="59" idx="0"/>
          </p:cNvCxnSpPr>
          <p:nvPr/>
        </p:nvCxnSpPr>
        <p:spPr bwMode="auto">
          <a:xfrm rot="5400000" flipH="1" flipV="1">
            <a:off x="6554452" y="5192603"/>
            <a:ext cx="12700" cy="723097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Curved Connector 68"/>
          <p:cNvCxnSpPr>
            <a:stCxn id="58" idx="0"/>
            <a:endCxn id="60" idx="0"/>
          </p:cNvCxnSpPr>
          <p:nvPr/>
        </p:nvCxnSpPr>
        <p:spPr bwMode="auto">
          <a:xfrm rot="5400000" flipH="1" flipV="1">
            <a:off x="6900126" y="4846929"/>
            <a:ext cx="12700" cy="1414444"/>
          </a:xfrm>
          <a:prstGeom prst="curvedConnector3">
            <a:avLst>
              <a:gd name="adj1" fmla="val 349811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Curved Connector 75"/>
          <p:cNvCxnSpPr>
            <a:stCxn id="60" idx="2"/>
            <a:endCxn id="61" idx="2"/>
          </p:cNvCxnSpPr>
          <p:nvPr/>
        </p:nvCxnSpPr>
        <p:spPr bwMode="auto">
          <a:xfrm rot="16200000" flipH="1">
            <a:off x="8041922" y="5514863"/>
            <a:ext cx="12700" cy="869149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878596" name="Text Box 4"/>
          <p:cNvSpPr txBox="1">
            <a:spLocks noChangeArrowheads="1"/>
          </p:cNvSpPr>
          <p:nvPr/>
        </p:nvSpPr>
        <p:spPr bwMode="auto">
          <a:xfrm>
            <a:off x="2142168" y="1378430"/>
            <a:ext cx="1289050" cy="395287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underwear</a:t>
            </a:r>
          </a:p>
        </p:txBody>
      </p:sp>
      <p:sp>
        <p:nvSpPr>
          <p:cNvPr id="878598" name="Text Box 6"/>
          <p:cNvSpPr txBox="1">
            <a:spLocks noChangeArrowheads="1"/>
          </p:cNvSpPr>
          <p:nvPr/>
        </p:nvSpPr>
        <p:spPr bwMode="auto">
          <a:xfrm>
            <a:off x="2402518" y="2127730"/>
            <a:ext cx="768350" cy="395287"/>
          </a:xfrm>
          <a:prstGeom prst="rect">
            <a:avLst/>
          </a:prstGeom>
          <a:solidFill>
            <a:srgbClr val="66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pants</a:t>
            </a:r>
          </a:p>
        </p:txBody>
      </p:sp>
      <p:sp>
        <p:nvSpPr>
          <p:cNvPr id="878599" name="Text Box 7"/>
          <p:cNvSpPr txBox="1">
            <a:spLocks noChangeArrowheads="1"/>
          </p:cNvSpPr>
          <p:nvPr/>
        </p:nvSpPr>
        <p:spPr bwMode="auto">
          <a:xfrm>
            <a:off x="2497768" y="2896080"/>
            <a:ext cx="577850" cy="395287"/>
          </a:xfrm>
          <a:prstGeom prst="rect">
            <a:avLst/>
          </a:prstGeom>
          <a:solidFill>
            <a:srgbClr val="FF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belt</a:t>
            </a:r>
          </a:p>
        </p:txBody>
      </p:sp>
      <p:sp>
        <p:nvSpPr>
          <p:cNvPr id="878600" name="Text Box 8"/>
          <p:cNvSpPr txBox="1">
            <a:spLocks noChangeArrowheads="1"/>
          </p:cNvSpPr>
          <p:nvPr/>
        </p:nvSpPr>
        <p:spPr bwMode="auto">
          <a:xfrm>
            <a:off x="5166356" y="1353030"/>
            <a:ext cx="793750" cy="395287"/>
          </a:xfrm>
          <a:prstGeom prst="rect">
            <a:avLst/>
          </a:prstGeom>
          <a:solidFill>
            <a:srgbClr val="CCFF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socks</a:t>
            </a:r>
          </a:p>
        </p:txBody>
      </p:sp>
      <p:sp>
        <p:nvSpPr>
          <p:cNvPr id="878601" name="Text Box 9"/>
          <p:cNvSpPr txBox="1">
            <a:spLocks noChangeArrowheads="1"/>
          </p:cNvSpPr>
          <p:nvPr/>
        </p:nvSpPr>
        <p:spPr bwMode="auto">
          <a:xfrm>
            <a:off x="5152068" y="2127730"/>
            <a:ext cx="819150" cy="395287"/>
          </a:xfrm>
          <a:prstGeom prst="rect">
            <a:avLst/>
          </a:prstGeom>
          <a:solidFill>
            <a:srgbClr val="66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shoes</a:t>
            </a:r>
          </a:p>
        </p:txBody>
      </p:sp>
      <p:sp>
        <p:nvSpPr>
          <p:cNvPr id="878602" name="Text Box 10"/>
          <p:cNvSpPr txBox="1">
            <a:spLocks noChangeArrowheads="1"/>
          </p:cNvSpPr>
          <p:nvPr/>
        </p:nvSpPr>
        <p:spPr bwMode="auto">
          <a:xfrm>
            <a:off x="3905881" y="2667480"/>
            <a:ext cx="641350" cy="395287"/>
          </a:xfrm>
          <a:prstGeom prst="rect">
            <a:avLst/>
          </a:prstGeom>
          <a:solidFill>
            <a:srgbClr val="99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shirt</a:t>
            </a:r>
          </a:p>
        </p:txBody>
      </p:sp>
      <p:sp>
        <p:nvSpPr>
          <p:cNvPr id="878603" name="Text Box 11"/>
          <p:cNvSpPr txBox="1">
            <a:spLocks noChangeArrowheads="1"/>
          </p:cNvSpPr>
          <p:nvPr/>
        </p:nvSpPr>
        <p:spPr bwMode="auto">
          <a:xfrm>
            <a:off x="4001131" y="3423130"/>
            <a:ext cx="450850" cy="395287"/>
          </a:xfrm>
          <a:prstGeom prst="rect">
            <a:avLst/>
          </a:prstGeom>
          <a:solidFill>
            <a:srgbClr val="CC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/>
              <a:t>tie</a:t>
            </a:r>
          </a:p>
        </p:txBody>
      </p:sp>
      <p:sp>
        <p:nvSpPr>
          <p:cNvPr id="878604" name="Text Box 12"/>
          <p:cNvSpPr txBox="1">
            <a:spLocks noChangeArrowheads="1"/>
          </p:cNvSpPr>
          <p:nvPr/>
        </p:nvSpPr>
        <p:spPr bwMode="auto">
          <a:xfrm>
            <a:off x="3823331" y="4166080"/>
            <a:ext cx="806450" cy="395287"/>
          </a:xfrm>
          <a:prstGeom prst="rect">
            <a:avLst/>
          </a:prstGeom>
          <a:solidFill>
            <a:srgbClr val="FF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jacket</a:t>
            </a:r>
          </a:p>
        </p:txBody>
      </p:sp>
      <p:sp>
        <p:nvSpPr>
          <p:cNvPr id="878605" name="Text Box 13"/>
          <p:cNvSpPr txBox="1">
            <a:spLocks noChangeArrowheads="1"/>
          </p:cNvSpPr>
          <p:nvPr/>
        </p:nvSpPr>
        <p:spPr bwMode="auto">
          <a:xfrm>
            <a:off x="6715756" y="1695930"/>
            <a:ext cx="8064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watch</a:t>
            </a:r>
          </a:p>
        </p:txBody>
      </p:sp>
      <p:cxnSp>
        <p:nvCxnSpPr>
          <p:cNvPr id="878606" name="AutoShape 14"/>
          <p:cNvCxnSpPr>
            <a:cxnSpLocks noChangeShapeType="1"/>
            <a:stCxn id="878596" idx="3"/>
            <a:endCxn id="878601" idx="0"/>
          </p:cNvCxnSpPr>
          <p:nvPr/>
        </p:nvCxnSpPr>
        <p:spPr bwMode="auto">
          <a:xfrm>
            <a:off x="3445506" y="1576867"/>
            <a:ext cx="2116137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07" name="AutoShape 15"/>
          <p:cNvCxnSpPr>
            <a:cxnSpLocks noChangeShapeType="1"/>
            <a:stCxn id="878600" idx="2"/>
            <a:endCxn id="878601" idx="0"/>
          </p:cNvCxnSpPr>
          <p:nvPr/>
        </p:nvCxnSpPr>
        <p:spPr bwMode="auto">
          <a:xfrm flipH="1">
            <a:off x="5561643" y="1762605"/>
            <a:ext cx="1588" cy="350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09" name="AutoShape 17"/>
          <p:cNvCxnSpPr>
            <a:cxnSpLocks noChangeShapeType="1"/>
            <a:stCxn id="878596" idx="2"/>
            <a:endCxn id="878598" idx="0"/>
          </p:cNvCxnSpPr>
          <p:nvPr/>
        </p:nvCxnSpPr>
        <p:spPr bwMode="auto">
          <a:xfrm>
            <a:off x="2786693" y="1788005"/>
            <a:ext cx="0" cy="325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0" name="AutoShape 18"/>
          <p:cNvCxnSpPr>
            <a:cxnSpLocks noChangeShapeType="1"/>
            <a:stCxn id="878598" idx="2"/>
            <a:endCxn id="878599" idx="0"/>
          </p:cNvCxnSpPr>
          <p:nvPr/>
        </p:nvCxnSpPr>
        <p:spPr bwMode="auto">
          <a:xfrm>
            <a:off x="2786693" y="2537305"/>
            <a:ext cx="0" cy="3444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1" name="AutoShape 19"/>
          <p:cNvCxnSpPr>
            <a:cxnSpLocks noChangeShapeType="1"/>
            <a:stCxn id="878602" idx="1"/>
            <a:endCxn id="878599" idx="3"/>
          </p:cNvCxnSpPr>
          <p:nvPr/>
        </p:nvCxnSpPr>
        <p:spPr bwMode="auto">
          <a:xfrm flipH="1">
            <a:off x="3089906" y="2865917"/>
            <a:ext cx="801687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2" name="AutoShape 20"/>
          <p:cNvCxnSpPr>
            <a:cxnSpLocks noChangeShapeType="1"/>
            <a:stCxn id="878602" idx="2"/>
            <a:endCxn id="878603" idx="0"/>
          </p:cNvCxnSpPr>
          <p:nvPr/>
        </p:nvCxnSpPr>
        <p:spPr bwMode="auto">
          <a:xfrm>
            <a:off x="4226556" y="3077055"/>
            <a:ext cx="0" cy="331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3" name="AutoShape 21"/>
          <p:cNvCxnSpPr>
            <a:cxnSpLocks noChangeShapeType="1"/>
            <a:stCxn id="878603" idx="2"/>
            <a:endCxn id="878604" idx="0"/>
          </p:cNvCxnSpPr>
          <p:nvPr/>
        </p:nvCxnSpPr>
        <p:spPr bwMode="auto">
          <a:xfrm>
            <a:off x="4226556" y="3832705"/>
            <a:ext cx="0" cy="3190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4" name="AutoShape 22"/>
          <p:cNvCxnSpPr>
            <a:cxnSpLocks noChangeShapeType="1"/>
            <a:stCxn id="878599" idx="2"/>
            <a:endCxn id="878604" idx="1"/>
          </p:cNvCxnSpPr>
          <p:nvPr/>
        </p:nvCxnSpPr>
        <p:spPr bwMode="auto">
          <a:xfrm>
            <a:off x="2786693" y="3305655"/>
            <a:ext cx="1022350" cy="10588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6" name="AutoShape 24"/>
          <p:cNvCxnSpPr>
            <a:cxnSpLocks noChangeShapeType="1"/>
            <a:stCxn id="878598" idx="3"/>
            <a:endCxn id="878601" idx="1"/>
          </p:cNvCxnSpPr>
          <p:nvPr/>
        </p:nvCxnSpPr>
        <p:spPr bwMode="auto">
          <a:xfrm>
            <a:off x="3185156" y="2326167"/>
            <a:ext cx="1952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Line 5"/>
          <p:cNvSpPr>
            <a:spLocks noChangeShapeType="1"/>
          </p:cNvSpPr>
          <p:nvPr/>
        </p:nvSpPr>
        <p:spPr bwMode="auto">
          <a:xfrm>
            <a:off x="457200" y="4880694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2947288" y="5554151"/>
            <a:ext cx="8064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watch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976541" y="5554151"/>
            <a:ext cx="793750" cy="395287"/>
          </a:xfrm>
          <a:prstGeom prst="rect">
            <a:avLst/>
          </a:prstGeom>
          <a:solidFill>
            <a:srgbClr val="CCFF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socks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510494" y="5554151"/>
            <a:ext cx="1289050" cy="395287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underwear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3930735" y="5554151"/>
            <a:ext cx="768350" cy="395287"/>
          </a:xfrm>
          <a:prstGeom prst="rect">
            <a:avLst/>
          </a:prstGeom>
          <a:solidFill>
            <a:srgbClr val="66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pants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876082" y="5554151"/>
            <a:ext cx="819150" cy="395287"/>
          </a:xfrm>
          <a:prstGeom prst="rect">
            <a:avLst/>
          </a:prstGeom>
          <a:solidFill>
            <a:srgbClr val="66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shoes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872229" y="5554151"/>
            <a:ext cx="641350" cy="395287"/>
          </a:xfrm>
          <a:prstGeom prst="rect">
            <a:avLst/>
          </a:prstGeom>
          <a:solidFill>
            <a:srgbClr val="99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shirt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6690576" y="5554151"/>
            <a:ext cx="450850" cy="395287"/>
          </a:xfrm>
          <a:prstGeom prst="rect">
            <a:avLst/>
          </a:prstGeom>
          <a:solidFill>
            <a:srgbClr val="CC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/>
              <a:t>tie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7318423" y="5554151"/>
            <a:ext cx="577850" cy="395287"/>
          </a:xfrm>
          <a:prstGeom prst="rect">
            <a:avLst/>
          </a:prstGeom>
          <a:solidFill>
            <a:srgbClr val="FF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belt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8073272" y="5554151"/>
            <a:ext cx="806450" cy="395287"/>
          </a:xfrm>
          <a:prstGeom prst="rect">
            <a:avLst/>
          </a:prstGeom>
          <a:solidFill>
            <a:srgbClr val="FF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jacket</a:t>
            </a:r>
          </a:p>
        </p:txBody>
      </p:sp>
      <p:cxnSp>
        <p:nvCxnSpPr>
          <p:cNvPr id="33" name="Curved Connector 32"/>
          <p:cNvCxnSpPr>
            <a:stCxn id="54" idx="0"/>
            <a:endCxn id="57" idx="0"/>
          </p:cNvCxnSpPr>
          <p:nvPr/>
        </p:nvCxnSpPr>
        <p:spPr bwMode="auto">
          <a:xfrm rot="5400000" flipH="1" flipV="1">
            <a:off x="3829536" y="4098031"/>
            <a:ext cx="12700" cy="2912241"/>
          </a:xfrm>
          <a:prstGeom prst="curvedConnector3">
            <a:avLst>
              <a:gd name="adj1" fmla="val 309056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Curved Connector 35"/>
          <p:cNvCxnSpPr>
            <a:stCxn id="55" idx="2"/>
            <a:endCxn id="56" idx="2"/>
          </p:cNvCxnSpPr>
          <p:nvPr/>
        </p:nvCxnSpPr>
        <p:spPr bwMode="auto">
          <a:xfrm rot="16200000" flipH="1">
            <a:off x="2734964" y="4369492"/>
            <a:ext cx="12700" cy="3159891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Curved Connector 39"/>
          <p:cNvCxnSpPr>
            <a:stCxn id="55" idx="0"/>
            <a:endCxn id="57" idx="0"/>
          </p:cNvCxnSpPr>
          <p:nvPr/>
        </p:nvCxnSpPr>
        <p:spPr bwMode="auto">
          <a:xfrm rot="5400000" flipH="1" flipV="1">
            <a:off x="3220338" y="3488832"/>
            <a:ext cx="12700" cy="4130638"/>
          </a:xfrm>
          <a:prstGeom prst="curvedConnector3">
            <a:avLst>
              <a:gd name="adj1" fmla="val 410943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Curved Connector 46"/>
          <p:cNvCxnSpPr>
            <a:stCxn id="56" idx="0"/>
            <a:endCxn id="57" idx="0"/>
          </p:cNvCxnSpPr>
          <p:nvPr/>
        </p:nvCxnSpPr>
        <p:spPr bwMode="auto">
          <a:xfrm rot="5400000" flipH="1" flipV="1">
            <a:off x="4800283" y="5068778"/>
            <a:ext cx="12700" cy="970747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Curved Connector 49"/>
          <p:cNvCxnSpPr>
            <a:stCxn id="56" idx="2"/>
            <a:endCxn id="60" idx="2"/>
          </p:cNvCxnSpPr>
          <p:nvPr/>
        </p:nvCxnSpPr>
        <p:spPr bwMode="auto">
          <a:xfrm rot="16200000" flipH="1">
            <a:off x="5961129" y="4303219"/>
            <a:ext cx="12700" cy="3292438"/>
          </a:xfrm>
          <a:prstGeom prst="curvedConnector3">
            <a:avLst>
              <a:gd name="adj1" fmla="val 275094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Curved Connector 65"/>
          <p:cNvCxnSpPr>
            <a:stCxn id="58" idx="0"/>
            <a:endCxn id="59" idx="0"/>
          </p:cNvCxnSpPr>
          <p:nvPr/>
        </p:nvCxnSpPr>
        <p:spPr bwMode="auto">
          <a:xfrm rot="5400000" flipH="1" flipV="1">
            <a:off x="6554452" y="5192603"/>
            <a:ext cx="12700" cy="723097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Curved Connector 68"/>
          <p:cNvCxnSpPr>
            <a:stCxn id="58" idx="0"/>
            <a:endCxn id="60" idx="0"/>
          </p:cNvCxnSpPr>
          <p:nvPr/>
        </p:nvCxnSpPr>
        <p:spPr bwMode="auto">
          <a:xfrm rot="5400000" flipH="1" flipV="1">
            <a:off x="6900126" y="4846929"/>
            <a:ext cx="12700" cy="1414444"/>
          </a:xfrm>
          <a:prstGeom prst="curvedConnector3">
            <a:avLst>
              <a:gd name="adj1" fmla="val 315848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Curved Connector 75"/>
          <p:cNvCxnSpPr>
            <a:stCxn id="60" idx="2"/>
            <a:endCxn id="61" idx="2"/>
          </p:cNvCxnSpPr>
          <p:nvPr/>
        </p:nvCxnSpPr>
        <p:spPr bwMode="auto">
          <a:xfrm rot="16200000" flipH="1">
            <a:off x="8041922" y="5514863"/>
            <a:ext cx="12700" cy="869149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878596" name="Text Box 4"/>
          <p:cNvSpPr txBox="1">
            <a:spLocks noChangeArrowheads="1"/>
          </p:cNvSpPr>
          <p:nvPr/>
        </p:nvSpPr>
        <p:spPr bwMode="auto">
          <a:xfrm>
            <a:off x="2142168" y="1378430"/>
            <a:ext cx="1289050" cy="395287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underwear</a:t>
            </a:r>
          </a:p>
        </p:txBody>
      </p:sp>
      <p:sp>
        <p:nvSpPr>
          <p:cNvPr id="878598" name="Text Box 6"/>
          <p:cNvSpPr txBox="1">
            <a:spLocks noChangeArrowheads="1"/>
          </p:cNvSpPr>
          <p:nvPr/>
        </p:nvSpPr>
        <p:spPr bwMode="auto">
          <a:xfrm>
            <a:off x="2402518" y="2127730"/>
            <a:ext cx="768350" cy="395287"/>
          </a:xfrm>
          <a:prstGeom prst="rect">
            <a:avLst/>
          </a:prstGeom>
          <a:solidFill>
            <a:srgbClr val="66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pants</a:t>
            </a:r>
          </a:p>
        </p:txBody>
      </p:sp>
      <p:sp>
        <p:nvSpPr>
          <p:cNvPr id="878599" name="Text Box 7"/>
          <p:cNvSpPr txBox="1">
            <a:spLocks noChangeArrowheads="1"/>
          </p:cNvSpPr>
          <p:nvPr/>
        </p:nvSpPr>
        <p:spPr bwMode="auto">
          <a:xfrm>
            <a:off x="2497768" y="2896080"/>
            <a:ext cx="577850" cy="395287"/>
          </a:xfrm>
          <a:prstGeom prst="rect">
            <a:avLst/>
          </a:prstGeom>
          <a:solidFill>
            <a:srgbClr val="FF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belt</a:t>
            </a:r>
          </a:p>
        </p:txBody>
      </p:sp>
      <p:sp>
        <p:nvSpPr>
          <p:cNvPr id="878600" name="Text Box 8"/>
          <p:cNvSpPr txBox="1">
            <a:spLocks noChangeArrowheads="1"/>
          </p:cNvSpPr>
          <p:nvPr/>
        </p:nvSpPr>
        <p:spPr bwMode="auto">
          <a:xfrm>
            <a:off x="5166356" y="1353030"/>
            <a:ext cx="793750" cy="395287"/>
          </a:xfrm>
          <a:prstGeom prst="rect">
            <a:avLst/>
          </a:prstGeom>
          <a:solidFill>
            <a:srgbClr val="CCFF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socks</a:t>
            </a:r>
          </a:p>
        </p:txBody>
      </p:sp>
      <p:sp>
        <p:nvSpPr>
          <p:cNvPr id="878601" name="Text Box 9"/>
          <p:cNvSpPr txBox="1">
            <a:spLocks noChangeArrowheads="1"/>
          </p:cNvSpPr>
          <p:nvPr/>
        </p:nvSpPr>
        <p:spPr bwMode="auto">
          <a:xfrm>
            <a:off x="5152068" y="2127730"/>
            <a:ext cx="819150" cy="395287"/>
          </a:xfrm>
          <a:prstGeom prst="rect">
            <a:avLst/>
          </a:prstGeom>
          <a:solidFill>
            <a:srgbClr val="66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shoes</a:t>
            </a:r>
          </a:p>
        </p:txBody>
      </p:sp>
      <p:sp>
        <p:nvSpPr>
          <p:cNvPr id="878602" name="Text Box 10"/>
          <p:cNvSpPr txBox="1">
            <a:spLocks noChangeArrowheads="1"/>
          </p:cNvSpPr>
          <p:nvPr/>
        </p:nvSpPr>
        <p:spPr bwMode="auto">
          <a:xfrm>
            <a:off x="3905881" y="2667480"/>
            <a:ext cx="641350" cy="395287"/>
          </a:xfrm>
          <a:prstGeom prst="rect">
            <a:avLst/>
          </a:prstGeom>
          <a:solidFill>
            <a:srgbClr val="99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shirt</a:t>
            </a:r>
          </a:p>
        </p:txBody>
      </p:sp>
      <p:sp>
        <p:nvSpPr>
          <p:cNvPr id="878603" name="Text Box 11"/>
          <p:cNvSpPr txBox="1">
            <a:spLocks noChangeArrowheads="1"/>
          </p:cNvSpPr>
          <p:nvPr/>
        </p:nvSpPr>
        <p:spPr bwMode="auto">
          <a:xfrm>
            <a:off x="4001131" y="3423130"/>
            <a:ext cx="450850" cy="395287"/>
          </a:xfrm>
          <a:prstGeom prst="rect">
            <a:avLst/>
          </a:prstGeom>
          <a:solidFill>
            <a:srgbClr val="CC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/>
              <a:t>tie</a:t>
            </a:r>
          </a:p>
        </p:txBody>
      </p:sp>
      <p:sp>
        <p:nvSpPr>
          <p:cNvPr id="878604" name="Text Box 12"/>
          <p:cNvSpPr txBox="1">
            <a:spLocks noChangeArrowheads="1"/>
          </p:cNvSpPr>
          <p:nvPr/>
        </p:nvSpPr>
        <p:spPr bwMode="auto">
          <a:xfrm>
            <a:off x="3823331" y="4166080"/>
            <a:ext cx="806450" cy="395287"/>
          </a:xfrm>
          <a:prstGeom prst="rect">
            <a:avLst/>
          </a:prstGeom>
          <a:solidFill>
            <a:srgbClr val="FF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jacket</a:t>
            </a:r>
          </a:p>
        </p:txBody>
      </p:sp>
      <p:sp>
        <p:nvSpPr>
          <p:cNvPr id="878605" name="Text Box 13"/>
          <p:cNvSpPr txBox="1">
            <a:spLocks noChangeArrowheads="1"/>
          </p:cNvSpPr>
          <p:nvPr/>
        </p:nvSpPr>
        <p:spPr bwMode="auto">
          <a:xfrm>
            <a:off x="6715756" y="1695930"/>
            <a:ext cx="8064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watch</a:t>
            </a:r>
          </a:p>
        </p:txBody>
      </p:sp>
      <p:cxnSp>
        <p:nvCxnSpPr>
          <p:cNvPr id="878606" name="AutoShape 14"/>
          <p:cNvCxnSpPr>
            <a:cxnSpLocks noChangeShapeType="1"/>
            <a:stCxn id="878596" idx="3"/>
            <a:endCxn id="878601" idx="0"/>
          </p:cNvCxnSpPr>
          <p:nvPr/>
        </p:nvCxnSpPr>
        <p:spPr bwMode="auto">
          <a:xfrm>
            <a:off x="3445506" y="1576867"/>
            <a:ext cx="2116137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07" name="AutoShape 15"/>
          <p:cNvCxnSpPr>
            <a:cxnSpLocks noChangeShapeType="1"/>
            <a:stCxn id="878600" idx="2"/>
            <a:endCxn id="878601" idx="0"/>
          </p:cNvCxnSpPr>
          <p:nvPr/>
        </p:nvCxnSpPr>
        <p:spPr bwMode="auto">
          <a:xfrm flipH="1">
            <a:off x="5561643" y="1762605"/>
            <a:ext cx="1588" cy="350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09" name="AutoShape 17"/>
          <p:cNvCxnSpPr>
            <a:cxnSpLocks noChangeShapeType="1"/>
            <a:stCxn id="878596" idx="2"/>
            <a:endCxn id="878598" idx="0"/>
          </p:cNvCxnSpPr>
          <p:nvPr/>
        </p:nvCxnSpPr>
        <p:spPr bwMode="auto">
          <a:xfrm>
            <a:off x="2786693" y="1788005"/>
            <a:ext cx="0" cy="325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0" name="AutoShape 18"/>
          <p:cNvCxnSpPr>
            <a:cxnSpLocks noChangeShapeType="1"/>
            <a:stCxn id="878598" idx="2"/>
            <a:endCxn id="878599" idx="0"/>
          </p:cNvCxnSpPr>
          <p:nvPr/>
        </p:nvCxnSpPr>
        <p:spPr bwMode="auto">
          <a:xfrm>
            <a:off x="2786693" y="2537305"/>
            <a:ext cx="0" cy="3444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1" name="AutoShape 19"/>
          <p:cNvCxnSpPr>
            <a:cxnSpLocks noChangeShapeType="1"/>
            <a:stCxn id="878602" idx="1"/>
            <a:endCxn id="878599" idx="3"/>
          </p:cNvCxnSpPr>
          <p:nvPr/>
        </p:nvCxnSpPr>
        <p:spPr bwMode="auto">
          <a:xfrm flipH="1">
            <a:off x="3089906" y="2865917"/>
            <a:ext cx="801687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2" name="AutoShape 20"/>
          <p:cNvCxnSpPr>
            <a:cxnSpLocks noChangeShapeType="1"/>
            <a:stCxn id="878602" idx="2"/>
            <a:endCxn id="878603" idx="0"/>
          </p:cNvCxnSpPr>
          <p:nvPr/>
        </p:nvCxnSpPr>
        <p:spPr bwMode="auto">
          <a:xfrm>
            <a:off x="4226556" y="3077055"/>
            <a:ext cx="0" cy="331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3" name="AutoShape 21"/>
          <p:cNvCxnSpPr>
            <a:cxnSpLocks noChangeShapeType="1"/>
            <a:stCxn id="878603" idx="2"/>
            <a:endCxn id="878604" idx="0"/>
          </p:cNvCxnSpPr>
          <p:nvPr/>
        </p:nvCxnSpPr>
        <p:spPr bwMode="auto">
          <a:xfrm>
            <a:off x="4226556" y="3832705"/>
            <a:ext cx="0" cy="3190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4" name="AutoShape 22"/>
          <p:cNvCxnSpPr>
            <a:cxnSpLocks noChangeShapeType="1"/>
            <a:stCxn id="878599" idx="2"/>
            <a:endCxn id="878604" idx="1"/>
          </p:cNvCxnSpPr>
          <p:nvPr/>
        </p:nvCxnSpPr>
        <p:spPr bwMode="auto">
          <a:xfrm>
            <a:off x="2786693" y="3305655"/>
            <a:ext cx="1022350" cy="10588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6" name="AutoShape 24"/>
          <p:cNvCxnSpPr>
            <a:cxnSpLocks noChangeShapeType="1"/>
            <a:stCxn id="878598" idx="3"/>
            <a:endCxn id="878601" idx="1"/>
          </p:cNvCxnSpPr>
          <p:nvPr/>
        </p:nvCxnSpPr>
        <p:spPr bwMode="auto">
          <a:xfrm>
            <a:off x="3185156" y="2326167"/>
            <a:ext cx="1952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Line 5"/>
          <p:cNvSpPr>
            <a:spLocks noChangeShapeType="1"/>
          </p:cNvSpPr>
          <p:nvPr/>
        </p:nvSpPr>
        <p:spPr bwMode="auto">
          <a:xfrm>
            <a:off x="457200" y="4880694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2947288" y="5554151"/>
            <a:ext cx="8064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watch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976541" y="5554151"/>
            <a:ext cx="793750" cy="395287"/>
          </a:xfrm>
          <a:prstGeom prst="rect">
            <a:avLst/>
          </a:prstGeom>
          <a:solidFill>
            <a:srgbClr val="CCFF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socks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510494" y="5554151"/>
            <a:ext cx="1289050" cy="395287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underwear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3930735" y="5554151"/>
            <a:ext cx="768350" cy="395287"/>
          </a:xfrm>
          <a:prstGeom prst="rect">
            <a:avLst/>
          </a:prstGeom>
          <a:solidFill>
            <a:srgbClr val="66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pants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876082" y="5554151"/>
            <a:ext cx="819150" cy="395287"/>
          </a:xfrm>
          <a:prstGeom prst="rect">
            <a:avLst/>
          </a:prstGeom>
          <a:solidFill>
            <a:srgbClr val="66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shoes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872229" y="5554151"/>
            <a:ext cx="641350" cy="395287"/>
          </a:xfrm>
          <a:prstGeom prst="rect">
            <a:avLst/>
          </a:prstGeom>
          <a:solidFill>
            <a:srgbClr val="99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shirt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7445425" y="5554151"/>
            <a:ext cx="450850" cy="395287"/>
          </a:xfrm>
          <a:prstGeom prst="rect">
            <a:avLst/>
          </a:prstGeom>
          <a:solidFill>
            <a:srgbClr val="CC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/>
              <a:t>tie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6690577" y="5554151"/>
            <a:ext cx="577850" cy="395287"/>
          </a:xfrm>
          <a:prstGeom prst="rect">
            <a:avLst/>
          </a:prstGeom>
          <a:solidFill>
            <a:srgbClr val="FF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belt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8073272" y="5554151"/>
            <a:ext cx="806450" cy="395287"/>
          </a:xfrm>
          <a:prstGeom prst="rect">
            <a:avLst/>
          </a:prstGeom>
          <a:solidFill>
            <a:srgbClr val="FF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jacket</a:t>
            </a:r>
          </a:p>
        </p:txBody>
      </p:sp>
      <p:cxnSp>
        <p:nvCxnSpPr>
          <p:cNvPr id="33" name="Curved Connector 32"/>
          <p:cNvCxnSpPr>
            <a:stCxn id="54" idx="0"/>
            <a:endCxn id="57" idx="0"/>
          </p:cNvCxnSpPr>
          <p:nvPr/>
        </p:nvCxnSpPr>
        <p:spPr bwMode="auto">
          <a:xfrm rot="5400000" flipH="1" flipV="1">
            <a:off x="3829536" y="4098031"/>
            <a:ext cx="12700" cy="2912241"/>
          </a:xfrm>
          <a:prstGeom prst="curvedConnector3">
            <a:avLst>
              <a:gd name="adj1" fmla="val 309056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Curved Connector 35"/>
          <p:cNvCxnSpPr>
            <a:stCxn id="55" idx="2"/>
            <a:endCxn id="56" idx="2"/>
          </p:cNvCxnSpPr>
          <p:nvPr/>
        </p:nvCxnSpPr>
        <p:spPr bwMode="auto">
          <a:xfrm rot="16200000" flipH="1">
            <a:off x="2734964" y="4369492"/>
            <a:ext cx="12700" cy="3159891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Curved Connector 39"/>
          <p:cNvCxnSpPr>
            <a:stCxn id="55" idx="0"/>
            <a:endCxn id="57" idx="0"/>
          </p:cNvCxnSpPr>
          <p:nvPr/>
        </p:nvCxnSpPr>
        <p:spPr bwMode="auto">
          <a:xfrm rot="5400000" flipH="1" flipV="1">
            <a:off x="3220338" y="3488832"/>
            <a:ext cx="12700" cy="4130638"/>
          </a:xfrm>
          <a:prstGeom prst="curvedConnector3">
            <a:avLst>
              <a:gd name="adj1" fmla="val 410943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Curved Connector 46"/>
          <p:cNvCxnSpPr>
            <a:stCxn id="56" idx="0"/>
            <a:endCxn id="57" idx="0"/>
          </p:cNvCxnSpPr>
          <p:nvPr/>
        </p:nvCxnSpPr>
        <p:spPr bwMode="auto">
          <a:xfrm rot="5400000" flipH="1" flipV="1">
            <a:off x="4800283" y="5068778"/>
            <a:ext cx="12700" cy="970747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Curved Connector 49"/>
          <p:cNvCxnSpPr>
            <a:stCxn id="56" idx="2"/>
            <a:endCxn id="60" idx="2"/>
          </p:cNvCxnSpPr>
          <p:nvPr/>
        </p:nvCxnSpPr>
        <p:spPr bwMode="auto">
          <a:xfrm rot="16200000" flipH="1">
            <a:off x="5647206" y="4617142"/>
            <a:ext cx="12700" cy="2664592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Curved Connector 65"/>
          <p:cNvCxnSpPr>
            <a:stCxn id="58" idx="0"/>
            <a:endCxn id="59" idx="0"/>
          </p:cNvCxnSpPr>
          <p:nvPr/>
        </p:nvCxnSpPr>
        <p:spPr bwMode="auto">
          <a:xfrm rot="5400000" flipH="1" flipV="1">
            <a:off x="6931877" y="4815178"/>
            <a:ext cx="12700" cy="1477946"/>
          </a:xfrm>
          <a:prstGeom prst="curvedConnector3">
            <a:avLst>
              <a:gd name="adj1" fmla="val 295471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Curved Connector 68"/>
          <p:cNvCxnSpPr>
            <a:stCxn id="58" idx="0"/>
            <a:endCxn id="60" idx="0"/>
          </p:cNvCxnSpPr>
          <p:nvPr/>
        </p:nvCxnSpPr>
        <p:spPr bwMode="auto">
          <a:xfrm rot="5400000" flipH="1" flipV="1">
            <a:off x="6586203" y="5160852"/>
            <a:ext cx="12700" cy="786598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Curved Connector 75"/>
          <p:cNvCxnSpPr>
            <a:stCxn id="60" idx="2"/>
            <a:endCxn id="61" idx="2"/>
          </p:cNvCxnSpPr>
          <p:nvPr/>
        </p:nvCxnSpPr>
        <p:spPr bwMode="auto">
          <a:xfrm rot="16200000" flipH="1">
            <a:off x="7727999" y="5200940"/>
            <a:ext cx="12700" cy="1496995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519277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Topological-Sort</a:t>
            </a:r>
            <a:r>
              <a:rPr lang="en-US" sz="1800" dirty="0" smtClean="0">
                <a:solidFill>
                  <a:schemeClr val="accent4"/>
                </a:solidFill>
              </a:rPr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G</a:t>
            </a:r>
            <a:r>
              <a:rPr lang="en-US" sz="18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800" i="1" dirty="0" smtClean="0">
                <a:solidFill>
                  <a:schemeClr val="accent1"/>
                </a:solidFill>
              </a:rPr>
              <a:t>G</a:t>
            </a:r>
            <a:r>
              <a:rPr lang="en-US" sz="18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8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i="1" dirty="0" smtClean="0"/>
              <a:t>Output: A linear order of the vertices, such </a:t>
            </a:r>
            <a:br>
              <a:rPr lang="en-US" sz="1800" i="1" dirty="0" smtClean="0"/>
            </a:br>
            <a:r>
              <a:rPr lang="en-US" sz="1800" i="1" dirty="0" smtClean="0"/>
              <a:t>            that </a:t>
            </a:r>
            <a:r>
              <a:rPr lang="en-US" sz="1800" i="1" dirty="0" smtClean="0">
                <a:solidFill>
                  <a:schemeClr val="accent1"/>
                </a:solidFill>
              </a:rPr>
              <a:t>u</a:t>
            </a:r>
            <a:r>
              <a:rPr lang="en-US" sz="1800" i="1" dirty="0" smtClean="0"/>
              <a:t> appears before </a:t>
            </a:r>
            <a:r>
              <a:rPr lang="en-US" sz="1800" i="1" dirty="0" smtClean="0">
                <a:solidFill>
                  <a:schemeClr val="accent1"/>
                </a:solidFill>
              </a:rPr>
              <a:t>v</a:t>
            </a:r>
            <a:r>
              <a:rPr lang="en-US" sz="1800" i="1" dirty="0" smtClean="0"/>
              <a:t> if </a:t>
            </a:r>
            <a:r>
              <a:rPr lang="en-US" sz="1800" i="1" dirty="0" smtClean="0">
                <a:solidFill>
                  <a:schemeClr val="accent1"/>
                </a:solidFill>
              </a:rPr>
              <a:t>(u, v) </a:t>
            </a:r>
            <a:r>
              <a:rPr lang="en-US" sz="1800" i="1" dirty="0" smtClean="0"/>
              <a:t>in </a:t>
            </a:r>
            <a:r>
              <a:rPr lang="en-US" sz="1800" i="1" dirty="0" smtClean="0">
                <a:solidFill>
                  <a:schemeClr val="accent1"/>
                </a:solidFill>
              </a:rPr>
              <a:t>G</a:t>
            </a:r>
            <a:endParaRPr lang="en-US" sz="18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Let </a:t>
            </a:r>
            <a:r>
              <a:rPr lang="en-US" sz="1800" dirty="0" smtClean="0">
                <a:solidFill>
                  <a:schemeClr val="accent1"/>
                </a:solidFill>
              </a:rPr>
              <a:t>in-degree[1..n] </a:t>
            </a:r>
            <a:r>
              <a:rPr lang="en-US" sz="18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Set all values in </a:t>
            </a:r>
            <a:r>
              <a:rPr lang="en-US" sz="1800" dirty="0" smtClean="0">
                <a:solidFill>
                  <a:schemeClr val="accent1"/>
                </a:solidFill>
              </a:rPr>
              <a:t>in-degree </a:t>
            </a:r>
            <a:r>
              <a:rPr lang="en-US" sz="1800" dirty="0" smtClean="0"/>
              <a:t>to</a:t>
            </a:r>
            <a:r>
              <a:rPr lang="en-US" sz="18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For each vertex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For each vertex </a:t>
            </a:r>
            <a:r>
              <a:rPr lang="en-US" sz="1800" dirty="0" smtClean="0">
                <a:solidFill>
                  <a:schemeClr val="accent1"/>
                </a:solidFill>
              </a:rPr>
              <a:t>v </a:t>
            </a:r>
            <a:r>
              <a:rPr lang="en-US" sz="1800" dirty="0" smtClean="0"/>
              <a:t>adjacent to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  <a:r>
              <a:rPr lang="en-US" sz="18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dirty="0" smtClean="0"/>
              <a:t>Increment</a:t>
            </a:r>
            <a:r>
              <a:rPr lang="en-US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Make a list </a:t>
            </a:r>
            <a:r>
              <a:rPr lang="en-US" sz="1800" dirty="0" smtClean="0">
                <a:solidFill>
                  <a:schemeClr val="accent1"/>
                </a:solidFill>
              </a:rPr>
              <a:t>next </a:t>
            </a:r>
            <a:r>
              <a:rPr lang="en-US" sz="1800" dirty="0" smtClean="0"/>
              <a:t>consisting of all vertices </a:t>
            </a:r>
            <a:r>
              <a:rPr lang="en-US" sz="1800" dirty="0" smtClean="0">
                <a:solidFill>
                  <a:schemeClr val="accent1"/>
                </a:solidFill>
              </a:rPr>
              <a:t>u </a:t>
            </a:r>
            <a:r>
              <a:rPr lang="en-US" sz="1800" dirty="0" smtClean="0"/>
              <a:t>such that </a:t>
            </a:r>
            <a:r>
              <a:rPr lang="en-US" sz="18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While</a:t>
            </a:r>
            <a:r>
              <a:rPr lang="en-US" sz="1800" dirty="0" smtClean="0">
                <a:solidFill>
                  <a:schemeClr val="accent1"/>
                </a:solidFill>
              </a:rPr>
              <a:t> next </a:t>
            </a:r>
            <a:r>
              <a:rPr lang="en-US" sz="18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Delete a vertex from next and call it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Add</a:t>
            </a:r>
            <a:r>
              <a:rPr lang="en-US" sz="1800" dirty="0" smtClean="0">
                <a:solidFill>
                  <a:schemeClr val="accent1"/>
                </a:solidFill>
              </a:rPr>
              <a:t> u </a:t>
            </a:r>
            <a:r>
              <a:rPr lang="en-US" sz="18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For each vertex </a:t>
            </a:r>
            <a:r>
              <a:rPr lang="en-US" sz="1800" dirty="0" smtClean="0">
                <a:solidFill>
                  <a:schemeClr val="accent1"/>
                </a:solidFill>
              </a:rPr>
              <a:t>v </a:t>
            </a:r>
            <a:r>
              <a:rPr lang="en-US" sz="1800" dirty="0" smtClean="0"/>
              <a:t>adjacent to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  <a:r>
              <a:rPr lang="en-US" sz="18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dirty="0" smtClean="0"/>
              <a:t>Decrement</a:t>
            </a:r>
            <a:r>
              <a:rPr lang="en-US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dirty="0" smtClean="0"/>
              <a:t>If</a:t>
            </a:r>
            <a:r>
              <a:rPr lang="en-US" dirty="0" smtClean="0">
                <a:solidFill>
                  <a:schemeClr val="accent1"/>
                </a:solidFill>
              </a:rPr>
              <a:t> in-degree[v] = 0 </a:t>
            </a:r>
            <a:r>
              <a:rPr lang="en-US" dirty="0" smtClean="0"/>
              <a:t>then insert </a:t>
            </a:r>
            <a:r>
              <a:rPr lang="en-US" dirty="0" smtClean="0">
                <a:solidFill>
                  <a:schemeClr val="accent1"/>
                </a:solidFill>
              </a:rPr>
              <a:t>v </a:t>
            </a:r>
            <a:r>
              <a:rPr lang="en-US" dirty="0" smtClean="0"/>
              <a:t>into</a:t>
            </a:r>
            <a:r>
              <a:rPr lang="en-US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5055079" y="983364"/>
            <a:ext cx="4088921" cy="2475781"/>
            <a:chOff x="5055079" y="983364"/>
            <a:chExt cx="4088921" cy="2475781"/>
          </a:xfrm>
        </p:grpSpPr>
        <p:sp>
          <p:nvSpPr>
            <p:cNvPr id="35" name="Rectangle 34"/>
            <p:cNvSpPr/>
            <p:nvPr/>
          </p:nvSpPr>
          <p:spPr bwMode="auto">
            <a:xfrm>
              <a:off x="5072332" y="983364"/>
              <a:ext cx="4071668" cy="2475781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>
              <a:off x="5357983" y="1163214"/>
              <a:ext cx="3638071" cy="2127984"/>
              <a:chOff x="3493499" y="1180502"/>
              <a:chExt cx="5629226" cy="3292651"/>
            </a:xfrm>
            <a:solidFill>
              <a:schemeClr val="bg1"/>
            </a:solidFill>
          </p:grpSpPr>
          <p:sp>
            <p:nvSpPr>
              <p:cNvPr id="878596" name="Text Box 4"/>
              <p:cNvSpPr txBox="1">
                <a:spLocks noChangeArrowheads="1"/>
              </p:cNvSpPr>
              <p:nvPr/>
            </p:nvSpPr>
            <p:spPr bwMode="auto">
              <a:xfrm>
                <a:off x="3493499" y="1205902"/>
                <a:ext cx="1588378" cy="479601"/>
              </a:xfrm>
              <a:prstGeom prst="rect">
                <a:avLst/>
              </a:prstGeom>
              <a:grpFill/>
              <a:ln w="28575" algn="ctr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sz="1400" dirty="0"/>
                  <a:t>underwear</a:t>
                </a:r>
              </a:p>
            </p:txBody>
          </p:sp>
          <p:sp>
            <p:nvSpPr>
              <p:cNvPr id="878598" name="Text Box 6"/>
              <p:cNvSpPr txBox="1">
                <a:spLocks noChangeArrowheads="1"/>
              </p:cNvSpPr>
              <p:nvPr/>
            </p:nvSpPr>
            <p:spPr bwMode="auto">
              <a:xfrm>
                <a:off x="3808504" y="1955202"/>
                <a:ext cx="958370" cy="479601"/>
              </a:xfrm>
              <a:prstGeom prst="rect">
                <a:avLst/>
              </a:prstGeom>
              <a:grpFill/>
              <a:ln w="28575" algn="ctr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sz="1400"/>
                  <a:t>pants</a:t>
                </a:r>
              </a:p>
            </p:txBody>
          </p:sp>
          <p:sp>
            <p:nvSpPr>
              <p:cNvPr id="878599" name="Text Box 7"/>
              <p:cNvSpPr txBox="1">
                <a:spLocks noChangeArrowheads="1"/>
              </p:cNvSpPr>
              <p:nvPr/>
            </p:nvSpPr>
            <p:spPr bwMode="auto">
              <a:xfrm>
                <a:off x="3923839" y="2723553"/>
                <a:ext cx="727699" cy="479601"/>
              </a:xfrm>
              <a:prstGeom prst="rect">
                <a:avLst/>
              </a:prstGeom>
              <a:grpFill/>
              <a:ln w="28575" algn="ctr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sz="1400"/>
                  <a:t>belt</a:t>
                </a:r>
              </a:p>
            </p:txBody>
          </p:sp>
          <p:sp>
            <p:nvSpPr>
              <p:cNvPr id="878600" name="Text Box 8"/>
              <p:cNvSpPr txBox="1">
                <a:spLocks noChangeArrowheads="1"/>
              </p:cNvSpPr>
              <p:nvPr/>
            </p:nvSpPr>
            <p:spPr bwMode="auto">
              <a:xfrm>
                <a:off x="6568918" y="1180502"/>
                <a:ext cx="990615" cy="479601"/>
              </a:xfrm>
              <a:prstGeom prst="rect">
                <a:avLst/>
              </a:prstGeom>
              <a:grpFill/>
              <a:ln w="28575" algn="ctr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sz="1400"/>
                  <a:t>socks</a:t>
                </a:r>
              </a:p>
            </p:txBody>
          </p:sp>
          <p:sp>
            <p:nvSpPr>
              <p:cNvPr id="878601" name="Text Box 9"/>
              <p:cNvSpPr txBox="1">
                <a:spLocks noChangeArrowheads="1"/>
              </p:cNvSpPr>
              <p:nvPr/>
            </p:nvSpPr>
            <p:spPr bwMode="auto">
              <a:xfrm>
                <a:off x="6552447" y="1955202"/>
                <a:ext cx="1020380" cy="479601"/>
              </a:xfrm>
              <a:prstGeom prst="rect">
                <a:avLst/>
              </a:prstGeom>
              <a:grpFill/>
              <a:ln w="28575" algn="ctr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sz="1400"/>
                  <a:t>shoes</a:t>
                </a:r>
              </a:p>
            </p:txBody>
          </p:sp>
          <p:sp>
            <p:nvSpPr>
              <p:cNvPr id="878602" name="Text Box 10"/>
              <p:cNvSpPr txBox="1">
                <a:spLocks noChangeArrowheads="1"/>
              </p:cNvSpPr>
              <p:nvPr/>
            </p:nvSpPr>
            <p:spPr bwMode="auto">
              <a:xfrm>
                <a:off x="5325257" y="2494951"/>
                <a:ext cx="804589" cy="479601"/>
              </a:xfrm>
              <a:prstGeom prst="rect">
                <a:avLst/>
              </a:prstGeom>
              <a:grpFill/>
              <a:ln w="28575" algn="ctr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sz="1400"/>
                  <a:t>shirt</a:t>
                </a:r>
              </a:p>
            </p:txBody>
          </p:sp>
          <p:sp>
            <p:nvSpPr>
              <p:cNvPr id="878603" name="Text Box 11"/>
              <p:cNvSpPr txBox="1">
                <a:spLocks noChangeArrowheads="1"/>
              </p:cNvSpPr>
              <p:nvPr/>
            </p:nvSpPr>
            <p:spPr bwMode="auto">
              <a:xfrm>
                <a:off x="5440593" y="3250602"/>
                <a:ext cx="573916" cy="479601"/>
              </a:xfrm>
              <a:prstGeom prst="rect">
                <a:avLst/>
              </a:prstGeom>
              <a:grpFill/>
              <a:ln w="28575" algn="ctr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sz="1400" dirty="0"/>
                  <a:t>tie</a:t>
                </a:r>
              </a:p>
            </p:txBody>
          </p:sp>
          <p:sp>
            <p:nvSpPr>
              <p:cNvPr id="878604" name="Text Box 12"/>
              <p:cNvSpPr txBox="1">
                <a:spLocks noChangeArrowheads="1"/>
              </p:cNvSpPr>
              <p:nvPr/>
            </p:nvSpPr>
            <p:spPr bwMode="auto">
              <a:xfrm>
                <a:off x="5224802" y="3993552"/>
                <a:ext cx="1005498" cy="479601"/>
              </a:xfrm>
              <a:prstGeom prst="rect">
                <a:avLst/>
              </a:prstGeom>
              <a:grpFill/>
              <a:ln w="28575" algn="ctr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sz="1400"/>
                  <a:t>jacket</a:t>
                </a:r>
              </a:p>
            </p:txBody>
          </p:sp>
          <p:sp>
            <p:nvSpPr>
              <p:cNvPr id="878605" name="Text Box 13"/>
              <p:cNvSpPr txBox="1">
                <a:spLocks noChangeArrowheads="1"/>
              </p:cNvSpPr>
              <p:nvPr/>
            </p:nvSpPr>
            <p:spPr bwMode="auto">
              <a:xfrm>
                <a:off x="8117227" y="1523401"/>
                <a:ext cx="1005498" cy="479601"/>
              </a:xfrm>
              <a:prstGeom prst="rect">
                <a:avLst/>
              </a:prstGeom>
              <a:grpFill/>
              <a:ln w="28575" algn="ctr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sz="1400"/>
                  <a:t>watch</a:t>
                </a:r>
              </a:p>
            </p:txBody>
          </p:sp>
          <p:cxnSp>
            <p:nvCxnSpPr>
              <p:cNvPr id="878606" name="AutoShape 14"/>
              <p:cNvCxnSpPr>
                <a:cxnSpLocks noChangeShapeType="1"/>
                <a:stCxn id="878596" idx="3"/>
                <a:endCxn id="878601" idx="0"/>
              </p:cNvCxnSpPr>
              <p:nvPr/>
            </p:nvCxnSpPr>
            <p:spPr bwMode="auto">
              <a:xfrm>
                <a:off x="5081877" y="1445703"/>
                <a:ext cx="1980761" cy="509498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78607" name="AutoShape 15"/>
              <p:cNvCxnSpPr>
                <a:cxnSpLocks noChangeShapeType="1"/>
                <a:stCxn id="878600" idx="2"/>
                <a:endCxn id="878601" idx="0"/>
              </p:cNvCxnSpPr>
              <p:nvPr/>
            </p:nvCxnSpPr>
            <p:spPr bwMode="auto">
              <a:xfrm flipH="1">
                <a:off x="7062638" y="1660103"/>
                <a:ext cx="1589" cy="295098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78609" name="AutoShape 17"/>
              <p:cNvCxnSpPr>
                <a:cxnSpLocks noChangeShapeType="1"/>
                <a:stCxn id="878596" idx="2"/>
                <a:endCxn id="878598" idx="0"/>
              </p:cNvCxnSpPr>
              <p:nvPr/>
            </p:nvCxnSpPr>
            <p:spPr bwMode="auto">
              <a:xfrm>
                <a:off x="4287689" y="1685504"/>
                <a:ext cx="0" cy="269698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78610" name="AutoShape 18"/>
              <p:cNvCxnSpPr>
                <a:cxnSpLocks noChangeShapeType="1"/>
                <a:stCxn id="878598" idx="2"/>
                <a:endCxn id="878599" idx="0"/>
              </p:cNvCxnSpPr>
              <p:nvPr/>
            </p:nvCxnSpPr>
            <p:spPr bwMode="auto">
              <a:xfrm>
                <a:off x="4287689" y="2434803"/>
                <a:ext cx="0" cy="288750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78611" name="AutoShape 19"/>
              <p:cNvCxnSpPr>
                <a:cxnSpLocks noChangeShapeType="1"/>
                <a:stCxn id="878602" idx="1"/>
                <a:endCxn id="878599" idx="3"/>
              </p:cNvCxnSpPr>
              <p:nvPr/>
            </p:nvCxnSpPr>
            <p:spPr bwMode="auto">
              <a:xfrm flipH="1">
                <a:off x="4651537" y="2734752"/>
                <a:ext cx="673719" cy="228601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78612" name="AutoShape 20"/>
              <p:cNvCxnSpPr>
                <a:cxnSpLocks noChangeShapeType="1"/>
                <a:stCxn id="878602" idx="2"/>
                <a:endCxn id="878603" idx="0"/>
              </p:cNvCxnSpPr>
              <p:nvPr/>
            </p:nvCxnSpPr>
            <p:spPr bwMode="auto">
              <a:xfrm>
                <a:off x="5727551" y="2974553"/>
                <a:ext cx="0" cy="276049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78613" name="AutoShape 21"/>
              <p:cNvCxnSpPr>
                <a:cxnSpLocks noChangeShapeType="1"/>
                <a:stCxn id="878603" idx="2"/>
                <a:endCxn id="878604" idx="0"/>
              </p:cNvCxnSpPr>
              <p:nvPr/>
            </p:nvCxnSpPr>
            <p:spPr bwMode="auto">
              <a:xfrm>
                <a:off x="5727551" y="3730203"/>
                <a:ext cx="0" cy="263349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78614" name="AutoShape 22"/>
              <p:cNvCxnSpPr>
                <a:cxnSpLocks noChangeShapeType="1"/>
                <a:stCxn id="878599" idx="2"/>
                <a:endCxn id="878604" idx="1"/>
              </p:cNvCxnSpPr>
              <p:nvPr/>
            </p:nvCxnSpPr>
            <p:spPr bwMode="auto">
              <a:xfrm>
                <a:off x="4287689" y="3203153"/>
                <a:ext cx="937113" cy="1030199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78616" name="AutoShape 24"/>
              <p:cNvCxnSpPr>
                <a:cxnSpLocks noChangeShapeType="1"/>
                <a:stCxn id="878598" idx="3"/>
                <a:endCxn id="878601" idx="1"/>
              </p:cNvCxnSpPr>
              <p:nvPr/>
            </p:nvCxnSpPr>
            <p:spPr bwMode="auto">
              <a:xfrm>
                <a:off x="4766874" y="2195002"/>
                <a:ext cx="1785573" cy="0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26" name="TextBox 25"/>
            <p:cNvSpPr txBox="1"/>
            <p:nvPr/>
          </p:nvSpPr>
          <p:spPr>
            <a:xfrm>
              <a:off x="5055079" y="1181775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19690" y="117027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02438" y="166197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537276" y="173099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28250" y="215368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76490" y="166197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76535" y="201278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87395" y="250161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39795" y="299044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4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</p:grpSp>
      <p:grpSp>
        <p:nvGrpSpPr>
          <p:cNvPr id="6" name="Group 78"/>
          <p:cNvGrpSpPr/>
          <p:nvPr/>
        </p:nvGrpSpPr>
        <p:grpSpPr>
          <a:xfrm>
            <a:off x="6278848" y="5292173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80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2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3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4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5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6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</p:grpSp>
      <p:grpSp>
        <p:nvGrpSpPr>
          <p:cNvPr id="4" name="Group 78"/>
          <p:cNvGrpSpPr/>
          <p:nvPr/>
        </p:nvGrpSpPr>
        <p:grpSpPr>
          <a:xfrm>
            <a:off x="6278848" y="5292173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80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2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3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4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5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6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Sorting algorithms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Input</a:t>
            </a:r>
            <a:r>
              <a:rPr lang="en-US" dirty="0"/>
              <a:t>: a sequence of </a:t>
            </a:r>
            <a:r>
              <a:rPr lang="en-US" dirty="0">
                <a:solidFill>
                  <a:schemeClr val="accent1"/>
                </a:solidFill>
              </a:rPr>
              <a:t>n</a:t>
            </a:r>
            <a:r>
              <a:rPr lang="en-US" dirty="0"/>
              <a:t> numbers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‹</a:t>
            </a:r>
            <a:r>
              <a:rPr lang="en-US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…, </a:t>
            </a:r>
            <a:r>
              <a:rPr lang="en-US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›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Output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: a permutation of the input such that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‹</a:t>
            </a:r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baseline="-25000" dirty="0">
                <a:solidFill>
                  <a:schemeClr val="accent1"/>
                </a:solidFill>
              </a:rPr>
              <a:t>i1</a:t>
            </a:r>
            <a:r>
              <a:rPr lang="en-US" baseline="-25000" dirty="0"/>
              <a:t> </a:t>
            </a:r>
            <a:r>
              <a:rPr lang="en-US" dirty="0">
                <a:cs typeface="Arial" pitchFamily="34" charset="0"/>
              </a:rPr>
              <a:t>≤ … ≤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/>
                </a:solidFill>
              </a:rPr>
              <a:t>a</a:t>
            </a:r>
            <a:r>
              <a:rPr lang="en-US" baseline="-25000" dirty="0" err="1">
                <a:solidFill>
                  <a:schemeClr val="accent1"/>
                </a:solidFill>
              </a:rPr>
              <a:t>in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›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Important </a:t>
            </a:r>
            <a:r>
              <a:rPr lang="en-US" dirty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properties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of sorting algorithms:</a:t>
            </a:r>
          </a:p>
          <a:p>
            <a:pPr>
              <a:buFont typeface="Wingdings" pitchFamily="2" charset="2"/>
              <a:buNone/>
            </a:pPr>
            <a:endParaRPr lang="en-US" sz="1000" dirty="0"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running time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: how fast is the algorithm in the </a:t>
            </a:r>
            <a:r>
              <a:rPr lang="en-US" dirty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worst case</a:t>
            </a:r>
          </a:p>
          <a:p>
            <a:pPr>
              <a:buFont typeface="Wingdings" pitchFamily="2" charset="2"/>
              <a:buNone/>
            </a:pPr>
            <a:endParaRPr lang="en-US" sz="700" dirty="0"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in place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: only a constant number of input elements are ever stored 	      </a:t>
            </a:r>
            <a:r>
              <a:rPr lang="en-US" sz="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outside the input array</a:t>
            </a:r>
          </a:p>
          <a:p>
            <a:pPr>
              <a:buFont typeface="Wingdings" pitchFamily="2" charset="2"/>
              <a:buNone/>
            </a:pP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4043505" y="5219367"/>
            <a:ext cx="782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>
                <a:cs typeface="Arial" charset="0"/>
              </a:rPr>
              <a:t>(n</a:t>
            </a:r>
            <a:r>
              <a:rPr lang="en-US" baseline="30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)</a:t>
            </a:r>
            <a:endParaRPr lang="el-GR" dirty="0">
              <a:cs typeface="Arial" charset="0"/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6322759" y="4822492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  <a:cs typeface="Arial" charset="0"/>
              </a:rPr>
              <a:t>yes</a:t>
            </a:r>
            <a:endParaRPr lang="el-GR" dirty="0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3779185" y="5590841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>
                <a:cs typeface="Arial" charset="0"/>
              </a:rPr>
              <a:t>(n log n)</a:t>
            </a:r>
            <a:endParaRPr lang="el-GR" dirty="0">
              <a:cs typeface="Arial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6377530" y="5590841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  <a:cs typeface="Arial" charset="0"/>
              </a:rPr>
              <a:t>no</a:t>
            </a:r>
            <a:endParaRPr lang="el-GR" dirty="0">
              <a:solidFill>
                <a:schemeClr val="hlink"/>
              </a:solidFill>
              <a:cs typeface="Arial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27865"/>
              </p:ext>
            </p:extLst>
          </p:nvPr>
        </p:nvGraphicFramePr>
        <p:xfrm>
          <a:off x="1347797" y="4479062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709334"/>
                <a:gridCol w="163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 case running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place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Selection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Insertion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Merge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43505" y="4822492"/>
            <a:ext cx="782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>
                <a:cs typeface="Arial" charset="0"/>
              </a:rPr>
              <a:t>(n</a:t>
            </a:r>
            <a:r>
              <a:rPr lang="en-US" baseline="30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)</a:t>
            </a:r>
            <a:endParaRPr lang="el-GR" dirty="0">
              <a:cs typeface="Arial" charset="0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6321174" y="5210910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  <a:cs typeface="Arial" charset="0"/>
              </a:rPr>
              <a:t>yes</a:t>
            </a:r>
            <a:endParaRPr lang="el-GR" dirty="0">
              <a:solidFill>
                <a:schemeClr val="folHlink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6278848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6550581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6813688" y="3762204"/>
            <a:ext cx="267972" cy="297844"/>
          </a:xfrm>
          <a:prstGeom prst="rect">
            <a:avLst/>
          </a:prstGeom>
          <a:solidFill>
            <a:srgbClr val="92D050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707679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1" name="Rectangle 37"/>
          <p:cNvSpPr>
            <a:spLocks noChangeArrowheads="1"/>
          </p:cNvSpPr>
          <p:nvPr/>
        </p:nvSpPr>
        <p:spPr bwMode="auto">
          <a:xfrm>
            <a:off x="7339902" y="3762204"/>
            <a:ext cx="267972" cy="297844"/>
          </a:xfrm>
          <a:prstGeom prst="rect">
            <a:avLst/>
          </a:prstGeom>
          <a:solidFill>
            <a:srgbClr val="92D050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761163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3" name="Rectangle 37"/>
          <p:cNvSpPr>
            <a:spLocks noChangeArrowheads="1"/>
          </p:cNvSpPr>
          <p:nvPr/>
        </p:nvSpPr>
        <p:spPr bwMode="auto">
          <a:xfrm>
            <a:off x="7874742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4" name="Rectangle 37"/>
          <p:cNvSpPr>
            <a:spLocks noChangeArrowheads="1"/>
          </p:cNvSpPr>
          <p:nvPr/>
        </p:nvSpPr>
        <p:spPr bwMode="auto">
          <a:xfrm>
            <a:off x="814647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8409580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grpSp>
        <p:nvGrpSpPr>
          <p:cNvPr id="5" name="Group 78"/>
          <p:cNvGrpSpPr/>
          <p:nvPr/>
        </p:nvGrpSpPr>
        <p:grpSpPr>
          <a:xfrm>
            <a:off x="6278848" y="5292173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80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2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3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4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5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6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6278848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6550581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6813688" y="3762204"/>
            <a:ext cx="267972" cy="297844"/>
          </a:xfrm>
          <a:prstGeom prst="rect">
            <a:avLst/>
          </a:prstGeom>
          <a:solidFill>
            <a:srgbClr val="92D050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707679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1" name="Rectangle 37"/>
          <p:cNvSpPr>
            <a:spLocks noChangeArrowheads="1"/>
          </p:cNvSpPr>
          <p:nvPr/>
        </p:nvSpPr>
        <p:spPr bwMode="auto">
          <a:xfrm>
            <a:off x="7339902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761163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3" name="Rectangle 37"/>
          <p:cNvSpPr>
            <a:spLocks noChangeArrowheads="1"/>
          </p:cNvSpPr>
          <p:nvPr/>
        </p:nvSpPr>
        <p:spPr bwMode="auto">
          <a:xfrm>
            <a:off x="7874742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4" name="Rectangle 37"/>
          <p:cNvSpPr>
            <a:spLocks noChangeArrowheads="1"/>
          </p:cNvSpPr>
          <p:nvPr/>
        </p:nvSpPr>
        <p:spPr bwMode="auto">
          <a:xfrm>
            <a:off x="814647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8409580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6278848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6550581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6813688" y="3762204"/>
            <a:ext cx="267972" cy="297844"/>
          </a:xfrm>
          <a:prstGeom prst="rect">
            <a:avLst/>
          </a:prstGeom>
          <a:solidFill>
            <a:srgbClr val="92D050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707679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1" name="Rectangle 37"/>
          <p:cNvSpPr>
            <a:spLocks noChangeArrowheads="1"/>
          </p:cNvSpPr>
          <p:nvPr/>
        </p:nvSpPr>
        <p:spPr bwMode="auto">
          <a:xfrm>
            <a:off x="7339902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7611635" y="3762204"/>
            <a:ext cx="267972" cy="297844"/>
          </a:xfrm>
          <a:prstGeom prst="rect">
            <a:avLst/>
          </a:prstGeom>
          <a:solidFill>
            <a:srgbClr val="92D050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3" name="Rectangle 37"/>
          <p:cNvSpPr>
            <a:spLocks noChangeArrowheads="1"/>
          </p:cNvSpPr>
          <p:nvPr/>
        </p:nvSpPr>
        <p:spPr bwMode="auto">
          <a:xfrm>
            <a:off x="7874742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4" name="Rectangle 37"/>
          <p:cNvSpPr>
            <a:spLocks noChangeArrowheads="1"/>
          </p:cNvSpPr>
          <p:nvPr/>
        </p:nvSpPr>
        <p:spPr bwMode="auto">
          <a:xfrm>
            <a:off x="814647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8409580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grpSp>
        <p:nvGrpSpPr>
          <p:cNvPr id="5" name="Group 78"/>
          <p:cNvGrpSpPr/>
          <p:nvPr/>
        </p:nvGrpSpPr>
        <p:grpSpPr>
          <a:xfrm>
            <a:off x="6278848" y="5292173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80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2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3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4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5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6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6278848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6550581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6813688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707679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1" name="Rectangle 37"/>
          <p:cNvSpPr>
            <a:spLocks noChangeArrowheads="1"/>
          </p:cNvSpPr>
          <p:nvPr/>
        </p:nvSpPr>
        <p:spPr bwMode="auto">
          <a:xfrm>
            <a:off x="7339902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761163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3" name="Rectangle 37"/>
          <p:cNvSpPr>
            <a:spLocks noChangeArrowheads="1"/>
          </p:cNvSpPr>
          <p:nvPr/>
        </p:nvSpPr>
        <p:spPr bwMode="auto">
          <a:xfrm>
            <a:off x="7874742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4" name="Rectangle 37"/>
          <p:cNvSpPr>
            <a:spLocks noChangeArrowheads="1"/>
          </p:cNvSpPr>
          <p:nvPr/>
        </p:nvSpPr>
        <p:spPr bwMode="auto">
          <a:xfrm>
            <a:off x="814647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8409580" y="3762204"/>
            <a:ext cx="267972" cy="297844"/>
          </a:xfrm>
          <a:prstGeom prst="rect">
            <a:avLst/>
          </a:prstGeom>
          <a:solidFill>
            <a:srgbClr val="92D050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grpSp>
        <p:nvGrpSpPr>
          <p:cNvPr id="5" name="Group 78"/>
          <p:cNvGrpSpPr/>
          <p:nvPr/>
        </p:nvGrpSpPr>
        <p:grpSpPr>
          <a:xfrm>
            <a:off x="6278848" y="5292173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80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2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3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4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5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6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6278848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6550581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6813688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707679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1" name="Rectangle 37"/>
          <p:cNvSpPr>
            <a:spLocks noChangeArrowheads="1"/>
          </p:cNvSpPr>
          <p:nvPr/>
        </p:nvSpPr>
        <p:spPr bwMode="auto">
          <a:xfrm>
            <a:off x="7339902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7611635" y="3762204"/>
            <a:ext cx="267972" cy="297844"/>
          </a:xfrm>
          <a:prstGeom prst="rect">
            <a:avLst/>
          </a:prstGeom>
          <a:solidFill>
            <a:srgbClr val="92D050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53" name="Rectangle 37"/>
          <p:cNvSpPr>
            <a:spLocks noChangeArrowheads="1"/>
          </p:cNvSpPr>
          <p:nvPr/>
        </p:nvSpPr>
        <p:spPr bwMode="auto">
          <a:xfrm>
            <a:off x="7874742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4" name="Rectangle 37"/>
          <p:cNvSpPr>
            <a:spLocks noChangeArrowheads="1"/>
          </p:cNvSpPr>
          <p:nvPr/>
        </p:nvSpPr>
        <p:spPr bwMode="auto">
          <a:xfrm>
            <a:off x="8146475" y="3762204"/>
            <a:ext cx="267972" cy="297844"/>
          </a:xfrm>
          <a:prstGeom prst="rect">
            <a:avLst/>
          </a:prstGeom>
          <a:solidFill>
            <a:srgbClr val="92D050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8409580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grpSp>
        <p:nvGrpSpPr>
          <p:cNvPr id="5" name="Group 78"/>
          <p:cNvGrpSpPr/>
          <p:nvPr/>
        </p:nvGrpSpPr>
        <p:grpSpPr>
          <a:xfrm>
            <a:off x="6278848" y="5292173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80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2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3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4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5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6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6278848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6550581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6813688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707679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1" name="Rectangle 37"/>
          <p:cNvSpPr>
            <a:spLocks noChangeArrowheads="1"/>
          </p:cNvSpPr>
          <p:nvPr/>
        </p:nvSpPr>
        <p:spPr bwMode="auto">
          <a:xfrm>
            <a:off x="7339902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761163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53" name="Rectangle 37"/>
          <p:cNvSpPr>
            <a:spLocks noChangeArrowheads="1"/>
          </p:cNvSpPr>
          <p:nvPr/>
        </p:nvSpPr>
        <p:spPr bwMode="auto">
          <a:xfrm>
            <a:off x="7874742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4" name="Rectangle 37"/>
          <p:cNvSpPr>
            <a:spLocks noChangeArrowheads="1"/>
          </p:cNvSpPr>
          <p:nvPr/>
        </p:nvSpPr>
        <p:spPr bwMode="auto">
          <a:xfrm>
            <a:off x="8146475" y="3762204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8409580" y="3762204"/>
            <a:ext cx="267972" cy="297844"/>
          </a:xfrm>
          <a:prstGeom prst="rect">
            <a:avLst/>
          </a:prstGeom>
          <a:solidFill>
            <a:srgbClr val="92D050"/>
          </a:solidFill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grpSp>
        <p:nvGrpSpPr>
          <p:cNvPr id="5" name="Group 78"/>
          <p:cNvGrpSpPr/>
          <p:nvPr/>
        </p:nvGrpSpPr>
        <p:grpSpPr>
          <a:xfrm>
            <a:off x="6278848" y="5292173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80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2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3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4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5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6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1400" dirty="0"/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uiExpand="1" build="allAtOnce" animBg="1"/>
      <p:bldP spid="80" grpId="0" animBg="1"/>
      <p:bldP spid="14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</a:rPr>
              <a:t>7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1" build="allAtOnce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</a:rPr>
              <a:t>8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/>
            <a:r>
              <a:rPr lang="en-US">
                <a:cs typeface="Arial" pitchFamily="34" charset="0"/>
              </a:rPr>
              <a:t>QuickSort</a:t>
            </a:r>
            <a:endParaRPr lang="el-GR">
              <a:cs typeface="Arial" pitchFamily="34" charset="0"/>
            </a:endParaRPr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04132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33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682625" y="4079875"/>
            <a:ext cx="77787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spcBef>
                <a:spcPct val="0"/>
              </a:spcBef>
            </a:pPr>
            <a:r>
              <a:rPr lang="en-US" sz="3600" dirty="0">
                <a:solidFill>
                  <a:schemeClr val="accent1"/>
                </a:solidFill>
                <a:latin typeface="TUE Meta" pitchFamily="34" charset="0"/>
                <a:cs typeface="Arial" pitchFamily="34" charset="0"/>
              </a:rPr>
              <a:t>One more sorting algorithm … </a:t>
            </a:r>
            <a:endParaRPr lang="el-GR" sz="3600" dirty="0">
              <a:solidFill>
                <a:schemeClr val="accent1"/>
              </a:solidFill>
              <a:latin typeface="TUE Met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build="allAtOnce" animBg="1"/>
      <p:bldP spid="82" grpId="0" animBg="1"/>
      <p:bldP spid="8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1</a:t>
            </a: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1</a:t>
            </a: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8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</a:rPr>
              <a:t>5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1</a:t>
            </a: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5</a:t>
            </a: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1</a:t>
            </a: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5</a:t>
            </a: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8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</a:rPr>
              <a:t>6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1</a:t>
            </a: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5</a:t>
            </a: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5357983" y="1179630"/>
            <a:ext cx="1026541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underwear</a:t>
            </a: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5561565" y="1663889"/>
            <a:ext cx="619378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pants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636104" y="2160461"/>
            <a:ext cx="470299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belt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345573" y="1163214"/>
            <a:ext cx="640217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socks</a:t>
            </a: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7334928" y="1663889"/>
            <a:ext cx="659454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shoes</a:t>
            </a: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6541816" y="2012720"/>
            <a:ext cx="51999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shirt</a:t>
            </a:r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6616356" y="2501084"/>
            <a:ext cx="370912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dirty="0"/>
              <a:t>tie</a:t>
            </a: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476894" y="2981240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jacket</a:t>
            </a:r>
          </a:p>
        </p:txBody>
      </p:sp>
      <p:sp>
        <p:nvSpPr>
          <p:cNvPr id="108" name="Text Box 13"/>
          <p:cNvSpPr txBox="1">
            <a:spLocks noChangeArrowheads="1"/>
          </p:cNvSpPr>
          <p:nvPr/>
        </p:nvSpPr>
        <p:spPr bwMode="auto">
          <a:xfrm>
            <a:off x="8346218" y="1384824"/>
            <a:ext cx="649836" cy="309958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/>
              <a:t>watch</a:t>
            </a:r>
          </a:p>
        </p:txBody>
      </p:sp>
      <p:cxnSp>
        <p:nvCxnSpPr>
          <p:cNvPr id="109" name="AutoShape 14"/>
          <p:cNvCxnSpPr>
            <a:cxnSpLocks noChangeShapeType="1"/>
            <a:stCxn id="100" idx="3"/>
            <a:endCxn id="104" idx="0"/>
          </p:cNvCxnSpPr>
          <p:nvPr/>
        </p:nvCxnSpPr>
        <p:spPr bwMode="auto">
          <a:xfrm>
            <a:off x="6384524" y="1334609"/>
            <a:ext cx="1280131" cy="32928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15"/>
          <p:cNvCxnSpPr>
            <a:cxnSpLocks noChangeShapeType="1"/>
            <a:stCxn id="103" idx="2"/>
            <a:endCxn id="104" idx="0"/>
          </p:cNvCxnSpPr>
          <p:nvPr/>
        </p:nvCxnSpPr>
        <p:spPr bwMode="auto">
          <a:xfrm flipH="1">
            <a:off x="7664656" y="1473172"/>
            <a:ext cx="1027" cy="190717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" name="AutoShape 17"/>
          <p:cNvCxnSpPr>
            <a:cxnSpLocks noChangeShapeType="1"/>
            <a:stCxn id="100" idx="2"/>
            <a:endCxn id="101" idx="0"/>
          </p:cNvCxnSpPr>
          <p:nvPr/>
        </p:nvCxnSpPr>
        <p:spPr bwMode="auto">
          <a:xfrm>
            <a:off x="5871254" y="1489588"/>
            <a:ext cx="0" cy="17430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8"/>
          <p:cNvCxnSpPr>
            <a:cxnSpLocks noChangeShapeType="1"/>
            <a:stCxn id="101" idx="2"/>
            <a:endCxn id="102" idx="0"/>
          </p:cNvCxnSpPr>
          <p:nvPr/>
        </p:nvCxnSpPr>
        <p:spPr bwMode="auto">
          <a:xfrm>
            <a:off x="5871254" y="1973847"/>
            <a:ext cx="0" cy="186614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9"/>
          <p:cNvCxnSpPr>
            <a:cxnSpLocks noChangeShapeType="1"/>
            <a:stCxn id="105" idx="1"/>
            <a:endCxn id="102" idx="3"/>
          </p:cNvCxnSpPr>
          <p:nvPr/>
        </p:nvCxnSpPr>
        <p:spPr bwMode="auto">
          <a:xfrm flipH="1">
            <a:off x="6106403" y="2167699"/>
            <a:ext cx="435413" cy="147741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20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801812" y="2322678"/>
            <a:ext cx="0" cy="178406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21"/>
          <p:cNvCxnSpPr>
            <a:cxnSpLocks noChangeShapeType="1"/>
            <a:stCxn id="106" idx="2"/>
            <a:endCxn id="107" idx="0"/>
          </p:cNvCxnSpPr>
          <p:nvPr/>
        </p:nvCxnSpPr>
        <p:spPr bwMode="auto">
          <a:xfrm>
            <a:off x="6801812" y="2811042"/>
            <a:ext cx="0" cy="170198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2"/>
          <p:cNvCxnSpPr>
            <a:cxnSpLocks noChangeShapeType="1"/>
            <a:stCxn id="102" idx="2"/>
            <a:endCxn id="107" idx="1"/>
          </p:cNvCxnSpPr>
          <p:nvPr/>
        </p:nvCxnSpPr>
        <p:spPr bwMode="auto">
          <a:xfrm>
            <a:off x="5871254" y="2470419"/>
            <a:ext cx="605640" cy="66580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4"/>
          <p:cNvCxnSpPr>
            <a:cxnSpLocks noChangeShapeType="1"/>
            <a:stCxn id="101" idx="3"/>
            <a:endCxn id="104" idx="1"/>
          </p:cNvCxnSpPr>
          <p:nvPr/>
        </p:nvCxnSpPr>
        <p:spPr bwMode="auto">
          <a:xfrm>
            <a:off x="6180943" y="1818868"/>
            <a:ext cx="1153985" cy="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055079" y="1181776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8019690" y="11702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8002438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8537276" y="17309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5328250" y="215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5276490" y="16619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76535" y="2012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987395" y="25016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139795" y="29904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1</a:t>
            </a: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5</a:t>
            </a: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5055079" y="1163214"/>
            <a:ext cx="3940975" cy="2135010"/>
            <a:chOff x="5055079" y="1163214"/>
            <a:chExt cx="3940975" cy="2135010"/>
          </a:xfrm>
        </p:grpSpPr>
        <p:sp>
          <p:nvSpPr>
            <p:cNvPr id="27" name="TextBox 26"/>
            <p:cNvSpPr txBox="1"/>
            <p:nvPr/>
          </p:nvSpPr>
          <p:spPr>
            <a:xfrm>
              <a:off x="8019690" y="117027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02438" y="166197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537276" y="173099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28250" y="215368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76490" y="166197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76535" y="201278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87395" y="250161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39795" y="299044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9</a:t>
              </a:r>
              <a:endParaRPr lang="en-US" sz="1400" dirty="0"/>
            </a:p>
          </p:txBody>
        </p:sp>
        <p:sp>
          <p:nvSpPr>
            <p:cNvPr id="100" name="Text Box 4"/>
            <p:cNvSpPr txBox="1">
              <a:spLocks noChangeArrowheads="1"/>
            </p:cNvSpPr>
            <p:nvPr/>
          </p:nvSpPr>
          <p:spPr bwMode="auto">
            <a:xfrm>
              <a:off x="5357983" y="1179630"/>
              <a:ext cx="1026541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 dirty="0"/>
                <a:t>underwear</a:t>
              </a:r>
            </a:p>
          </p:txBody>
        </p:sp>
        <p:sp>
          <p:nvSpPr>
            <p:cNvPr id="101" name="Text Box 6"/>
            <p:cNvSpPr txBox="1">
              <a:spLocks noChangeArrowheads="1"/>
            </p:cNvSpPr>
            <p:nvPr/>
          </p:nvSpPr>
          <p:spPr bwMode="auto">
            <a:xfrm>
              <a:off x="5561565" y="1663889"/>
              <a:ext cx="619378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pants</a:t>
              </a:r>
            </a:p>
          </p:txBody>
        </p:sp>
        <p:sp>
          <p:nvSpPr>
            <p:cNvPr id="102" name="Text Box 7"/>
            <p:cNvSpPr txBox="1">
              <a:spLocks noChangeArrowheads="1"/>
            </p:cNvSpPr>
            <p:nvPr/>
          </p:nvSpPr>
          <p:spPr bwMode="auto">
            <a:xfrm>
              <a:off x="5636104" y="2160461"/>
              <a:ext cx="470299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belt</a:t>
              </a:r>
            </a:p>
          </p:txBody>
        </p:sp>
        <p:sp>
          <p:nvSpPr>
            <p:cNvPr id="103" name="Text Box 8"/>
            <p:cNvSpPr txBox="1">
              <a:spLocks noChangeArrowheads="1"/>
            </p:cNvSpPr>
            <p:nvPr/>
          </p:nvSpPr>
          <p:spPr bwMode="auto">
            <a:xfrm>
              <a:off x="7345573" y="1163214"/>
              <a:ext cx="640217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socks</a:t>
              </a:r>
            </a:p>
          </p:txBody>
        </p:sp>
        <p:sp>
          <p:nvSpPr>
            <p:cNvPr id="104" name="Text Box 9"/>
            <p:cNvSpPr txBox="1">
              <a:spLocks noChangeArrowheads="1"/>
            </p:cNvSpPr>
            <p:nvPr/>
          </p:nvSpPr>
          <p:spPr bwMode="auto">
            <a:xfrm>
              <a:off x="7334928" y="1663889"/>
              <a:ext cx="659454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shoes</a:t>
              </a:r>
            </a:p>
          </p:txBody>
        </p:sp>
        <p:sp>
          <p:nvSpPr>
            <p:cNvPr id="105" name="Text Box 10"/>
            <p:cNvSpPr txBox="1">
              <a:spLocks noChangeArrowheads="1"/>
            </p:cNvSpPr>
            <p:nvPr/>
          </p:nvSpPr>
          <p:spPr bwMode="auto">
            <a:xfrm>
              <a:off x="6541816" y="2012720"/>
              <a:ext cx="519992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shirt</a:t>
              </a:r>
            </a:p>
          </p:txBody>
        </p:sp>
        <p:sp>
          <p:nvSpPr>
            <p:cNvPr id="106" name="Text Box 11"/>
            <p:cNvSpPr txBox="1">
              <a:spLocks noChangeArrowheads="1"/>
            </p:cNvSpPr>
            <p:nvPr/>
          </p:nvSpPr>
          <p:spPr bwMode="auto">
            <a:xfrm>
              <a:off x="6616356" y="2501084"/>
              <a:ext cx="370912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 dirty="0"/>
                <a:t>tie</a:t>
              </a:r>
            </a:p>
          </p:txBody>
        </p:sp>
        <p:sp>
          <p:nvSpPr>
            <p:cNvPr id="107" name="Text Box 12"/>
            <p:cNvSpPr txBox="1">
              <a:spLocks noChangeArrowheads="1"/>
            </p:cNvSpPr>
            <p:nvPr/>
          </p:nvSpPr>
          <p:spPr bwMode="auto">
            <a:xfrm>
              <a:off x="6476894" y="2981240"/>
              <a:ext cx="649836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jacket</a:t>
              </a:r>
            </a:p>
          </p:txBody>
        </p:sp>
        <p:sp>
          <p:nvSpPr>
            <p:cNvPr id="108" name="Text Box 13"/>
            <p:cNvSpPr txBox="1">
              <a:spLocks noChangeArrowheads="1"/>
            </p:cNvSpPr>
            <p:nvPr/>
          </p:nvSpPr>
          <p:spPr bwMode="auto">
            <a:xfrm>
              <a:off x="8346218" y="1384824"/>
              <a:ext cx="649836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watch</a:t>
              </a:r>
            </a:p>
          </p:txBody>
        </p:sp>
        <p:cxnSp>
          <p:nvCxnSpPr>
            <p:cNvPr id="109" name="AutoShape 14"/>
            <p:cNvCxnSpPr>
              <a:cxnSpLocks noChangeShapeType="1"/>
              <a:stCxn id="100" idx="3"/>
              <a:endCxn id="104" idx="0"/>
            </p:cNvCxnSpPr>
            <p:nvPr/>
          </p:nvCxnSpPr>
          <p:spPr bwMode="auto">
            <a:xfrm>
              <a:off x="6384524" y="1334609"/>
              <a:ext cx="1280131" cy="32928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0" name="AutoShape 15"/>
            <p:cNvCxnSpPr>
              <a:cxnSpLocks noChangeShapeType="1"/>
              <a:stCxn id="103" idx="2"/>
              <a:endCxn id="104" idx="0"/>
            </p:cNvCxnSpPr>
            <p:nvPr/>
          </p:nvCxnSpPr>
          <p:spPr bwMode="auto">
            <a:xfrm flipH="1">
              <a:off x="7664656" y="1473172"/>
              <a:ext cx="1027" cy="190717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1" name="AutoShape 17"/>
            <p:cNvCxnSpPr>
              <a:cxnSpLocks noChangeShapeType="1"/>
              <a:stCxn id="100" idx="2"/>
              <a:endCxn id="101" idx="0"/>
            </p:cNvCxnSpPr>
            <p:nvPr/>
          </p:nvCxnSpPr>
          <p:spPr bwMode="auto">
            <a:xfrm>
              <a:off x="5871254" y="1489588"/>
              <a:ext cx="0" cy="174301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2" name="AutoShape 18"/>
            <p:cNvCxnSpPr>
              <a:cxnSpLocks noChangeShapeType="1"/>
              <a:stCxn id="101" idx="2"/>
              <a:endCxn id="102" idx="0"/>
            </p:cNvCxnSpPr>
            <p:nvPr/>
          </p:nvCxnSpPr>
          <p:spPr bwMode="auto">
            <a:xfrm>
              <a:off x="5871254" y="1973847"/>
              <a:ext cx="0" cy="186614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" name="AutoShape 19"/>
            <p:cNvCxnSpPr>
              <a:cxnSpLocks noChangeShapeType="1"/>
              <a:stCxn id="105" idx="1"/>
              <a:endCxn id="102" idx="3"/>
            </p:cNvCxnSpPr>
            <p:nvPr/>
          </p:nvCxnSpPr>
          <p:spPr bwMode="auto">
            <a:xfrm flipH="1">
              <a:off x="6106403" y="2167699"/>
              <a:ext cx="435413" cy="147741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4" name="AutoShape 20"/>
            <p:cNvCxnSpPr>
              <a:cxnSpLocks noChangeShapeType="1"/>
              <a:stCxn id="105" idx="2"/>
              <a:endCxn id="106" idx="0"/>
            </p:cNvCxnSpPr>
            <p:nvPr/>
          </p:nvCxnSpPr>
          <p:spPr bwMode="auto">
            <a:xfrm>
              <a:off x="6801812" y="2322678"/>
              <a:ext cx="0" cy="178406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5" name="AutoShape 21"/>
            <p:cNvCxnSpPr>
              <a:cxnSpLocks noChangeShapeType="1"/>
              <a:stCxn id="106" idx="2"/>
              <a:endCxn id="107" idx="0"/>
            </p:cNvCxnSpPr>
            <p:nvPr/>
          </p:nvCxnSpPr>
          <p:spPr bwMode="auto">
            <a:xfrm>
              <a:off x="6801812" y="2811042"/>
              <a:ext cx="0" cy="170198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6" name="AutoShape 22"/>
            <p:cNvCxnSpPr>
              <a:cxnSpLocks noChangeShapeType="1"/>
              <a:stCxn id="102" idx="2"/>
              <a:endCxn id="107" idx="1"/>
            </p:cNvCxnSpPr>
            <p:nvPr/>
          </p:nvCxnSpPr>
          <p:spPr bwMode="auto">
            <a:xfrm>
              <a:off x="5871254" y="2470419"/>
              <a:ext cx="605640" cy="66580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" name="AutoShape 24"/>
            <p:cNvCxnSpPr>
              <a:cxnSpLocks noChangeShapeType="1"/>
              <a:stCxn id="101" idx="3"/>
              <a:endCxn id="104" idx="1"/>
            </p:cNvCxnSpPr>
            <p:nvPr/>
          </p:nvCxnSpPr>
          <p:spPr bwMode="auto">
            <a:xfrm>
              <a:off x="6180943" y="1818868"/>
              <a:ext cx="1153985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5055079" y="1181776"/>
              <a:ext cx="284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8019690" y="117027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002438" y="166197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537276" y="173099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328250" y="215368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76490" y="166197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076535" y="201278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987395" y="250161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139795" y="299044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allAtOnce" animBg="1"/>
      <p:bldP spid="71" grpId="0" build="allAtOnce" animBg="1"/>
      <p:bldP spid="87" grpId="0" animBg="1"/>
      <p:bldP spid="8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878596" name="Text Box 4"/>
          <p:cNvSpPr txBox="1">
            <a:spLocks noChangeArrowheads="1"/>
          </p:cNvSpPr>
          <p:nvPr/>
        </p:nvSpPr>
        <p:spPr bwMode="auto">
          <a:xfrm>
            <a:off x="2142168" y="1378430"/>
            <a:ext cx="1289050" cy="395287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underwear</a:t>
            </a:r>
          </a:p>
        </p:txBody>
      </p:sp>
      <p:sp>
        <p:nvSpPr>
          <p:cNvPr id="878598" name="Text Box 6"/>
          <p:cNvSpPr txBox="1">
            <a:spLocks noChangeArrowheads="1"/>
          </p:cNvSpPr>
          <p:nvPr/>
        </p:nvSpPr>
        <p:spPr bwMode="auto">
          <a:xfrm>
            <a:off x="2402518" y="2127730"/>
            <a:ext cx="768350" cy="395287"/>
          </a:xfrm>
          <a:prstGeom prst="rect">
            <a:avLst/>
          </a:prstGeom>
          <a:solidFill>
            <a:srgbClr val="66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pants</a:t>
            </a:r>
          </a:p>
        </p:txBody>
      </p:sp>
      <p:sp>
        <p:nvSpPr>
          <p:cNvPr id="878599" name="Text Box 7"/>
          <p:cNvSpPr txBox="1">
            <a:spLocks noChangeArrowheads="1"/>
          </p:cNvSpPr>
          <p:nvPr/>
        </p:nvSpPr>
        <p:spPr bwMode="auto">
          <a:xfrm>
            <a:off x="2497768" y="2896080"/>
            <a:ext cx="577850" cy="395287"/>
          </a:xfrm>
          <a:prstGeom prst="rect">
            <a:avLst/>
          </a:prstGeom>
          <a:solidFill>
            <a:srgbClr val="FF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belt</a:t>
            </a:r>
          </a:p>
        </p:txBody>
      </p:sp>
      <p:sp>
        <p:nvSpPr>
          <p:cNvPr id="878600" name="Text Box 8"/>
          <p:cNvSpPr txBox="1">
            <a:spLocks noChangeArrowheads="1"/>
          </p:cNvSpPr>
          <p:nvPr/>
        </p:nvSpPr>
        <p:spPr bwMode="auto">
          <a:xfrm>
            <a:off x="5166356" y="1353030"/>
            <a:ext cx="793750" cy="395287"/>
          </a:xfrm>
          <a:prstGeom prst="rect">
            <a:avLst/>
          </a:prstGeom>
          <a:solidFill>
            <a:srgbClr val="CCFF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socks</a:t>
            </a:r>
          </a:p>
        </p:txBody>
      </p:sp>
      <p:sp>
        <p:nvSpPr>
          <p:cNvPr id="878601" name="Text Box 9"/>
          <p:cNvSpPr txBox="1">
            <a:spLocks noChangeArrowheads="1"/>
          </p:cNvSpPr>
          <p:nvPr/>
        </p:nvSpPr>
        <p:spPr bwMode="auto">
          <a:xfrm>
            <a:off x="5152068" y="2127730"/>
            <a:ext cx="819150" cy="395287"/>
          </a:xfrm>
          <a:prstGeom prst="rect">
            <a:avLst/>
          </a:prstGeom>
          <a:solidFill>
            <a:srgbClr val="66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shoes</a:t>
            </a:r>
          </a:p>
        </p:txBody>
      </p:sp>
      <p:sp>
        <p:nvSpPr>
          <p:cNvPr id="878602" name="Text Box 10"/>
          <p:cNvSpPr txBox="1">
            <a:spLocks noChangeArrowheads="1"/>
          </p:cNvSpPr>
          <p:nvPr/>
        </p:nvSpPr>
        <p:spPr bwMode="auto">
          <a:xfrm>
            <a:off x="3905881" y="2667480"/>
            <a:ext cx="641350" cy="395287"/>
          </a:xfrm>
          <a:prstGeom prst="rect">
            <a:avLst/>
          </a:prstGeom>
          <a:solidFill>
            <a:srgbClr val="99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shirt</a:t>
            </a:r>
          </a:p>
        </p:txBody>
      </p:sp>
      <p:sp>
        <p:nvSpPr>
          <p:cNvPr id="878603" name="Text Box 11"/>
          <p:cNvSpPr txBox="1">
            <a:spLocks noChangeArrowheads="1"/>
          </p:cNvSpPr>
          <p:nvPr/>
        </p:nvSpPr>
        <p:spPr bwMode="auto">
          <a:xfrm>
            <a:off x="4001131" y="3423130"/>
            <a:ext cx="450850" cy="395287"/>
          </a:xfrm>
          <a:prstGeom prst="rect">
            <a:avLst/>
          </a:prstGeom>
          <a:solidFill>
            <a:srgbClr val="CC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/>
              <a:t>tie</a:t>
            </a:r>
          </a:p>
        </p:txBody>
      </p:sp>
      <p:sp>
        <p:nvSpPr>
          <p:cNvPr id="878604" name="Text Box 12"/>
          <p:cNvSpPr txBox="1">
            <a:spLocks noChangeArrowheads="1"/>
          </p:cNvSpPr>
          <p:nvPr/>
        </p:nvSpPr>
        <p:spPr bwMode="auto">
          <a:xfrm>
            <a:off x="3823331" y="4166080"/>
            <a:ext cx="806450" cy="395287"/>
          </a:xfrm>
          <a:prstGeom prst="rect">
            <a:avLst/>
          </a:prstGeom>
          <a:solidFill>
            <a:srgbClr val="FF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jacket</a:t>
            </a:r>
          </a:p>
        </p:txBody>
      </p:sp>
      <p:sp>
        <p:nvSpPr>
          <p:cNvPr id="878605" name="Text Box 13"/>
          <p:cNvSpPr txBox="1">
            <a:spLocks noChangeArrowheads="1"/>
          </p:cNvSpPr>
          <p:nvPr/>
        </p:nvSpPr>
        <p:spPr bwMode="auto">
          <a:xfrm>
            <a:off x="6715756" y="1695930"/>
            <a:ext cx="8064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watch</a:t>
            </a:r>
          </a:p>
        </p:txBody>
      </p:sp>
      <p:cxnSp>
        <p:nvCxnSpPr>
          <p:cNvPr id="878606" name="AutoShape 14"/>
          <p:cNvCxnSpPr>
            <a:cxnSpLocks noChangeShapeType="1"/>
            <a:stCxn id="878596" idx="3"/>
            <a:endCxn id="878601" idx="0"/>
          </p:cNvCxnSpPr>
          <p:nvPr/>
        </p:nvCxnSpPr>
        <p:spPr bwMode="auto">
          <a:xfrm>
            <a:off x="3445506" y="1576867"/>
            <a:ext cx="2116137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07" name="AutoShape 15"/>
          <p:cNvCxnSpPr>
            <a:cxnSpLocks noChangeShapeType="1"/>
            <a:stCxn id="878600" idx="2"/>
            <a:endCxn id="878601" idx="0"/>
          </p:cNvCxnSpPr>
          <p:nvPr/>
        </p:nvCxnSpPr>
        <p:spPr bwMode="auto">
          <a:xfrm flipH="1">
            <a:off x="5561643" y="1762605"/>
            <a:ext cx="1588" cy="3508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09" name="AutoShape 17"/>
          <p:cNvCxnSpPr>
            <a:cxnSpLocks noChangeShapeType="1"/>
            <a:stCxn id="878596" idx="2"/>
            <a:endCxn id="878598" idx="0"/>
          </p:cNvCxnSpPr>
          <p:nvPr/>
        </p:nvCxnSpPr>
        <p:spPr bwMode="auto">
          <a:xfrm>
            <a:off x="2786693" y="1788005"/>
            <a:ext cx="0" cy="325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0" name="AutoShape 18"/>
          <p:cNvCxnSpPr>
            <a:cxnSpLocks noChangeShapeType="1"/>
            <a:stCxn id="878598" idx="2"/>
            <a:endCxn id="878599" idx="0"/>
          </p:cNvCxnSpPr>
          <p:nvPr/>
        </p:nvCxnSpPr>
        <p:spPr bwMode="auto">
          <a:xfrm>
            <a:off x="2786693" y="2537305"/>
            <a:ext cx="0" cy="3444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1" name="AutoShape 19"/>
          <p:cNvCxnSpPr>
            <a:cxnSpLocks noChangeShapeType="1"/>
            <a:stCxn id="878602" idx="1"/>
            <a:endCxn id="878599" idx="3"/>
          </p:cNvCxnSpPr>
          <p:nvPr/>
        </p:nvCxnSpPr>
        <p:spPr bwMode="auto">
          <a:xfrm flipH="1">
            <a:off x="3089906" y="2865917"/>
            <a:ext cx="801687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2" name="AutoShape 20"/>
          <p:cNvCxnSpPr>
            <a:cxnSpLocks noChangeShapeType="1"/>
            <a:stCxn id="878602" idx="2"/>
            <a:endCxn id="878603" idx="0"/>
          </p:cNvCxnSpPr>
          <p:nvPr/>
        </p:nvCxnSpPr>
        <p:spPr bwMode="auto">
          <a:xfrm>
            <a:off x="4226556" y="3077055"/>
            <a:ext cx="0" cy="331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3" name="AutoShape 21"/>
          <p:cNvCxnSpPr>
            <a:cxnSpLocks noChangeShapeType="1"/>
            <a:stCxn id="878603" idx="2"/>
            <a:endCxn id="878604" idx="0"/>
          </p:cNvCxnSpPr>
          <p:nvPr/>
        </p:nvCxnSpPr>
        <p:spPr bwMode="auto">
          <a:xfrm>
            <a:off x="4226556" y="3832705"/>
            <a:ext cx="0" cy="3190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4" name="AutoShape 22"/>
          <p:cNvCxnSpPr>
            <a:cxnSpLocks noChangeShapeType="1"/>
            <a:stCxn id="878599" idx="2"/>
            <a:endCxn id="878604" idx="1"/>
          </p:cNvCxnSpPr>
          <p:nvPr/>
        </p:nvCxnSpPr>
        <p:spPr bwMode="auto">
          <a:xfrm>
            <a:off x="2786693" y="3305655"/>
            <a:ext cx="1022350" cy="10588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8616" name="AutoShape 24"/>
          <p:cNvCxnSpPr>
            <a:cxnSpLocks noChangeShapeType="1"/>
            <a:stCxn id="878598" idx="3"/>
            <a:endCxn id="878601" idx="1"/>
          </p:cNvCxnSpPr>
          <p:nvPr/>
        </p:nvCxnSpPr>
        <p:spPr bwMode="auto">
          <a:xfrm>
            <a:off x="3185156" y="2326167"/>
            <a:ext cx="1952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Line 5"/>
          <p:cNvSpPr>
            <a:spLocks noChangeShapeType="1"/>
          </p:cNvSpPr>
          <p:nvPr/>
        </p:nvSpPr>
        <p:spPr bwMode="auto">
          <a:xfrm>
            <a:off x="457200" y="4880694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1956688" y="5709419"/>
            <a:ext cx="806450" cy="395287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watch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2940135" y="5709419"/>
            <a:ext cx="793750" cy="395287"/>
          </a:xfrm>
          <a:prstGeom prst="rect">
            <a:avLst/>
          </a:prstGeom>
          <a:solidFill>
            <a:srgbClr val="CCFF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socks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3910882" y="5709419"/>
            <a:ext cx="1289050" cy="395287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underwear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5376929" y="5709419"/>
            <a:ext cx="768350" cy="395287"/>
          </a:xfrm>
          <a:prstGeom prst="rect">
            <a:avLst/>
          </a:prstGeom>
          <a:solidFill>
            <a:srgbClr val="66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pants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8060572" y="5709419"/>
            <a:ext cx="819150" cy="395287"/>
          </a:xfrm>
          <a:prstGeom prst="rect">
            <a:avLst/>
          </a:prstGeom>
          <a:solidFill>
            <a:srgbClr val="66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shoes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10494" y="5709419"/>
            <a:ext cx="641350" cy="395287"/>
          </a:xfrm>
          <a:prstGeom prst="rect">
            <a:avLst/>
          </a:prstGeom>
          <a:solidFill>
            <a:srgbClr val="99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shirt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1328841" y="5709419"/>
            <a:ext cx="450850" cy="395287"/>
          </a:xfrm>
          <a:prstGeom prst="rect">
            <a:avLst/>
          </a:prstGeom>
          <a:solidFill>
            <a:srgbClr val="CC66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/>
              <a:t>tie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6322276" y="5709419"/>
            <a:ext cx="577850" cy="395287"/>
          </a:xfrm>
          <a:prstGeom prst="rect">
            <a:avLst/>
          </a:prstGeom>
          <a:solidFill>
            <a:srgbClr val="FF99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belt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7077123" y="5709419"/>
            <a:ext cx="806450" cy="395287"/>
          </a:xfrm>
          <a:prstGeom prst="rect">
            <a:avLst/>
          </a:prstGeom>
          <a:solidFill>
            <a:srgbClr val="FFCCFF"/>
          </a:solidFill>
          <a:ln w="28575" algn="ctr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/>
              <a:t>jacket</a:t>
            </a:r>
          </a:p>
        </p:txBody>
      </p:sp>
      <p:cxnSp>
        <p:nvCxnSpPr>
          <p:cNvPr id="33" name="Curved Connector 32"/>
          <p:cNvCxnSpPr>
            <a:stCxn id="54" idx="0"/>
            <a:endCxn id="57" idx="0"/>
          </p:cNvCxnSpPr>
          <p:nvPr/>
        </p:nvCxnSpPr>
        <p:spPr bwMode="auto">
          <a:xfrm rot="5400000" flipH="1" flipV="1">
            <a:off x="5903578" y="3142851"/>
            <a:ext cx="12700" cy="5133137"/>
          </a:xfrm>
          <a:prstGeom prst="curvedConnector3">
            <a:avLst>
              <a:gd name="adj1" fmla="val 533208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Curved Connector 35"/>
          <p:cNvCxnSpPr>
            <a:stCxn id="55" idx="2"/>
            <a:endCxn id="56" idx="2"/>
          </p:cNvCxnSpPr>
          <p:nvPr/>
        </p:nvCxnSpPr>
        <p:spPr bwMode="auto">
          <a:xfrm rot="16200000" flipH="1">
            <a:off x="5158255" y="5501857"/>
            <a:ext cx="12700" cy="1205697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Curved Connector 39"/>
          <p:cNvCxnSpPr>
            <a:stCxn id="55" idx="0"/>
            <a:endCxn id="57" idx="0"/>
          </p:cNvCxnSpPr>
          <p:nvPr/>
        </p:nvCxnSpPr>
        <p:spPr bwMode="auto">
          <a:xfrm rot="5400000" flipH="1" flipV="1">
            <a:off x="6512777" y="3752049"/>
            <a:ext cx="12700" cy="3914740"/>
          </a:xfrm>
          <a:prstGeom prst="curvedConnector3">
            <a:avLst>
              <a:gd name="adj1" fmla="val 397358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Curved Connector 46"/>
          <p:cNvCxnSpPr>
            <a:stCxn id="56" idx="0"/>
            <a:endCxn id="57" idx="0"/>
          </p:cNvCxnSpPr>
          <p:nvPr/>
        </p:nvCxnSpPr>
        <p:spPr bwMode="auto">
          <a:xfrm rot="5400000" flipH="1" flipV="1">
            <a:off x="7115625" y="4354898"/>
            <a:ext cx="12700" cy="2709043"/>
          </a:xfrm>
          <a:prstGeom prst="curvedConnector3">
            <a:avLst>
              <a:gd name="adj1" fmla="val 268302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Curved Connector 49"/>
          <p:cNvCxnSpPr>
            <a:stCxn id="56" idx="2"/>
            <a:endCxn id="60" idx="2"/>
          </p:cNvCxnSpPr>
          <p:nvPr/>
        </p:nvCxnSpPr>
        <p:spPr bwMode="auto">
          <a:xfrm rot="16200000" flipH="1">
            <a:off x="6186152" y="5679657"/>
            <a:ext cx="12700" cy="850097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Curved Connector 65"/>
          <p:cNvCxnSpPr>
            <a:stCxn id="58" idx="0"/>
            <a:endCxn id="59" idx="0"/>
          </p:cNvCxnSpPr>
          <p:nvPr/>
        </p:nvCxnSpPr>
        <p:spPr bwMode="auto">
          <a:xfrm rot="5400000" flipH="1" flipV="1">
            <a:off x="1192717" y="5347871"/>
            <a:ext cx="12700" cy="723097"/>
          </a:xfrm>
          <a:prstGeom prst="curvedConnector3">
            <a:avLst>
              <a:gd name="adj1" fmla="val 146036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Curved Connector 68"/>
          <p:cNvCxnSpPr>
            <a:stCxn id="58" idx="0"/>
            <a:endCxn id="60" idx="0"/>
          </p:cNvCxnSpPr>
          <p:nvPr/>
        </p:nvCxnSpPr>
        <p:spPr bwMode="auto">
          <a:xfrm rot="5400000" flipH="1" flipV="1">
            <a:off x="3721185" y="2819403"/>
            <a:ext cx="12700" cy="5780032"/>
          </a:xfrm>
          <a:prstGeom prst="curvedConnector3">
            <a:avLst>
              <a:gd name="adj1" fmla="val 4245285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Curved Connector 75"/>
          <p:cNvCxnSpPr>
            <a:stCxn id="60" idx="2"/>
            <a:endCxn id="61" idx="2"/>
          </p:cNvCxnSpPr>
          <p:nvPr/>
        </p:nvCxnSpPr>
        <p:spPr bwMode="auto">
          <a:xfrm rot="16200000" flipH="1">
            <a:off x="7045774" y="5670132"/>
            <a:ext cx="12700" cy="869147"/>
          </a:xfrm>
          <a:prstGeom prst="curvedConnector3">
            <a:avLst>
              <a:gd name="adj1" fmla="val 180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27865"/>
              </p:ext>
            </p:extLst>
          </p:nvPr>
        </p:nvGraphicFramePr>
        <p:xfrm>
          <a:off x="1524000" y="1313177"/>
          <a:ext cx="6096000" cy="195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709334"/>
                <a:gridCol w="163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 case running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place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Selection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cs typeface="Arial" charset="0"/>
                        </a:rPr>
                        <a:t>(n</a:t>
                      </a:r>
                      <a:r>
                        <a:rPr lang="en-US" sz="2000" baseline="30000" dirty="0" smtClean="0">
                          <a:cs typeface="Arial" charset="0"/>
                        </a:rPr>
                        <a:t>2</a:t>
                      </a:r>
                      <a:r>
                        <a:rPr lang="en-US" sz="2000" dirty="0" smtClean="0">
                          <a:cs typeface="Arial" charset="0"/>
                        </a:rPr>
                        <a:t>)</a:t>
                      </a:r>
                      <a:endParaRPr lang="el-GR" sz="2000" dirty="0" smtClean="0"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Insertion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cs typeface="Arial" charset="0"/>
                        </a:rPr>
                        <a:t>(n</a:t>
                      </a:r>
                      <a:r>
                        <a:rPr lang="en-US" sz="2000" baseline="30000" dirty="0" smtClean="0">
                          <a:cs typeface="Arial" charset="0"/>
                        </a:rPr>
                        <a:t>2</a:t>
                      </a:r>
                      <a:r>
                        <a:rPr lang="en-US" sz="2000" dirty="0" smtClean="0">
                          <a:cs typeface="Arial" charset="0"/>
                        </a:rPr>
                        <a:t>)</a:t>
                      </a:r>
                      <a:endParaRPr lang="el-GR" sz="2000" dirty="0" smtClean="0"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Merge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cs typeface="Arial" charset="0"/>
                        </a:rPr>
                        <a:t>(n log n)</a:t>
                      </a:r>
                      <a:endParaRPr lang="el-GR" sz="2000" dirty="0" smtClean="0"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Quick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cs typeface="Arial" charset="0"/>
                        </a:rPr>
                        <a:t>(n</a:t>
                      </a:r>
                      <a:r>
                        <a:rPr lang="en-US" sz="2000" baseline="30000" dirty="0" smtClean="0">
                          <a:cs typeface="Arial" charset="0"/>
                        </a:rPr>
                        <a:t>2</a:t>
                      </a:r>
                      <a:r>
                        <a:rPr lang="en-US" sz="2000" dirty="0" smtClean="0">
                          <a:cs typeface="Arial" charset="0"/>
                        </a:rPr>
                        <a:t>)</a:t>
                      </a:r>
                      <a:endParaRPr lang="el-GR" sz="2000" dirty="0" smtClean="0"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83479"/>
            <a:ext cx="8156575" cy="2625246"/>
          </a:xfrm>
        </p:spPr>
        <p:txBody>
          <a:bodyPr/>
          <a:lstStyle/>
          <a:p>
            <a:pPr marL="381000" indent="-381000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dirty="0" smtClean="0"/>
              <a:t>Why </a:t>
            </a:r>
            <a:r>
              <a:rPr lang="en-US" dirty="0" err="1"/>
              <a:t>QuickSort</a:t>
            </a:r>
            <a:r>
              <a:rPr lang="en-US" dirty="0"/>
              <a:t>?</a:t>
            </a:r>
          </a:p>
          <a:p>
            <a:pPr marL="381000" indent="-3810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sz="1200" dirty="0">
              <a:solidFill>
                <a:schemeClr val="accent1"/>
              </a:solidFill>
            </a:endParaRPr>
          </a:p>
          <a:p>
            <a:pPr marL="381000" indent="-3810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Expected</a:t>
            </a:r>
            <a:r>
              <a:rPr lang="en-US" dirty="0"/>
              <a:t> running time: </a:t>
            </a:r>
            <a:r>
              <a:rPr lang="el-GR" dirty="0"/>
              <a:t>Θ</a:t>
            </a:r>
            <a:r>
              <a:rPr lang="en-US" dirty="0"/>
              <a:t>(n log n)  </a:t>
            </a:r>
            <a:r>
              <a:rPr lang="en-US" i="1" dirty="0"/>
              <a:t>(</a:t>
            </a:r>
            <a:r>
              <a:rPr lang="en-US" i="1" dirty="0">
                <a:solidFill>
                  <a:schemeClr val="accent1"/>
                </a:solidFill>
              </a:rPr>
              <a:t>randomized</a:t>
            </a:r>
            <a:r>
              <a:rPr lang="en-US" i="1" dirty="0"/>
              <a:t> </a:t>
            </a:r>
            <a:r>
              <a:rPr lang="en-US" i="1" dirty="0" err="1"/>
              <a:t>QuickSort</a:t>
            </a:r>
            <a:r>
              <a:rPr lang="en-US" i="1" dirty="0"/>
              <a:t>)</a:t>
            </a:r>
          </a:p>
          <a:p>
            <a:pPr marL="381000" indent="-3810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sz="800" i="1" dirty="0"/>
          </a:p>
          <a:p>
            <a:pPr marL="381000" indent="-3810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Constants hidden in </a:t>
            </a:r>
            <a:r>
              <a:rPr lang="el-GR" dirty="0"/>
              <a:t>Θ</a:t>
            </a:r>
            <a:r>
              <a:rPr lang="en-US" dirty="0"/>
              <a:t>(n log n) are small</a:t>
            </a:r>
          </a:p>
          <a:p>
            <a:pPr marL="381000" indent="-3810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sz="800" dirty="0"/>
          </a:p>
          <a:p>
            <a:pPr marL="381000" indent="-3810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i="1" dirty="0"/>
              <a:t>using </a:t>
            </a:r>
            <a:r>
              <a:rPr lang="en-US" i="1" dirty="0">
                <a:solidFill>
                  <a:schemeClr val="accent1"/>
                </a:solidFill>
              </a:rPr>
              <a:t>linear time median finding</a:t>
            </a:r>
            <a:r>
              <a:rPr lang="en-US" i="1" dirty="0"/>
              <a:t> to guarantee good pivot gives worst case </a:t>
            </a:r>
            <a:r>
              <a:rPr lang="el-GR" i="1" dirty="0"/>
              <a:t>Θ</a:t>
            </a:r>
            <a:r>
              <a:rPr lang="en-US" i="1" dirty="0"/>
              <a:t>(n log n)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5072332" y="3456268"/>
            <a:ext cx="4071668" cy="2376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6278848" y="4061255"/>
            <a:ext cx="2398704" cy="297844"/>
            <a:chOff x="5312693" y="4055506"/>
            <a:chExt cx="2398704" cy="297844"/>
          </a:xfrm>
          <a:solidFill>
            <a:schemeClr val="bg1"/>
          </a:solidFill>
        </p:grpSpPr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4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65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2"/>
            <a:ext cx="4459856" cy="55895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Topological-Sort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r>
              <a:rPr lang="en-US" sz="16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6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i="1" dirty="0" smtClean="0"/>
              <a:t>Output: A linear order of the vertices, such </a:t>
            </a:r>
            <a:br>
              <a:rPr lang="en-US" sz="1600" i="1" dirty="0" smtClean="0"/>
            </a:br>
            <a:r>
              <a:rPr lang="en-US" sz="1600" i="1" dirty="0" smtClean="0"/>
              <a:t>            that </a:t>
            </a:r>
            <a:r>
              <a:rPr lang="en-US" sz="1600" i="1" dirty="0" smtClean="0">
                <a:solidFill>
                  <a:schemeClr val="accent1"/>
                </a:solidFill>
              </a:rPr>
              <a:t>u</a:t>
            </a:r>
            <a:r>
              <a:rPr lang="en-US" sz="1600" i="1" dirty="0" smtClean="0"/>
              <a:t> appears before </a:t>
            </a:r>
            <a:r>
              <a:rPr lang="en-US" sz="1600" i="1" dirty="0" smtClean="0">
                <a:solidFill>
                  <a:schemeClr val="accent1"/>
                </a:solidFill>
              </a:rPr>
              <a:t>v</a:t>
            </a:r>
            <a:r>
              <a:rPr lang="en-US" sz="1600" i="1" dirty="0" smtClean="0"/>
              <a:t> if </a:t>
            </a:r>
            <a:r>
              <a:rPr lang="en-US" sz="1600" i="1" dirty="0" smtClean="0">
                <a:solidFill>
                  <a:schemeClr val="accent1"/>
                </a:solidFill>
              </a:rPr>
              <a:t>(u, v) </a:t>
            </a:r>
            <a:r>
              <a:rPr lang="en-US" sz="1600" i="1" dirty="0" smtClean="0"/>
              <a:t>in </a:t>
            </a:r>
            <a:r>
              <a:rPr lang="en-US" sz="1600" i="1" dirty="0" smtClean="0">
                <a:solidFill>
                  <a:schemeClr val="accent1"/>
                </a:solidFill>
              </a:rPr>
              <a:t>G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Let </a:t>
            </a:r>
            <a:r>
              <a:rPr lang="en-US" sz="1600" dirty="0" smtClean="0">
                <a:solidFill>
                  <a:schemeClr val="accent1"/>
                </a:solidFill>
              </a:rPr>
              <a:t>in-degree[1..n] </a:t>
            </a:r>
            <a:r>
              <a:rPr lang="en-US" sz="16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all values in </a:t>
            </a:r>
            <a:r>
              <a:rPr lang="en-US" sz="1600" dirty="0" smtClean="0">
                <a:solidFill>
                  <a:schemeClr val="accent1"/>
                </a:solidFill>
              </a:rPr>
              <a:t>in-degree </a:t>
            </a:r>
            <a:r>
              <a:rPr lang="en-US" sz="1600" dirty="0" smtClean="0"/>
              <a:t>to</a:t>
            </a:r>
            <a:r>
              <a:rPr lang="en-US" sz="16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Increment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Make a list </a:t>
            </a:r>
            <a:r>
              <a:rPr lang="en-US" sz="1600" dirty="0" smtClean="0">
                <a:solidFill>
                  <a:schemeClr val="accent1"/>
                </a:solidFill>
              </a:rPr>
              <a:t>next </a:t>
            </a:r>
            <a:r>
              <a:rPr lang="en-US" sz="1600" dirty="0" smtClean="0"/>
              <a:t>consisting of all vertices </a:t>
            </a:r>
            <a:r>
              <a:rPr lang="en-US" sz="1600" dirty="0" smtClean="0">
                <a:solidFill>
                  <a:schemeClr val="accent1"/>
                </a:solidFill>
              </a:rPr>
              <a:t>u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such that </a:t>
            </a:r>
            <a:r>
              <a:rPr lang="en-US" sz="16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</a:t>
            </a:r>
            <a:r>
              <a:rPr lang="en-US" sz="1600" dirty="0" smtClean="0">
                <a:solidFill>
                  <a:schemeClr val="accent1"/>
                </a:solidFill>
              </a:rPr>
              <a:t> next </a:t>
            </a:r>
            <a:r>
              <a:rPr lang="en-US" sz="16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Delete a vertex from next and call it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Add</a:t>
            </a:r>
            <a:r>
              <a:rPr lang="en-US" sz="1600" dirty="0" smtClean="0">
                <a:solidFill>
                  <a:schemeClr val="accent1"/>
                </a:solidFill>
              </a:rPr>
              <a:t> u </a:t>
            </a:r>
            <a:r>
              <a:rPr lang="en-US" sz="16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r>
              <a:rPr lang="en-US" sz="1600" dirty="0" smtClean="0"/>
              <a:t>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Decrement</a:t>
            </a:r>
            <a:r>
              <a:rPr lang="en-US" sz="16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in-degree[v] = 0 </a:t>
            </a:r>
            <a:r>
              <a:rPr lang="en-US" sz="1600" dirty="0" smtClean="0"/>
              <a:t>then insert </a:t>
            </a:r>
            <a:r>
              <a:rPr lang="en-US" sz="1600" dirty="0" smtClean="0">
                <a:solidFill>
                  <a:schemeClr val="accent1"/>
                </a:solidFill>
              </a:rPr>
              <a:t>v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 </a:t>
            </a:r>
            <a:r>
              <a:rPr lang="en-US" sz="1600" dirty="0" smtClean="0"/>
              <a:t>into</a:t>
            </a:r>
            <a:r>
              <a:rPr lang="en-US" sz="16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5079" y="118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193102" y="3761113"/>
            <a:ext cx="1155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in-degree</a:t>
            </a:r>
            <a:endParaRPr lang="en-US" sz="1400" dirty="0"/>
          </a:p>
        </p:txBody>
      </p:sp>
      <p:grpSp>
        <p:nvGrpSpPr>
          <p:cNvPr id="3" name="Group 55"/>
          <p:cNvGrpSpPr/>
          <p:nvPr/>
        </p:nvGrpSpPr>
        <p:grpSpPr>
          <a:xfrm>
            <a:off x="6278848" y="3762204"/>
            <a:ext cx="2398704" cy="297844"/>
            <a:chOff x="5312693" y="4055506"/>
            <a:chExt cx="2398704" cy="29784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31269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5584426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847533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11064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637374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664548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3" name="Rectangle 37"/>
            <p:cNvSpPr>
              <a:spLocks noChangeArrowheads="1"/>
            </p:cNvSpPr>
            <p:nvPr/>
          </p:nvSpPr>
          <p:spPr bwMode="auto">
            <a:xfrm>
              <a:off x="6908587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7180320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5" name="Rectangle 37"/>
            <p:cNvSpPr>
              <a:spLocks noChangeArrowheads="1"/>
            </p:cNvSpPr>
            <p:nvPr/>
          </p:nvSpPr>
          <p:spPr bwMode="auto">
            <a:xfrm>
              <a:off x="7443425" y="4055506"/>
              <a:ext cx="267972" cy="297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 dirty="0" smtClean="0"/>
                <a:t>0</a:t>
              </a:r>
              <a:endParaRPr lang="en-US" sz="1400" dirty="0"/>
            </a:p>
          </p:txBody>
        </p:sp>
      </p:grpSp>
      <p:sp>
        <p:nvSpPr>
          <p:cNvPr id="70" name="Rectangle 37"/>
          <p:cNvSpPr>
            <a:spLocks noChangeArrowheads="1"/>
          </p:cNvSpPr>
          <p:nvPr/>
        </p:nvSpPr>
        <p:spPr bwMode="auto">
          <a:xfrm>
            <a:off x="627884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550581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6813688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707679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733990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761163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6" name="Rectangle 37"/>
          <p:cNvSpPr>
            <a:spLocks noChangeArrowheads="1"/>
          </p:cNvSpPr>
          <p:nvPr/>
        </p:nvSpPr>
        <p:spPr bwMode="auto">
          <a:xfrm>
            <a:off x="7874742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7" name="Rectangle 37"/>
          <p:cNvSpPr>
            <a:spLocks noChangeArrowheads="1"/>
          </p:cNvSpPr>
          <p:nvPr/>
        </p:nvSpPr>
        <p:spPr bwMode="auto">
          <a:xfrm>
            <a:off x="8146475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8409580" y="4678251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400" dirty="0"/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627884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81" name="Rectangle 37"/>
          <p:cNvSpPr>
            <a:spLocks noChangeArrowheads="1"/>
          </p:cNvSpPr>
          <p:nvPr/>
        </p:nvSpPr>
        <p:spPr bwMode="auto">
          <a:xfrm>
            <a:off x="6550581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82" name="Rectangle 37"/>
          <p:cNvSpPr>
            <a:spLocks noChangeArrowheads="1"/>
          </p:cNvSpPr>
          <p:nvPr/>
        </p:nvSpPr>
        <p:spPr bwMode="auto">
          <a:xfrm>
            <a:off x="6813688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83" name="Rectangle 37"/>
          <p:cNvSpPr>
            <a:spLocks noChangeArrowheads="1"/>
          </p:cNvSpPr>
          <p:nvPr/>
        </p:nvSpPr>
        <p:spPr bwMode="auto">
          <a:xfrm>
            <a:off x="707679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84" name="Rectangle 37"/>
          <p:cNvSpPr>
            <a:spLocks noChangeArrowheads="1"/>
          </p:cNvSpPr>
          <p:nvPr/>
        </p:nvSpPr>
        <p:spPr bwMode="auto">
          <a:xfrm>
            <a:off x="733990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1</a:t>
            </a:r>
            <a:endParaRPr lang="en-US" sz="1400" dirty="0"/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761163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smtClean="0"/>
              <a:t>5</a:t>
            </a:r>
            <a:endParaRPr lang="en-US" sz="1400" dirty="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7874742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8146475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88" name="Rectangle 37"/>
          <p:cNvSpPr>
            <a:spLocks noChangeArrowheads="1"/>
          </p:cNvSpPr>
          <p:nvPr/>
        </p:nvSpPr>
        <p:spPr bwMode="auto">
          <a:xfrm>
            <a:off x="8409580" y="5292173"/>
            <a:ext cx="267972" cy="29784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89"/>
          <p:cNvGrpSpPr/>
          <p:nvPr/>
        </p:nvGrpSpPr>
        <p:grpSpPr>
          <a:xfrm>
            <a:off x="5055079" y="1163214"/>
            <a:ext cx="3940975" cy="2135010"/>
            <a:chOff x="5055079" y="1163214"/>
            <a:chExt cx="3940975" cy="2135010"/>
          </a:xfrm>
        </p:grpSpPr>
        <p:sp>
          <p:nvSpPr>
            <p:cNvPr id="27" name="TextBox 26"/>
            <p:cNvSpPr txBox="1"/>
            <p:nvPr/>
          </p:nvSpPr>
          <p:spPr>
            <a:xfrm>
              <a:off x="8019690" y="117027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02438" y="166197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537276" y="173099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28250" y="215368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76490" y="166197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76535" y="201278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87395" y="250161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39795" y="299044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9</a:t>
              </a:r>
              <a:endParaRPr lang="en-US" sz="1400" dirty="0"/>
            </a:p>
          </p:txBody>
        </p:sp>
        <p:sp>
          <p:nvSpPr>
            <p:cNvPr id="100" name="Text Box 4"/>
            <p:cNvSpPr txBox="1">
              <a:spLocks noChangeArrowheads="1"/>
            </p:cNvSpPr>
            <p:nvPr/>
          </p:nvSpPr>
          <p:spPr bwMode="auto">
            <a:xfrm>
              <a:off x="5357983" y="1179630"/>
              <a:ext cx="1026541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 dirty="0"/>
                <a:t>underwear</a:t>
              </a:r>
            </a:p>
          </p:txBody>
        </p:sp>
        <p:sp>
          <p:nvSpPr>
            <p:cNvPr id="101" name="Text Box 6"/>
            <p:cNvSpPr txBox="1">
              <a:spLocks noChangeArrowheads="1"/>
            </p:cNvSpPr>
            <p:nvPr/>
          </p:nvSpPr>
          <p:spPr bwMode="auto">
            <a:xfrm>
              <a:off x="5561565" y="1663889"/>
              <a:ext cx="619378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pants</a:t>
              </a:r>
            </a:p>
          </p:txBody>
        </p:sp>
        <p:sp>
          <p:nvSpPr>
            <p:cNvPr id="102" name="Text Box 7"/>
            <p:cNvSpPr txBox="1">
              <a:spLocks noChangeArrowheads="1"/>
            </p:cNvSpPr>
            <p:nvPr/>
          </p:nvSpPr>
          <p:spPr bwMode="auto">
            <a:xfrm>
              <a:off x="5636104" y="2160461"/>
              <a:ext cx="470299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belt</a:t>
              </a:r>
            </a:p>
          </p:txBody>
        </p:sp>
        <p:sp>
          <p:nvSpPr>
            <p:cNvPr id="103" name="Text Box 8"/>
            <p:cNvSpPr txBox="1">
              <a:spLocks noChangeArrowheads="1"/>
            </p:cNvSpPr>
            <p:nvPr/>
          </p:nvSpPr>
          <p:spPr bwMode="auto">
            <a:xfrm>
              <a:off x="7345573" y="1163214"/>
              <a:ext cx="640217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socks</a:t>
              </a:r>
            </a:p>
          </p:txBody>
        </p:sp>
        <p:sp>
          <p:nvSpPr>
            <p:cNvPr id="104" name="Text Box 9"/>
            <p:cNvSpPr txBox="1">
              <a:spLocks noChangeArrowheads="1"/>
            </p:cNvSpPr>
            <p:nvPr/>
          </p:nvSpPr>
          <p:spPr bwMode="auto">
            <a:xfrm>
              <a:off x="7334928" y="1663889"/>
              <a:ext cx="659454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shoes</a:t>
              </a:r>
            </a:p>
          </p:txBody>
        </p:sp>
        <p:sp>
          <p:nvSpPr>
            <p:cNvPr id="105" name="Text Box 10"/>
            <p:cNvSpPr txBox="1">
              <a:spLocks noChangeArrowheads="1"/>
            </p:cNvSpPr>
            <p:nvPr/>
          </p:nvSpPr>
          <p:spPr bwMode="auto">
            <a:xfrm>
              <a:off x="6541816" y="2012720"/>
              <a:ext cx="519992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shirt</a:t>
              </a:r>
            </a:p>
          </p:txBody>
        </p:sp>
        <p:sp>
          <p:nvSpPr>
            <p:cNvPr id="106" name="Text Box 11"/>
            <p:cNvSpPr txBox="1">
              <a:spLocks noChangeArrowheads="1"/>
            </p:cNvSpPr>
            <p:nvPr/>
          </p:nvSpPr>
          <p:spPr bwMode="auto">
            <a:xfrm>
              <a:off x="6616356" y="2501084"/>
              <a:ext cx="370912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 dirty="0"/>
                <a:t>tie</a:t>
              </a:r>
            </a:p>
          </p:txBody>
        </p:sp>
        <p:sp>
          <p:nvSpPr>
            <p:cNvPr id="107" name="Text Box 12"/>
            <p:cNvSpPr txBox="1">
              <a:spLocks noChangeArrowheads="1"/>
            </p:cNvSpPr>
            <p:nvPr/>
          </p:nvSpPr>
          <p:spPr bwMode="auto">
            <a:xfrm>
              <a:off x="6476894" y="2981240"/>
              <a:ext cx="649836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jacket</a:t>
              </a:r>
            </a:p>
          </p:txBody>
        </p:sp>
        <p:sp>
          <p:nvSpPr>
            <p:cNvPr id="108" name="Text Box 13"/>
            <p:cNvSpPr txBox="1">
              <a:spLocks noChangeArrowheads="1"/>
            </p:cNvSpPr>
            <p:nvPr/>
          </p:nvSpPr>
          <p:spPr bwMode="auto">
            <a:xfrm>
              <a:off x="8346218" y="1384824"/>
              <a:ext cx="649836" cy="309958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400"/>
                <a:t>watch</a:t>
              </a:r>
            </a:p>
          </p:txBody>
        </p:sp>
        <p:cxnSp>
          <p:nvCxnSpPr>
            <p:cNvPr id="109" name="AutoShape 14"/>
            <p:cNvCxnSpPr>
              <a:cxnSpLocks noChangeShapeType="1"/>
              <a:stCxn id="100" idx="3"/>
              <a:endCxn id="104" idx="0"/>
            </p:cNvCxnSpPr>
            <p:nvPr/>
          </p:nvCxnSpPr>
          <p:spPr bwMode="auto">
            <a:xfrm>
              <a:off x="6384524" y="1334609"/>
              <a:ext cx="1280131" cy="32928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0" name="AutoShape 15"/>
            <p:cNvCxnSpPr>
              <a:cxnSpLocks noChangeShapeType="1"/>
              <a:stCxn id="103" idx="2"/>
              <a:endCxn id="104" idx="0"/>
            </p:cNvCxnSpPr>
            <p:nvPr/>
          </p:nvCxnSpPr>
          <p:spPr bwMode="auto">
            <a:xfrm flipH="1">
              <a:off x="7664656" y="1473172"/>
              <a:ext cx="1027" cy="190717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1" name="AutoShape 17"/>
            <p:cNvCxnSpPr>
              <a:cxnSpLocks noChangeShapeType="1"/>
              <a:stCxn id="100" idx="2"/>
              <a:endCxn id="101" idx="0"/>
            </p:cNvCxnSpPr>
            <p:nvPr/>
          </p:nvCxnSpPr>
          <p:spPr bwMode="auto">
            <a:xfrm>
              <a:off x="5871254" y="1489588"/>
              <a:ext cx="0" cy="174301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2" name="AutoShape 18"/>
            <p:cNvCxnSpPr>
              <a:cxnSpLocks noChangeShapeType="1"/>
              <a:stCxn id="101" idx="2"/>
              <a:endCxn id="102" idx="0"/>
            </p:cNvCxnSpPr>
            <p:nvPr/>
          </p:nvCxnSpPr>
          <p:spPr bwMode="auto">
            <a:xfrm>
              <a:off x="5871254" y="1973847"/>
              <a:ext cx="0" cy="186614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" name="AutoShape 19"/>
            <p:cNvCxnSpPr>
              <a:cxnSpLocks noChangeShapeType="1"/>
              <a:stCxn id="105" idx="1"/>
              <a:endCxn id="102" idx="3"/>
            </p:cNvCxnSpPr>
            <p:nvPr/>
          </p:nvCxnSpPr>
          <p:spPr bwMode="auto">
            <a:xfrm flipH="1">
              <a:off x="6106403" y="2167699"/>
              <a:ext cx="435413" cy="147741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4" name="AutoShape 20"/>
            <p:cNvCxnSpPr>
              <a:cxnSpLocks noChangeShapeType="1"/>
              <a:stCxn id="105" idx="2"/>
              <a:endCxn id="106" idx="0"/>
            </p:cNvCxnSpPr>
            <p:nvPr/>
          </p:nvCxnSpPr>
          <p:spPr bwMode="auto">
            <a:xfrm>
              <a:off x="6801812" y="2322678"/>
              <a:ext cx="0" cy="178406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5" name="AutoShape 21"/>
            <p:cNvCxnSpPr>
              <a:cxnSpLocks noChangeShapeType="1"/>
              <a:stCxn id="106" idx="2"/>
              <a:endCxn id="107" idx="0"/>
            </p:cNvCxnSpPr>
            <p:nvPr/>
          </p:nvCxnSpPr>
          <p:spPr bwMode="auto">
            <a:xfrm>
              <a:off x="6801812" y="2811042"/>
              <a:ext cx="0" cy="170198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6" name="AutoShape 22"/>
            <p:cNvCxnSpPr>
              <a:cxnSpLocks noChangeShapeType="1"/>
              <a:stCxn id="102" idx="2"/>
              <a:endCxn id="107" idx="1"/>
            </p:cNvCxnSpPr>
            <p:nvPr/>
          </p:nvCxnSpPr>
          <p:spPr bwMode="auto">
            <a:xfrm>
              <a:off x="5871254" y="2470419"/>
              <a:ext cx="605640" cy="66580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" name="AutoShape 24"/>
            <p:cNvCxnSpPr>
              <a:cxnSpLocks noChangeShapeType="1"/>
              <a:stCxn id="101" idx="3"/>
              <a:endCxn id="104" idx="1"/>
            </p:cNvCxnSpPr>
            <p:nvPr/>
          </p:nvCxnSpPr>
          <p:spPr bwMode="auto">
            <a:xfrm>
              <a:off x="6180943" y="1818868"/>
              <a:ext cx="1153985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5055079" y="1181776"/>
              <a:ext cx="284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8019690" y="117027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002438" y="166197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537276" y="173099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328250" y="215368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76490" y="166197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076535" y="201278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</a:t>
              </a:r>
              <a:endParaRPr lang="en-US" sz="14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987395" y="250161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8</a:t>
              </a:r>
              <a:endParaRPr lang="en-US" sz="14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139795" y="299044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193102" y="4668318"/>
            <a:ext cx="577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93102" y="5282240"/>
            <a:ext cx="113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order</a:t>
            </a:r>
            <a:endParaRPr lang="en-US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3950897" y="6280030"/>
            <a:ext cx="2070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representation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en-US"/>
              <a:t>Graph G = (V, E)</a:t>
            </a:r>
          </a:p>
          <a:p>
            <a:pPr marL="381000" indent="-381000">
              <a:buFont typeface="Wingdings" pitchFamily="2" charset="2"/>
              <a:buNone/>
            </a:pPr>
            <a:endParaRPr lang="en-US"/>
          </a:p>
          <a:p>
            <a:pPr marL="381000" indent="-381000">
              <a:buFont typeface="Wingdings" pitchFamily="2" charset="2"/>
              <a:buNone/>
            </a:pPr>
            <a:endParaRPr lang="en-US"/>
          </a:p>
          <a:p>
            <a:pPr marL="381000" indent="-381000">
              <a:buSzTx/>
              <a:buFont typeface="Wingdings" pitchFamily="2" charset="2"/>
              <a:buAutoNum type="arabicPeriod"/>
            </a:pPr>
            <a:endParaRPr lang="en-US" sz="1200">
              <a:solidFill>
                <a:schemeClr val="accent1"/>
              </a:solidFill>
            </a:endParaRP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>
                <a:solidFill>
                  <a:schemeClr val="accent1"/>
                </a:solidFill>
              </a:rPr>
              <a:t>Adjacency lists</a:t>
            </a:r>
            <a:r>
              <a:rPr lang="en-US"/>
              <a:t/>
            </a:r>
            <a:br>
              <a:rPr lang="en-US"/>
            </a:br>
            <a:r>
              <a:rPr lang="en-US"/>
              <a:t>	array Adj of |V| lists, one per vertex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/>
              <a:t>      Adj[u] = linked list of all vertices v with (u, v)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∈ E 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>
                <a:ea typeface="Arial Unicode MS" pitchFamily="34" charset="-128"/>
                <a:cs typeface="Arial Unicode MS" pitchFamily="34" charset="-128"/>
              </a:rPr>
              <a:t>	(</a:t>
            </a:r>
            <a:r>
              <a:rPr lang="en-US" i="1">
                <a:ea typeface="Arial Unicode MS" pitchFamily="34" charset="-128"/>
                <a:cs typeface="Arial Unicode MS" pitchFamily="34" charset="-128"/>
              </a:rPr>
              <a:t>works for both directed and </a:t>
            </a:r>
            <a:br>
              <a:rPr lang="en-US" i="1">
                <a:ea typeface="Arial Unicode MS" pitchFamily="34" charset="-128"/>
                <a:cs typeface="Arial Unicode MS" pitchFamily="34" charset="-128"/>
              </a:rPr>
            </a:br>
            <a:r>
              <a:rPr lang="en-US" i="1">
                <a:ea typeface="Arial Unicode MS" pitchFamily="34" charset="-128"/>
                <a:cs typeface="Arial Unicode MS" pitchFamily="34" charset="-128"/>
              </a:rPr>
              <a:t>undirected graphs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)</a:t>
            </a:r>
            <a:endParaRPr lang="en-US"/>
          </a:p>
          <a:p>
            <a:pPr marL="381000" indent="-381000">
              <a:buFont typeface="Wingdings" pitchFamily="2" charset="2"/>
              <a:buNone/>
            </a:pPr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925763" y="1257300"/>
            <a:ext cx="1933575" cy="1036638"/>
            <a:chOff x="1786" y="1010"/>
            <a:chExt cx="1218" cy="653"/>
          </a:xfrm>
        </p:grpSpPr>
        <p:sp>
          <p:nvSpPr>
            <p:cNvPr id="837648" name="Text Box 16"/>
            <p:cNvSpPr txBox="1">
              <a:spLocks noChangeArrowheads="1"/>
            </p:cNvSpPr>
            <p:nvPr/>
          </p:nvSpPr>
          <p:spPr bwMode="auto">
            <a:xfrm>
              <a:off x="2808" y="13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5</a:t>
              </a:r>
            </a:p>
          </p:txBody>
        </p:sp>
        <p:sp>
          <p:nvSpPr>
            <p:cNvPr id="837672" name="Line 40"/>
            <p:cNvSpPr>
              <a:spLocks noChangeShapeType="1"/>
            </p:cNvSpPr>
            <p:nvPr/>
          </p:nvSpPr>
          <p:spPr bwMode="auto">
            <a:xfrm>
              <a:off x="1998" y="1524"/>
              <a:ext cx="384" cy="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7673" name="Line 41"/>
            <p:cNvSpPr>
              <a:spLocks noChangeShapeType="1"/>
            </p:cNvSpPr>
            <p:nvPr/>
          </p:nvSpPr>
          <p:spPr bwMode="auto">
            <a:xfrm flipH="1" flipV="1">
              <a:off x="2088" y="1170"/>
              <a:ext cx="294" cy="3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7674" name="Line 42"/>
            <p:cNvSpPr>
              <a:spLocks noChangeShapeType="1"/>
            </p:cNvSpPr>
            <p:nvPr/>
          </p:nvSpPr>
          <p:spPr bwMode="auto">
            <a:xfrm flipV="1">
              <a:off x="2088" y="1128"/>
              <a:ext cx="438" cy="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7675" name="Line 43"/>
            <p:cNvSpPr>
              <a:spLocks noChangeShapeType="1"/>
            </p:cNvSpPr>
            <p:nvPr/>
          </p:nvSpPr>
          <p:spPr bwMode="auto">
            <a:xfrm flipH="1">
              <a:off x="2382" y="1128"/>
              <a:ext cx="144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7662" name="Oval 30"/>
            <p:cNvSpPr>
              <a:spLocks noChangeArrowheads="1"/>
            </p:cNvSpPr>
            <p:nvPr/>
          </p:nvSpPr>
          <p:spPr bwMode="auto">
            <a:xfrm>
              <a:off x="1958" y="1485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63" name="Oval 31"/>
            <p:cNvSpPr>
              <a:spLocks noChangeArrowheads="1"/>
            </p:cNvSpPr>
            <p:nvPr/>
          </p:nvSpPr>
          <p:spPr bwMode="auto">
            <a:xfrm>
              <a:off x="2334" y="1498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67" name="Oval 35"/>
            <p:cNvSpPr>
              <a:spLocks noChangeArrowheads="1"/>
            </p:cNvSpPr>
            <p:nvPr/>
          </p:nvSpPr>
          <p:spPr bwMode="auto">
            <a:xfrm>
              <a:off x="2477" y="1087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68" name="Oval 36"/>
            <p:cNvSpPr>
              <a:spLocks noChangeArrowheads="1"/>
            </p:cNvSpPr>
            <p:nvPr/>
          </p:nvSpPr>
          <p:spPr bwMode="auto">
            <a:xfrm>
              <a:off x="2049" y="1127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69" name="Oval 37"/>
            <p:cNvSpPr>
              <a:spLocks noChangeArrowheads="1"/>
            </p:cNvSpPr>
            <p:nvPr/>
          </p:nvSpPr>
          <p:spPr bwMode="auto">
            <a:xfrm>
              <a:off x="2724" y="1406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7676" name="Text Box 44"/>
            <p:cNvSpPr txBox="1">
              <a:spLocks noChangeArrowheads="1"/>
            </p:cNvSpPr>
            <p:nvPr/>
          </p:nvSpPr>
          <p:spPr bwMode="auto">
            <a:xfrm>
              <a:off x="1786" y="14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4</a:t>
              </a:r>
            </a:p>
          </p:txBody>
        </p:sp>
        <p:sp>
          <p:nvSpPr>
            <p:cNvPr id="837677" name="Text Box 45"/>
            <p:cNvSpPr txBox="1">
              <a:spLocks noChangeArrowheads="1"/>
            </p:cNvSpPr>
            <p:nvPr/>
          </p:nvSpPr>
          <p:spPr bwMode="auto">
            <a:xfrm>
              <a:off x="2404" y="14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3</a:t>
              </a:r>
            </a:p>
          </p:txBody>
        </p:sp>
        <p:sp>
          <p:nvSpPr>
            <p:cNvPr id="837678" name="Text Box 46"/>
            <p:cNvSpPr txBox="1">
              <a:spLocks noChangeArrowheads="1"/>
            </p:cNvSpPr>
            <p:nvPr/>
          </p:nvSpPr>
          <p:spPr bwMode="auto">
            <a:xfrm>
              <a:off x="2558" y="10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2</a:t>
              </a:r>
            </a:p>
          </p:txBody>
        </p:sp>
        <p:sp>
          <p:nvSpPr>
            <p:cNvPr id="837679" name="Text Box 47"/>
            <p:cNvSpPr txBox="1">
              <a:spLocks noChangeArrowheads="1"/>
            </p:cNvSpPr>
            <p:nvPr/>
          </p:nvSpPr>
          <p:spPr bwMode="auto">
            <a:xfrm>
              <a:off x="1874" y="105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1</a:t>
              </a:r>
            </a:p>
          </p:txBody>
        </p:sp>
      </p:grpSp>
      <p:grpSp>
        <p:nvGrpSpPr>
          <p:cNvPr id="3" name="Group 180"/>
          <p:cNvGrpSpPr>
            <a:grpSpLocks/>
          </p:cNvGrpSpPr>
          <p:nvPr/>
        </p:nvGrpSpPr>
        <p:grpSpPr bwMode="auto">
          <a:xfrm>
            <a:off x="4600575" y="4027488"/>
            <a:ext cx="3560763" cy="2319337"/>
            <a:chOff x="2898" y="2537"/>
            <a:chExt cx="2243" cy="1461"/>
          </a:xfrm>
        </p:grpSpPr>
        <p:grpSp>
          <p:nvGrpSpPr>
            <p:cNvPr id="4" name="Group 163"/>
            <p:cNvGrpSpPr>
              <a:grpSpLocks/>
            </p:cNvGrpSpPr>
            <p:nvPr/>
          </p:nvGrpSpPr>
          <p:grpSpPr bwMode="auto">
            <a:xfrm>
              <a:off x="4260" y="2936"/>
              <a:ext cx="366" cy="84"/>
              <a:chOff x="2070" y="3820"/>
              <a:chExt cx="366" cy="84"/>
            </a:xfrm>
          </p:grpSpPr>
          <p:sp>
            <p:nvSpPr>
              <p:cNvPr id="837796" name="Line 164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" name="Group 165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37798" name="Line 166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7799" name="Line 167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75"/>
            <p:cNvGrpSpPr>
              <a:grpSpLocks/>
            </p:cNvGrpSpPr>
            <p:nvPr/>
          </p:nvGrpSpPr>
          <p:grpSpPr bwMode="auto">
            <a:xfrm>
              <a:off x="4260" y="2640"/>
              <a:ext cx="366" cy="84"/>
              <a:chOff x="2070" y="3820"/>
              <a:chExt cx="366" cy="84"/>
            </a:xfrm>
          </p:grpSpPr>
          <p:sp>
            <p:nvSpPr>
              <p:cNvPr id="837808" name="Line 176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7" name="Group 177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37810" name="Line 178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7811" name="Line 179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168"/>
            <p:cNvGrpSpPr>
              <a:grpSpLocks/>
            </p:cNvGrpSpPr>
            <p:nvPr/>
          </p:nvGrpSpPr>
          <p:grpSpPr bwMode="auto">
            <a:xfrm>
              <a:off x="4775" y="3226"/>
              <a:ext cx="366" cy="84"/>
              <a:chOff x="2070" y="3820"/>
              <a:chExt cx="366" cy="84"/>
            </a:xfrm>
          </p:grpSpPr>
          <p:sp>
            <p:nvSpPr>
              <p:cNvPr id="837801" name="Line 169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9" name="Group 170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37803" name="Line 171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7804" name="Line 172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37805" name="Line 173"/>
            <p:cNvSpPr>
              <a:spLocks noChangeShapeType="1"/>
            </p:cNvSpPr>
            <p:nvPr/>
          </p:nvSpPr>
          <p:spPr bwMode="auto">
            <a:xfrm>
              <a:off x="4240" y="327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7787" name="Line 155"/>
            <p:cNvSpPr>
              <a:spLocks noChangeShapeType="1"/>
            </p:cNvSpPr>
            <p:nvPr/>
          </p:nvSpPr>
          <p:spPr bwMode="auto">
            <a:xfrm>
              <a:off x="3720" y="268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7788" name="Line 156"/>
            <p:cNvSpPr>
              <a:spLocks noChangeShapeType="1"/>
            </p:cNvSpPr>
            <p:nvPr/>
          </p:nvSpPr>
          <p:spPr bwMode="auto">
            <a:xfrm>
              <a:off x="3720" y="2975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7789" name="Line 157"/>
            <p:cNvSpPr>
              <a:spLocks noChangeShapeType="1"/>
            </p:cNvSpPr>
            <p:nvPr/>
          </p:nvSpPr>
          <p:spPr bwMode="auto">
            <a:xfrm>
              <a:off x="3720" y="327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10" name="Group 150"/>
            <p:cNvGrpSpPr>
              <a:grpSpLocks/>
            </p:cNvGrpSpPr>
            <p:nvPr/>
          </p:nvGrpSpPr>
          <p:grpSpPr bwMode="auto">
            <a:xfrm>
              <a:off x="3728" y="3522"/>
              <a:ext cx="366" cy="84"/>
              <a:chOff x="2070" y="3820"/>
              <a:chExt cx="366" cy="84"/>
            </a:xfrm>
          </p:grpSpPr>
          <p:sp>
            <p:nvSpPr>
              <p:cNvPr id="837783" name="Line 151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1" name="Group 152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37785" name="Line 153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7786" name="Line 154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109"/>
            <p:cNvGrpSpPr>
              <a:grpSpLocks/>
            </p:cNvGrpSpPr>
            <p:nvPr/>
          </p:nvGrpSpPr>
          <p:grpSpPr bwMode="auto">
            <a:xfrm>
              <a:off x="4058" y="2562"/>
              <a:ext cx="209" cy="231"/>
              <a:chOff x="1958" y="3170"/>
              <a:chExt cx="209" cy="231"/>
            </a:xfrm>
          </p:grpSpPr>
          <p:sp>
            <p:nvSpPr>
              <p:cNvPr id="837742" name="Rectangle 110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43" name="Text Box 111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3</a:t>
                </a:r>
              </a:p>
            </p:txBody>
          </p:sp>
        </p:grpSp>
        <p:grpSp>
          <p:nvGrpSpPr>
            <p:cNvPr id="13" name="Group 112"/>
            <p:cNvGrpSpPr>
              <a:grpSpLocks/>
            </p:cNvGrpSpPr>
            <p:nvPr/>
          </p:nvGrpSpPr>
          <p:grpSpPr bwMode="auto">
            <a:xfrm>
              <a:off x="4058" y="2858"/>
              <a:ext cx="209" cy="231"/>
              <a:chOff x="1958" y="3170"/>
              <a:chExt cx="209" cy="231"/>
            </a:xfrm>
          </p:grpSpPr>
          <p:sp>
            <p:nvSpPr>
              <p:cNvPr id="837745" name="Rectangle 113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46" name="Text Box 114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3</a:t>
                </a:r>
              </a:p>
            </p:txBody>
          </p:sp>
        </p:grpSp>
        <p:grpSp>
          <p:nvGrpSpPr>
            <p:cNvPr id="14" name="Group 121"/>
            <p:cNvGrpSpPr>
              <a:grpSpLocks/>
            </p:cNvGrpSpPr>
            <p:nvPr/>
          </p:nvGrpSpPr>
          <p:grpSpPr bwMode="auto">
            <a:xfrm>
              <a:off x="4058" y="3154"/>
              <a:ext cx="209" cy="231"/>
              <a:chOff x="1958" y="3170"/>
              <a:chExt cx="209" cy="231"/>
            </a:xfrm>
          </p:grpSpPr>
          <p:sp>
            <p:nvSpPr>
              <p:cNvPr id="837754" name="Rectangle 122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55" name="Text Box 123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1</a:t>
                </a:r>
              </a:p>
            </p:txBody>
          </p:sp>
        </p:grpSp>
        <p:grpSp>
          <p:nvGrpSpPr>
            <p:cNvPr id="15" name="Group 124"/>
            <p:cNvGrpSpPr>
              <a:grpSpLocks/>
            </p:cNvGrpSpPr>
            <p:nvPr/>
          </p:nvGrpSpPr>
          <p:grpSpPr bwMode="auto">
            <a:xfrm>
              <a:off x="4581" y="3154"/>
              <a:ext cx="209" cy="231"/>
              <a:chOff x="1958" y="3170"/>
              <a:chExt cx="209" cy="231"/>
            </a:xfrm>
          </p:grpSpPr>
          <p:sp>
            <p:nvSpPr>
              <p:cNvPr id="837757" name="Rectangle 125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58" name="Text Box 126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4</a:t>
                </a:r>
              </a:p>
            </p:txBody>
          </p:sp>
        </p:grpSp>
        <p:grpSp>
          <p:nvGrpSpPr>
            <p:cNvPr id="16" name="Group 139"/>
            <p:cNvGrpSpPr>
              <a:grpSpLocks/>
            </p:cNvGrpSpPr>
            <p:nvPr/>
          </p:nvGrpSpPr>
          <p:grpSpPr bwMode="auto">
            <a:xfrm>
              <a:off x="2898" y="2537"/>
              <a:ext cx="411" cy="1461"/>
              <a:chOff x="1776" y="2539"/>
              <a:chExt cx="411" cy="1461"/>
            </a:xfrm>
          </p:grpSpPr>
          <p:sp>
            <p:nvSpPr>
              <p:cNvPr id="837760" name="Rectangle 128"/>
              <p:cNvSpPr>
                <a:spLocks noChangeArrowheads="1"/>
              </p:cNvSpPr>
              <p:nvPr/>
            </p:nvSpPr>
            <p:spPr bwMode="auto">
              <a:xfrm>
                <a:off x="1977" y="2539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62" name="Rectangle 130"/>
              <p:cNvSpPr>
                <a:spLocks noChangeArrowheads="1"/>
              </p:cNvSpPr>
              <p:nvPr/>
            </p:nvSpPr>
            <p:spPr bwMode="auto">
              <a:xfrm>
                <a:off x="1977" y="2831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63" name="Rectangle 131"/>
              <p:cNvSpPr>
                <a:spLocks noChangeArrowheads="1"/>
              </p:cNvSpPr>
              <p:nvPr/>
            </p:nvSpPr>
            <p:spPr bwMode="auto">
              <a:xfrm>
                <a:off x="1977" y="3124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64" name="Rectangle 132"/>
              <p:cNvSpPr>
                <a:spLocks noChangeArrowheads="1"/>
              </p:cNvSpPr>
              <p:nvPr/>
            </p:nvSpPr>
            <p:spPr bwMode="auto">
              <a:xfrm>
                <a:off x="1977" y="3709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65" name="Rectangle 133"/>
              <p:cNvSpPr>
                <a:spLocks noChangeArrowheads="1"/>
              </p:cNvSpPr>
              <p:nvPr/>
            </p:nvSpPr>
            <p:spPr bwMode="auto">
              <a:xfrm>
                <a:off x="1978" y="3416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66" name="Text Box 134"/>
              <p:cNvSpPr txBox="1">
                <a:spLocks noChangeArrowheads="1"/>
              </p:cNvSpPr>
              <p:nvPr/>
            </p:nvSpPr>
            <p:spPr bwMode="auto">
              <a:xfrm>
                <a:off x="1776" y="2569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1</a:t>
                </a:r>
              </a:p>
            </p:txBody>
          </p:sp>
          <p:sp>
            <p:nvSpPr>
              <p:cNvPr id="837767" name="Text Box 135"/>
              <p:cNvSpPr txBox="1">
                <a:spLocks noChangeArrowheads="1"/>
              </p:cNvSpPr>
              <p:nvPr/>
            </p:nvSpPr>
            <p:spPr bwMode="auto">
              <a:xfrm>
                <a:off x="1776" y="3739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5</a:t>
                </a:r>
              </a:p>
            </p:txBody>
          </p:sp>
          <p:sp>
            <p:nvSpPr>
              <p:cNvPr id="837768" name="Text Box 136"/>
              <p:cNvSpPr txBox="1">
                <a:spLocks noChangeArrowheads="1"/>
              </p:cNvSpPr>
              <p:nvPr/>
            </p:nvSpPr>
            <p:spPr bwMode="auto">
              <a:xfrm>
                <a:off x="1776" y="3446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4</a:t>
                </a:r>
              </a:p>
            </p:txBody>
          </p:sp>
          <p:sp>
            <p:nvSpPr>
              <p:cNvPr id="837769" name="Text Box 137"/>
              <p:cNvSpPr txBox="1">
                <a:spLocks noChangeArrowheads="1"/>
              </p:cNvSpPr>
              <p:nvPr/>
            </p:nvSpPr>
            <p:spPr bwMode="auto">
              <a:xfrm>
                <a:off x="1776" y="3154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3</a:t>
                </a:r>
              </a:p>
            </p:txBody>
          </p:sp>
          <p:sp>
            <p:nvSpPr>
              <p:cNvPr id="837770" name="Text Box 138"/>
              <p:cNvSpPr txBox="1">
                <a:spLocks noChangeArrowheads="1"/>
              </p:cNvSpPr>
              <p:nvPr/>
            </p:nvSpPr>
            <p:spPr bwMode="auto">
              <a:xfrm>
                <a:off x="1776" y="2861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2</a:t>
                </a:r>
              </a:p>
            </p:txBody>
          </p:sp>
        </p:grpSp>
        <p:sp>
          <p:nvSpPr>
            <p:cNvPr id="837772" name="Line 140"/>
            <p:cNvSpPr>
              <a:spLocks noChangeShapeType="1"/>
            </p:cNvSpPr>
            <p:nvPr/>
          </p:nvSpPr>
          <p:spPr bwMode="auto">
            <a:xfrm>
              <a:off x="3192" y="268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7774" name="Line 142"/>
            <p:cNvSpPr>
              <a:spLocks noChangeShapeType="1"/>
            </p:cNvSpPr>
            <p:nvPr/>
          </p:nvSpPr>
          <p:spPr bwMode="auto">
            <a:xfrm>
              <a:off x="3192" y="2975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7775" name="Line 143"/>
            <p:cNvSpPr>
              <a:spLocks noChangeShapeType="1"/>
            </p:cNvSpPr>
            <p:nvPr/>
          </p:nvSpPr>
          <p:spPr bwMode="auto">
            <a:xfrm>
              <a:off x="3192" y="3564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7776" name="Line 144"/>
            <p:cNvSpPr>
              <a:spLocks noChangeShapeType="1"/>
            </p:cNvSpPr>
            <p:nvPr/>
          </p:nvSpPr>
          <p:spPr bwMode="auto">
            <a:xfrm>
              <a:off x="3192" y="327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17" name="Group 105"/>
            <p:cNvGrpSpPr>
              <a:grpSpLocks/>
            </p:cNvGrpSpPr>
            <p:nvPr/>
          </p:nvGrpSpPr>
          <p:grpSpPr bwMode="auto">
            <a:xfrm>
              <a:off x="3530" y="2564"/>
              <a:ext cx="209" cy="231"/>
              <a:chOff x="1958" y="3170"/>
              <a:chExt cx="209" cy="231"/>
            </a:xfrm>
          </p:grpSpPr>
          <p:sp>
            <p:nvSpPr>
              <p:cNvPr id="837735" name="Rectangle 103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36" name="Text Box 104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2</a:t>
                </a:r>
              </a:p>
            </p:txBody>
          </p:sp>
        </p:grpSp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3530" y="3154"/>
              <a:ext cx="209" cy="231"/>
              <a:chOff x="1958" y="3170"/>
              <a:chExt cx="209" cy="231"/>
            </a:xfrm>
          </p:grpSpPr>
          <p:sp>
            <p:nvSpPr>
              <p:cNvPr id="837739" name="Rectangle 107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40" name="Text Box 108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2</a:t>
                </a:r>
              </a:p>
            </p:txBody>
          </p:sp>
        </p:grpSp>
        <p:grpSp>
          <p:nvGrpSpPr>
            <p:cNvPr id="19" name="Group 115"/>
            <p:cNvGrpSpPr>
              <a:grpSpLocks/>
            </p:cNvGrpSpPr>
            <p:nvPr/>
          </p:nvGrpSpPr>
          <p:grpSpPr bwMode="auto">
            <a:xfrm>
              <a:off x="3530" y="3449"/>
              <a:ext cx="209" cy="231"/>
              <a:chOff x="1958" y="3170"/>
              <a:chExt cx="209" cy="231"/>
            </a:xfrm>
          </p:grpSpPr>
          <p:sp>
            <p:nvSpPr>
              <p:cNvPr id="837748" name="Rectangle 116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49" name="Text Box 117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3</a:t>
                </a:r>
              </a:p>
            </p:txBody>
          </p:sp>
        </p:grpSp>
        <p:grpSp>
          <p:nvGrpSpPr>
            <p:cNvPr id="20" name="Group 118"/>
            <p:cNvGrpSpPr>
              <a:grpSpLocks/>
            </p:cNvGrpSpPr>
            <p:nvPr/>
          </p:nvGrpSpPr>
          <p:grpSpPr bwMode="auto">
            <a:xfrm>
              <a:off x="3530" y="2859"/>
              <a:ext cx="209" cy="231"/>
              <a:chOff x="1958" y="3170"/>
              <a:chExt cx="209" cy="231"/>
            </a:xfrm>
          </p:grpSpPr>
          <p:sp>
            <p:nvSpPr>
              <p:cNvPr id="837751" name="Rectangle 119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7752" name="Text Box 120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1</a:t>
                </a:r>
              </a:p>
            </p:txBody>
          </p:sp>
        </p:grpSp>
        <p:grpSp>
          <p:nvGrpSpPr>
            <p:cNvPr id="21" name="Group 149"/>
            <p:cNvGrpSpPr>
              <a:grpSpLocks/>
            </p:cNvGrpSpPr>
            <p:nvPr/>
          </p:nvGrpSpPr>
          <p:grpSpPr bwMode="auto">
            <a:xfrm>
              <a:off x="3192" y="3818"/>
              <a:ext cx="366" cy="84"/>
              <a:chOff x="2070" y="3820"/>
              <a:chExt cx="366" cy="84"/>
            </a:xfrm>
          </p:grpSpPr>
          <p:sp>
            <p:nvSpPr>
              <p:cNvPr id="837773" name="Line 141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2" name="Group 148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37778" name="Line 146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7779" name="Line 147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en-US" dirty="0"/>
              <a:t>Graph G = (V, E)</a:t>
            </a:r>
          </a:p>
          <a:p>
            <a:pPr marL="381000" indent="-381000">
              <a:buFont typeface="Wingdings" pitchFamily="2" charset="2"/>
              <a:buNone/>
            </a:pPr>
            <a:endParaRPr lang="en-US" dirty="0"/>
          </a:p>
          <a:p>
            <a:pPr marL="381000" indent="-381000">
              <a:buFont typeface="Wingdings" pitchFamily="2" charset="2"/>
              <a:buNone/>
            </a:pPr>
            <a:endParaRPr lang="en-US" dirty="0"/>
          </a:p>
          <a:p>
            <a:pPr marL="381000" indent="-381000">
              <a:buSzTx/>
              <a:buFont typeface="Wingdings" pitchFamily="2" charset="2"/>
              <a:buAutoNum type="arabicPeriod"/>
            </a:pPr>
            <a:endParaRPr lang="en-US" sz="1200" dirty="0">
              <a:solidFill>
                <a:schemeClr val="accent1"/>
              </a:solidFill>
            </a:endParaRP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Adjacency lists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array </a:t>
            </a:r>
            <a:r>
              <a:rPr lang="en-US" dirty="0" err="1"/>
              <a:t>Adj</a:t>
            </a:r>
            <a:r>
              <a:rPr lang="en-US" dirty="0"/>
              <a:t> of |V| lists, one per vertex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/>
              <a:t>      </a:t>
            </a:r>
            <a:r>
              <a:rPr lang="en-US" dirty="0" err="1"/>
              <a:t>Adj</a:t>
            </a:r>
            <a:r>
              <a:rPr lang="en-US" dirty="0"/>
              <a:t>[u] = linked list of all vertices v with (u, v)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∈ E 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	(</a:t>
            </a:r>
            <a:r>
              <a:rPr lang="en-US" i="1" dirty="0">
                <a:ea typeface="Arial Unicode MS" pitchFamily="34" charset="-128"/>
                <a:cs typeface="Arial Unicode MS" pitchFamily="34" charset="-128"/>
              </a:rPr>
              <a:t>works for both directed and </a:t>
            </a:r>
            <a:br>
              <a:rPr lang="en-US" i="1" dirty="0">
                <a:ea typeface="Arial Unicode MS" pitchFamily="34" charset="-128"/>
                <a:cs typeface="Arial Unicode MS" pitchFamily="34" charset="-128"/>
              </a:rPr>
            </a:br>
            <a:r>
              <a:rPr lang="en-US" i="1" dirty="0">
                <a:ea typeface="Arial Unicode MS" pitchFamily="34" charset="-128"/>
                <a:cs typeface="Arial Unicode MS" pitchFamily="34" charset="-128"/>
              </a:rPr>
              <a:t>undirected graphs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)</a:t>
            </a:r>
            <a:endParaRPr lang="en-US" dirty="0"/>
          </a:p>
          <a:p>
            <a:pPr marL="381000" indent="-38100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representation</a:t>
            </a: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2925763" y="1257300"/>
            <a:ext cx="1933575" cy="1036638"/>
            <a:chOff x="1843" y="792"/>
            <a:chExt cx="1218" cy="653"/>
          </a:xfrm>
        </p:grpSpPr>
        <p:sp>
          <p:nvSpPr>
            <p:cNvPr id="838739" name="Line 83"/>
            <p:cNvSpPr>
              <a:spLocks noChangeShapeType="1"/>
            </p:cNvSpPr>
            <p:nvPr/>
          </p:nvSpPr>
          <p:spPr bwMode="auto">
            <a:xfrm>
              <a:off x="2056" y="1316"/>
              <a:ext cx="332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8740" name="Line 84"/>
            <p:cNvSpPr>
              <a:spLocks noChangeShapeType="1"/>
            </p:cNvSpPr>
            <p:nvPr/>
          </p:nvSpPr>
          <p:spPr bwMode="auto">
            <a:xfrm flipH="1" flipV="1">
              <a:off x="2176" y="992"/>
              <a:ext cx="252" cy="3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8741" name="Line 85"/>
            <p:cNvSpPr>
              <a:spLocks noChangeShapeType="1"/>
            </p:cNvSpPr>
            <p:nvPr/>
          </p:nvSpPr>
          <p:spPr bwMode="auto">
            <a:xfrm flipV="1">
              <a:off x="2444" y="960"/>
              <a:ext cx="120" cy="3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8742" name="Line 86"/>
            <p:cNvSpPr>
              <a:spLocks noChangeShapeType="1"/>
            </p:cNvSpPr>
            <p:nvPr/>
          </p:nvSpPr>
          <p:spPr bwMode="auto">
            <a:xfrm flipV="1">
              <a:off x="2148" y="920"/>
              <a:ext cx="388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8661" name="Text Box 5"/>
            <p:cNvSpPr txBox="1">
              <a:spLocks noChangeArrowheads="1"/>
            </p:cNvSpPr>
            <p:nvPr/>
          </p:nvSpPr>
          <p:spPr bwMode="auto">
            <a:xfrm>
              <a:off x="2865" y="11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5</a:t>
              </a:r>
            </a:p>
          </p:txBody>
        </p:sp>
        <p:sp>
          <p:nvSpPr>
            <p:cNvPr id="838666" name="Oval 10"/>
            <p:cNvSpPr>
              <a:spLocks noChangeArrowheads="1"/>
            </p:cNvSpPr>
            <p:nvPr/>
          </p:nvSpPr>
          <p:spPr bwMode="auto">
            <a:xfrm>
              <a:off x="2015" y="1267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67" name="Oval 11"/>
            <p:cNvSpPr>
              <a:spLocks noChangeArrowheads="1"/>
            </p:cNvSpPr>
            <p:nvPr/>
          </p:nvSpPr>
          <p:spPr bwMode="auto">
            <a:xfrm>
              <a:off x="2391" y="1280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68" name="Oval 12"/>
            <p:cNvSpPr>
              <a:spLocks noChangeArrowheads="1"/>
            </p:cNvSpPr>
            <p:nvPr/>
          </p:nvSpPr>
          <p:spPr bwMode="auto">
            <a:xfrm>
              <a:off x="2534" y="869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69" name="Oval 13"/>
            <p:cNvSpPr>
              <a:spLocks noChangeArrowheads="1"/>
            </p:cNvSpPr>
            <p:nvPr/>
          </p:nvSpPr>
          <p:spPr bwMode="auto">
            <a:xfrm>
              <a:off x="2106" y="909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0" name="Oval 14"/>
            <p:cNvSpPr>
              <a:spLocks noChangeArrowheads="1"/>
            </p:cNvSpPr>
            <p:nvPr/>
          </p:nvSpPr>
          <p:spPr bwMode="auto">
            <a:xfrm>
              <a:off x="2781" y="1188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8671" name="Text Box 15"/>
            <p:cNvSpPr txBox="1">
              <a:spLocks noChangeArrowheads="1"/>
            </p:cNvSpPr>
            <p:nvPr/>
          </p:nvSpPr>
          <p:spPr bwMode="auto">
            <a:xfrm>
              <a:off x="1843" y="119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4</a:t>
              </a:r>
            </a:p>
          </p:txBody>
        </p:sp>
        <p:sp>
          <p:nvSpPr>
            <p:cNvPr id="838672" name="Text Box 16"/>
            <p:cNvSpPr txBox="1">
              <a:spLocks noChangeArrowheads="1"/>
            </p:cNvSpPr>
            <p:nvPr/>
          </p:nvSpPr>
          <p:spPr bwMode="auto">
            <a:xfrm>
              <a:off x="2461" y="12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3</a:t>
              </a:r>
            </a:p>
          </p:txBody>
        </p:sp>
        <p:sp>
          <p:nvSpPr>
            <p:cNvPr id="838673" name="Text Box 17"/>
            <p:cNvSpPr txBox="1">
              <a:spLocks noChangeArrowheads="1"/>
            </p:cNvSpPr>
            <p:nvPr/>
          </p:nvSpPr>
          <p:spPr bwMode="auto">
            <a:xfrm>
              <a:off x="2615" y="7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2</a:t>
              </a:r>
            </a:p>
          </p:txBody>
        </p:sp>
        <p:sp>
          <p:nvSpPr>
            <p:cNvPr id="838674" name="Text Box 18"/>
            <p:cNvSpPr txBox="1">
              <a:spLocks noChangeArrowheads="1"/>
            </p:cNvSpPr>
            <p:nvPr/>
          </p:nvSpPr>
          <p:spPr bwMode="auto">
            <a:xfrm>
              <a:off x="1931" y="8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1</a:t>
              </a:r>
            </a:p>
          </p:txBody>
        </p:sp>
      </p:grp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4600575" y="4027488"/>
            <a:ext cx="2728913" cy="2319337"/>
            <a:chOff x="2898" y="2537"/>
            <a:chExt cx="1719" cy="1461"/>
          </a:xfrm>
        </p:grpSpPr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3728" y="3522"/>
              <a:ext cx="366" cy="84"/>
              <a:chOff x="2070" y="3820"/>
              <a:chExt cx="366" cy="84"/>
            </a:xfrm>
          </p:grpSpPr>
          <p:sp>
            <p:nvSpPr>
              <p:cNvPr id="838691" name="Line 35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" name="Group 36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38693" name="Line 37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8694" name="Line 38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88"/>
            <p:cNvGrpSpPr>
              <a:grpSpLocks/>
            </p:cNvGrpSpPr>
            <p:nvPr/>
          </p:nvGrpSpPr>
          <p:grpSpPr bwMode="auto">
            <a:xfrm>
              <a:off x="3728" y="2640"/>
              <a:ext cx="366" cy="84"/>
              <a:chOff x="2070" y="3820"/>
              <a:chExt cx="366" cy="84"/>
            </a:xfrm>
          </p:grpSpPr>
          <p:sp>
            <p:nvSpPr>
              <p:cNvPr id="838745" name="Line 89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7" name="Group 90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38747" name="Line 91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8748" name="Line 92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4251" y="3226"/>
              <a:ext cx="366" cy="84"/>
              <a:chOff x="2070" y="3820"/>
              <a:chExt cx="366" cy="84"/>
            </a:xfrm>
          </p:grpSpPr>
          <p:sp>
            <p:nvSpPr>
              <p:cNvPr id="838677" name="Line 21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38679" name="Line 23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8680" name="Line 24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38689" name="Line 33"/>
            <p:cNvSpPr>
              <a:spLocks noChangeShapeType="1"/>
            </p:cNvSpPr>
            <p:nvPr/>
          </p:nvSpPr>
          <p:spPr bwMode="auto">
            <a:xfrm>
              <a:off x="3720" y="327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4058" y="3154"/>
              <a:ext cx="209" cy="231"/>
              <a:chOff x="1958" y="3170"/>
              <a:chExt cx="209" cy="231"/>
            </a:xfrm>
          </p:grpSpPr>
          <p:sp>
            <p:nvSpPr>
              <p:cNvPr id="838702" name="Rectangle 46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8703" name="Text Box 47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1</a:t>
                </a:r>
              </a:p>
            </p:txBody>
          </p: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2898" y="2537"/>
              <a:ext cx="411" cy="1461"/>
              <a:chOff x="1776" y="2539"/>
              <a:chExt cx="411" cy="1461"/>
            </a:xfrm>
          </p:grpSpPr>
          <p:sp>
            <p:nvSpPr>
              <p:cNvPr id="838708" name="Rectangle 52"/>
              <p:cNvSpPr>
                <a:spLocks noChangeArrowheads="1"/>
              </p:cNvSpPr>
              <p:nvPr/>
            </p:nvSpPr>
            <p:spPr bwMode="auto">
              <a:xfrm>
                <a:off x="1977" y="2539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8709" name="Rectangle 53"/>
              <p:cNvSpPr>
                <a:spLocks noChangeArrowheads="1"/>
              </p:cNvSpPr>
              <p:nvPr/>
            </p:nvSpPr>
            <p:spPr bwMode="auto">
              <a:xfrm>
                <a:off x="1977" y="2831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8710" name="Rectangle 54"/>
              <p:cNvSpPr>
                <a:spLocks noChangeArrowheads="1"/>
              </p:cNvSpPr>
              <p:nvPr/>
            </p:nvSpPr>
            <p:spPr bwMode="auto">
              <a:xfrm>
                <a:off x="1977" y="3124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8711" name="Rectangle 55"/>
              <p:cNvSpPr>
                <a:spLocks noChangeArrowheads="1"/>
              </p:cNvSpPr>
              <p:nvPr/>
            </p:nvSpPr>
            <p:spPr bwMode="auto">
              <a:xfrm>
                <a:off x="1977" y="3709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8712" name="Rectangle 56"/>
              <p:cNvSpPr>
                <a:spLocks noChangeArrowheads="1"/>
              </p:cNvSpPr>
              <p:nvPr/>
            </p:nvSpPr>
            <p:spPr bwMode="auto">
              <a:xfrm>
                <a:off x="1978" y="3416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8713" name="Text Box 57"/>
              <p:cNvSpPr txBox="1">
                <a:spLocks noChangeArrowheads="1"/>
              </p:cNvSpPr>
              <p:nvPr/>
            </p:nvSpPr>
            <p:spPr bwMode="auto">
              <a:xfrm>
                <a:off x="1776" y="2569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1</a:t>
                </a:r>
              </a:p>
            </p:txBody>
          </p:sp>
          <p:sp>
            <p:nvSpPr>
              <p:cNvPr id="838714" name="Text Box 58"/>
              <p:cNvSpPr txBox="1">
                <a:spLocks noChangeArrowheads="1"/>
              </p:cNvSpPr>
              <p:nvPr/>
            </p:nvSpPr>
            <p:spPr bwMode="auto">
              <a:xfrm>
                <a:off x="1776" y="3739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5</a:t>
                </a:r>
              </a:p>
            </p:txBody>
          </p:sp>
          <p:sp>
            <p:nvSpPr>
              <p:cNvPr id="838715" name="Text Box 59"/>
              <p:cNvSpPr txBox="1">
                <a:spLocks noChangeArrowheads="1"/>
              </p:cNvSpPr>
              <p:nvPr/>
            </p:nvSpPr>
            <p:spPr bwMode="auto">
              <a:xfrm>
                <a:off x="1776" y="3446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4</a:t>
                </a:r>
              </a:p>
            </p:txBody>
          </p:sp>
          <p:sp>
            <p:nvSpPr>
              <p:cNvPr id="838716" name="Text Box 60"/>
              <p:cNvSpPr txBox="1">
                <a:spLocks noChangeArrowheads="1"/>
              </p:cNvSpPr>
              <p:nvPr/>
            </p:nvSpPr>
            <p:spPr bwMode="auto">
              <a:xfrm>
                <a:off x="1776" y="3154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3</a:t>
                </a:r>
              </a:p>
            </p:txBody>
          </p:sp>
          <p:sp>
            <p:nvSpPr>
              <p:cNvPr id="838717" name="Text Box 61"/>
              <p:cNvSpPr txBox="1">
                <a:spLocks noChangeArrowheads="1"/>
              </p:cNvSpPr>
              <p:nvPr/>
            </p:nvSpPr>
            <p:spPr bwMode="auto">
              <a:xfrm>
                <a:off x="1776" y="2861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2</a:t>
                </a:r>
              </a:p>
            </p:txBody>
          </p:sp>
        </p:grpSp>
        <p:sp>
          <p:nvSpPr>
            <p:cNvPr id="838718" name="Line 62"/>
            <p:cNvSpPr>
              <a:spLocks noChangeShapeType="1"/>
            </p:cNvSpPr>
            <p:nvPr/>
          </p:nvSpPr>
          <p:spPr bwMode="auto">
            <a:xfrm>
              <a:off x="3192" y="268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8720" name="Line 64"/>
            <p:cNvSpPr>
              <a:spLocks noChangeShapeType="1"/>
            </p:cNvSpPr>
            <p:nvPr/>
          </p:nvSpPr>
          <p:spPr bwMode="auto">
            <a:xfrm>
              <a:off x="3192" y="3564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8721" name="Line 65"/>
            <p:cNvSpPr>
              <a:spLocks noChangeShapeType="1"/>
            </p:cNvSpPr>
            <p:nvPr/>
          </p:nvSpPr>
          <p:spPr bwMode="auto">
            <a:xfrm>
              <a:off x="3192" y="327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3530" y="2564"/>
              <a:ext cx="209" cy="231"/>
              <a:chOff x="1958" y="3170"/>
              <a:chExt cx="209" cy="231"/>
            </a:xfrm>
          </p:grpSpPr>
          <p:sp>
            <p:nvSpPr>
              <p:cNvPr id="838723" name="Rectangle 67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8724" name="Text Box 68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2</a:t>
                </a:r>
              </a:p>
            </p:txBody>
          </p:sp>
        </p:grpSp>
        <p:grpSp>
          <p:nvGrpSpPr>
            <p:cNvPr id="13" name="Group 69"/>
            <p:cNvGrpSpPr>
              <a:grpSpLocks/>
            </p:cNvGrpSpPr>
            <p:nvPr/>
          </p:nvGrpSpPr>
          <p:grpSpPr bwMode="auto">
            <a:xfrm>
              <a:off x="3530" y="3154"/>
              <a:ext cx="209" cy="231"/>
              <a:chOff x="1958" y="3170"/>
              <a:chExt cx="209" cy="231"/>
            </a:xfrm>
          </p:grpSpPr>
          <p:sp>
            <p:nvSpPr>
              <p:cNvPr id="838726" name="Rectangle 70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8727" name="Text Box 71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2</a:t>
                </a:r>
              </a:p>
            </p:txBody>
          </p:sp>
        </p:grpSp>
        <p:grpSp>
          <p:nvGrpSpPr>
            <p:cNvPr id="14" name="Group 72"/>
            <p:cNvGrpSpPr>
              <a:grpSpLocks/>
            </p:cNvGrpSpPr>
            <p:nvPr/>
          </p:nvGrpSpPr>
          <p:grpSpPr bwMode="auto">
            <a:xfrm>
              <a:off x="3530" y="3449"/>
              <a:ext cx="209" cy="231"/>
              <a:chOff x="1958" y="3170"/>
              <a:chExt cx="209" cy="231"/>
            </a:xfrm>
          </p:grpSpPr>
          <p:sp>
            <p:nvSpPr>
              <p:cNvPr id="838729" name="Rectangle 73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8730" name="Text Box 74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3</a:t>
                </a:r>
              </a:p>
            </p:txBody>
          </p:sp>
        </p:grpSp>
        <p:grpSp>
          <p:nvGrpSpPr>
            <p:cNvPr id="15" name="Group 26"/>
            <p:cNvGrpSpPr>
              <a:grpSpLocks/>
            </p:cNvGrpSpPr>
            <p:nvPr/>
          </p:nvGrpSpPr>
          <p:grpSpPr bwMode="auto">
            <a:xfrm>
              <a:off x="3192" y="2936"/>
              <a:ext cx="366" cy="84"/>
              <a:chOff x="2070" y="3820"/>
              <a:chExt cx="366" cy="84"/>
            </a:xfrm>
          </p:grpSpPr>
          <p:sp>
            <p:nvSpPr>
              <p:cNvPr id="838683" name="Line 27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6" name="Group 28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38685" name="Line 29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8686" name="Line 30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78"/>
            <p:cNvGrpSpPr>
              <a:grpSpLocks/>
            </p:cNvGrpSpPr>
            <p:nvPr/>
          </p:nvGrpSpPr>
          <p:grpSpPr bwMode="auto">
            <a:xfrm>
              <a:off x="3192" y="3818"/>
              <a:ext cx="366" cy="84"/>
              <a:chOff x="2070" y="3820"/>
              <a:chExt cx="366" cy="84"/>
            </a:xfrm>
          </p:grpSpPr>
          <p:sp>
            <p:nvSpPr>
              <p:cNvPr id="838735" name="Line 79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8" name="Group 80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38737" name="Line 81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8738" name="Line 82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en-US"/>
              <a:t>Graph G = (V, E)</a:t>
            </a:r>
          </a:p>
          <a:p>
            <a:pPr marL="381000" indent="-381000">
              <a:buFont typeface="Wingdings" pitchFamily="2" charset="2"/>
              <a:buNone/>
            </a:pPr>
            <a:endParaRPr lang="en-US"/>
          </a:p>
          <a:p>
            <a:pPr marL="381000" indent="-381000">
              <a:buFont typeface="Wingdings" pitchFamily="2" charset="2"/>
              <a:buNone/>
            </a:pPr>
            <a:endParaRPr lang="en-US"/>
          </a:p>
          <a:p>
            <a:pPr marL="381000" indent="-381000">
              <a:buSzTx/>
              <a:buFont typeface="Wingdings" pitchFamily="2" charset="2"/>
              <a:buAutoNum type="arabicPeriod"/>
            </a:pPr>
            <a:endParaRPr lang="en-US" sz="1200">
              <a:solidFill>
                <a:schemeClr val="accent1"/>
              </a:solidFill>
            </a:endParaRP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>
                <a:solidFill>
                  <a:schemeClr val="accent1"/>
                </a:solidFill>
              </a:rPr>
              <a:t>Adjacency lists</a:t>
            </a:r>
            <a:r>
              <a:rPr lang="en-US"/>
              <a:t/>
            </a:r>
            <a:br>
              <a:rPr lang="en-US"/>
            </a:br>
            <a:r>
              <a:rPr lang="en-US"/>
              <a:t>	array Adj of |V| lists, one per vertex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/>
              <a:t>      Adj[u] = linked list of all vertices v with (u, v)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∈ E</a:t>
            </a:r>
          </a:p>
          <a:p>
            <a:pPr marL="381000" indent="-381000">
              <a:buFont typeface="Wingdings" pitchFamily="2" charset="2"/>
              <a:buNone/>
            </a:pPr>
            <a:endParaRPr lang="en-US" sz="1200"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SzTx/>
              <a:buFont typeface="Wingdings" pitchFamily="2" charset="2"/>
              <a:buAutoNum type="arabicPeriod" startAt="2"/>
            </a:pP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Adjacency matrix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US">
                <a:ea typeface="Arial Unicode MS" pitchFamily="34" charset="-128"/>
                <a:cs typeface="Arial Unicode MS" pitchFamily="34" charset="-128"/>
              </a:rPr>
            </a:br>
            <a:r>
              <a:rPr lang="en-US">
                <a:ea typeface="Arial Unicode MS" pitchFamily="34" charset="-128"/>
                <a:cs typeface="Arial Unicode MS" pitchFamily="34" charset="-128"/>
              </a:rPr>
              <a:t>	|V| x |V| matrix A = (a</a:t>
            </a:r>
            <a:r>
              <a:rPr lang="en-US" baseline="-25000">
                <a:ea typeface="Arial Unicode MS" pitchFamily="34" charset="-128"/>
                <a:cs typeface="Arial Unicode MS" pitchFamily="34" charset="-128"/>
              </a:rPr>
              <a:t>ij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381000" indent="-381000">
              <a:buSzTx/>
              <a:buFont typeface="Wingdings" pitchFamily="2" charset="2"/>
              <a:buAutoNum type="arabicPeriod" startAt="2"/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SzTx/>
              <a:buFont typeface="Wingdings" pitchFamily="2" charset="2"/>
              <a:buAutoNum type="arabicPeriod" startAt="2"/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SzTx/>
              <a:buFont typeface="Wingdings" pitchFamily="2" charset="2"/>
              <a:buAutoNum type="arabicPeriod" startAt="2"/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SzTx/>
              <a:buFont typeface="Wingdings" pitchFamily="2" charset="2"/>
              <a:buAutoNum type="arabicPeriod" startAt="2"/>
            </a:pPr>
            <a:endParaRPr lang="en-US" sz="800"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Font typeface="Wingdings" pitchFamily="2" charset="2"/>
              <a:buNone/>
            </a:pPr>
            <a:r>
              <a:rPr lang="en-US">
                <a:ea typeface="Arial Unicode MS" pitchFamily="34" charset="-128"/>
                <a:cs typeface="Arial Unicode MS" pitchFamily="34" charset="-128"/>
              </a:rPr>
              <a:t>	(</a:t>
            </a:r>
            <a:r>
              <a:rPr lang="en-US" i="1">
                <a:ea typeface="Arial Unicode MS" pitchFamily="34" charset="-128"/>
                <a:cs typeface="Arial Unicode MS" pitchFamily="34" charset="-128"/>
              </a:rPr>
              <a:t>also works for both directed and undirected graphs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representation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008063" y="4729163"/>
            <a:ext cx="2720975" cy="854075"/>
            <a:chOff x="599" y="3254"/>
            <a:chExt cx="1714" cy="538"/>
          </a:xfrm>
        </p:grpSpPr>
        <p:sp>
          <p:nvSpPr>
            <p:cNvPr id="839752" name="Text Box 72"/>
            <p:cNvSpPr txBox="1">
              <a:spLocks noChangeArrowheads="1"/>
            </p:cNvSpPr>
            <p:nvPr/>
          </p:nvSpPr>
          <p:spPr bwMode="auto">
            <a:xfrm>
              <a:off x="599" y="3398"/>
              <a:ext cx="430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ij</a:t>
              </a:r>
              <a:r>
                <a:rPr lang="en-US"/>
                <a:t> = </a:t>
              </a:r>
            </a:p>
          </p:txBody>
        </p:sp>
        <p:sp>
          <p:nvSpPr>
            <p:cNvPr id="839753" name="Text Box 73"/>
            <p:cNvSpPr txBox="1">
              <a:spLocks noChangeArrowheads="1"/>
            </p:cNvSpPr>
            <p:nvPr/>
          </p:nvSpPr>
          <p:spPr bwMode="auto">
            <a:xfrm>
              <a:off x="1078" y="3254"/>
              <a:ext cx="1235" cy="53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342900" indent="-342900">
                <a:buFontTx/>
                <a:buAutoNum type="arabicPlain"/>
              </a:pPr>
              <a:r>
                <a:rPr lang="en-US"/>
                <a:t>     if (i, j) </a:t>
              </a:r>
              <a:r>
                <a:rPr lang="en-US">
                  <a:ea typeface="Arial Unicode MS" pitchFamily="34" charset="-128"/>
                  <a:cs typeface="Arial Unicode MS" pitchFamily="34" charset="-128"/>
                </a:rPr>
                <a:t>∈ E</a:t>
              </a:r>
            </a:p>
            <a:p>
              <a:pPr marL="342900" indent="-342900"/>
              <a:r>
                <a:rPr lang="en-US"/>
                <a:t>0 	     otherwise</a:t>
              </a:r>
            </a:p>
          </p:txBody>
        </p:sp>
        <p:sp>
          <p:nvSpPr>
            <p:cNvPr id="839754" name="AutoShape 74"/>
            <p:cNvSpPr>
              <a:spLocks/>
            </p:cNvSpPr>
            <p:nvPr/>
          </p:nvSpPr>
          <p:spPr bwMode="auto">
            <a:xfrm>
              <a:off x="1028" y="3278"/>
              <a:ext cx="56" cy="489"/>
            </a:xfrm>
            <a:prstGeom prst="leftBrace">
              <a:avLst>
                <a:gd name="adj1" fmla="val 7276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7029450" y="3887788"/>
            <a:ext cx="1935163" cy="2038350"/>
            <a:chOff x="3360" y="2816"/>
            <a:chExt cx="1219" cy="1284"/>
          </a:xfrm>
        </p:grpSpPr>
        <p:sp>
          <p:nvSpPr>
            <p:cNvPr id="839757" name="Text Box 77"/>
            <p:cNvSpPr txBox="1">
              <a:spLocks noChangeArrowheads="1"/>
            </p:cNvSpPr>
            <p:nvPr/>
          </p:nvSpPr>
          <p:spPr bwMode="auto">
            <a:xfrm>
              <a:off x="3360" y="3003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39758" name="Text Box 78"/>
            <p:cNvSpPr txBox="1">
              <a:spLocks noChangeArrowheads="1"/>
            </p:cNvSpPr>
            <p:nvPr/>
          </p:nvSpPr>
          <p:spPr bwMode="auto">
            <a:xfrm>
              <a:off x="3360" y="3224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2</a:t>
              </a:r>
            </a:p>
          </p:txBody>
        </p:sp>
        <p:sp>
          <p:nvSpPr>
            <p:cNvPr id="839759" name="Text Box 79"/>
            <p:cNvSpPr txBox="1">
              <a:spLocks noChangeArrowheads="1"/>
            </p:cNvSpPr>
            <p:nvPr/>
          </p:nvSpPr>
          <p:spPr bwMode="auto">
            <a:xfrm>
              <a:off x="3360" y="3438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3</a:t>
              </a:r>
            </a:p>
          </p:txBody>
        </p:sp>
        <p:sp>
          <p:nvSpPr>
            <p:cNvPr id="839760" name="Text Box 80"/>
            <p:cNvSpPr txBox="1">
              <a:spLocks noChangeArrowheads="1"/>
            </p:cNvSpPr>
            <p:nvPr/>
          </p:nvSpPr>
          <p:spPr bwMode="auto">
            <a:xfrm>
              <a:off x="3360" y="3660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4</a:t>
              </a:r>
            </a:p>
          </p:txBody>
        </p:sp>
        <p:sp>
          <p:nvSpPr>
            <p:cNvPr id="839761" name="Text Box 81"/>
            <p:cNvSpPr txBox="1">
              <a:spLocks noChangeArrowheads="1"/>
            </p:cNvSpPr>
            <p:nvPr/>
          </p:nvSpPr>
          <p:spPr bwMode="auto">
            <a:xfrm>
              <a:off x="3360" y="3869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5</a:t>
              </a:r>
            </a:p>
          </p:txBody>
        </p:sp>
        <p:grpSp>
          <p:nvGrpSpPr>
            <p:cNvPr id="4" name="Group 82"/>
            <p:cNvGrpSpPr>
              <a:grpSpLocks/>
            </p:cNvGrpSpPr>
            <p:nvPr/>
          </p:nvGrpSpPr>
          <p:grpSpPr bwMode="auto">
            <a:xfrm>
              <a:off x="3530" y="3018"/>
              <a:ext cx="969" cy="1075"/>
              <a:chOff x="3530" y="3018"/>
              <a:chExt cx="969" cy="1075"/>
            </a:xfrm>
          </p:grpSpPr>
          <p:sp>
            <p:nvSpPr>
              <p:cNvPr id="839763" name="Rectangle 83"/>
              <p:cNvSpPr>
                <a:spLocks noChangeArrowheads="1"/>
              </p:cNvSpPr>
              <p:nvPr/>
            </p:nvSpPr>
            <p:spPr bwMode="auto">
              <a:xfrm>
                <a:off x="3533" y="3018"/>
                <a:ext cx="966" cy="10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764" name="Line 84"/>
              <p:cNvSpPr>
                <a:spLocks noChangeShapeType="1"/>
              </p:cNvSpPr>
              <p:nvPr/>
            </p:nvSpPr>
            <p:spPr bwMode="auto">
              <a:xfrm>
                <a:off x="3725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5" name="Line 85"/>
              <p:cNvSpPr>
                <a:spLocks noChangeShapeType="1"/>
              </p:cNvSpPr>
              <p:nvPr/>
            </p:nvSpPr>
            <p:spPr bwMode="auto">
              <a:xfrm>
                <a:off x="3922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6" name="Line 86"/>
              <p:cNvSpPr>
                <a:spLocks noChangeShapeType="1"/>
              </p:cNvSpPr>
              <p:nvPr/>
            </p:nvSpPr>
            <p:spPr bwMode="auto">
              <a:xfrm>
                <a:off x="4113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7" name="Line 87"/>
              <p:cNvSpPr>
                <a:spLocks noChangeShapeType="1"/>
              </p:cNvSpPr>
              <p:nvPr/>
            </p:nvSpPr>
            <p:spPr bwMode="auto">
              <a:xfrm>
                <a:off x="4310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8" name="Line 88"/>
              <p:cNvSpPr>
                <a:spLocks noChangeShapeType="1"/>
              </p:cNvSpPr>
              <p:nvPr/>
            </p:nvSpPr>
            <p:spPr bwMode="auto">
              <a:xfrm>
                <a:off x="3539" y="323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9" name="Line 89"/>
              <p:cNvSpPr>
                <a:spLocks noChangeShapeType="1"/>
              </p:cNvSpPr>
              <p:nvPr/>
            </p:nvSpPr>
            <p:spPr bwMode="auto">
              <a:xfrm>
                <a:off x="3532" y="3459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0" name="Line 90"/>
              <p:cNvSpPr>
                <a:spLocks noChangeShapeType="1"/>
              </p:cNvSpPr>
              <p:nvPr/>
            </p:nvSpPr>
            <p:spPr bwMode="auto">
              <a:xfrm>
                <a:off x="3537" y="366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1" name="Line 91"/>
              <p:cNvSpPr>
                <a:spLocks noChangeShapeType="1"/>
              </p:cNvSpPr>
              <p:nvPr/>
            </p:nvSpPr>
            <p:spPr bwMode="auto">
              <a:xfrm>
                <a:off x="3530" y="3889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772" name="Text Box 92"/>
            <p:cNvSpPr txBox="1">
              <a:spLocks noChangeArrowheads="1"/>
            </p:cNvSpPr>
            <p:nvPr/>
          </p:nvSpPr>
          <p:spPr bwMode="auto">
            <a:xfrm>
              <a:off x="3919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3</a:t>
              </a:r>
            </a:p>
          </p:txBody>
        </p:sp>
        <p:sp>
          <p:nvSpPr>
            <p:cNvPr id="839773" name="Text Box 93"/>
            <p:cNvSpPr txBox="1">
              <a:spLocks noChangeArrowheads="1"/>
            </p:cNvSpPr>
            <p:nvPr/>
          </p:nvSpPr>
          <p:spPr bwMode="auto">
            <a:xfrm>
              <a:off x="3524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39774" name="Text Box 94"/>
            <p:cNvSpPr txBox="1">
              <a:spLocks noChangeArrowheads="1"/>
            </p:cNvSpPr>
            <p:nvPr/>
          </p:nvSpPr>
          <p:spPr bwMode="auto">
            <a:xfrm>
              <a:off x="3734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2</a:t>
              </a:r>
            </a:p>
          </p:txBody>
        </p:sp>
        <p:sp>
          <p:nvSpPr>
            <p:cNvPr id="839775" name="Text Box 95"/>
            <p:cNvSpPr txBox="1">
              <a:spLocks noChangeArrowheads="1"/>
            </p:cNvSpPr>
            <p:nvPr/>
          </p:nvSpPr>
          <p:spPr bwMode="auto">
            <a:xfrm>
              <a:off x="4081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4</a:t>
              </a:r>
            </a:p>
          </p:txBody>
        </p:sp>
        <p:sp>
          <p:nvSpPr>
            <p:cNvPr id="839776" name="Text Box 96"/>
            <p:cNvSpPr txBox="1">
              <a:spLocks noChangeArrowheads="1"/>
            </p:cNvSpPr>
            <p:nvPr/>
          </p:nvSpPr>
          <p:spPr bwMode="auto">
            <a:xfrm>
              <a:off x="4297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5</a:t>
              </a:r>
            </a:p>
          </p:txBody>
        </p:sp>
        <p:sp>
          <p:nvSpPr>
            <p:cNvPr id="839777" name="Text Box 97"/>
            <p:cNvSpPr txBox="1">
              <a:spLocks noChangeArrowheads="1"/>
            </p:cNvSpPr>
            <p:nvPr/>
          </p:nvSpPr>
          <p:spPr bwMode="auto">
            <a:xfrm>
              <a:off x="3711" y="3020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39778" name="Text Box 98"/>
            <p:cNvSpPr txBox="1">
              <a:spLocks noChangeArrowheads="1"/>
            </p:cNvSpPr>
            <p:nvPr/>
          </p:nvSpPr>
          <p:spPr bwMode="auto">
            <a:xfrm>
              <a:off x="3524" y="3235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39779" name="Text Box 99"/>
            <p:cNvSpPr txBox="1">
              <a:spLocks noChangeArrowheads="1"/>
            </p:cNvSpPr>
            <p:nvPr/>
          </p:nvSpPr>
          <p:spPr bwMode="auto">
            <a:xfrm>
              <a:off x="3907" y="3018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39780" name="Text Box 100"/>
            <p:cNvSpPr txBox="1">
              <a:spLocks noChangeArrowheads="1"/>
            </p:cNvSpPr>
            <p:nvPr/>
          </p:nvSpPr>
          <p:spPr bwMode="auto">
            <a:xfrm>
              <a:off x="3528" y="3455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39781" name="Text Box 101"/>
            <p:cNvSpPr txBox="1">
              <a:spLocks noChangeArrowheads="1"/>
            </p:cNvSpPr>
            <p:nvPr/>
          </p:nvSpPr>
          <p:spPr bwMode="auto">
            <a:xfrm>
              <a:off x="3911" y="3232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39782" name="Text Box 102"/>
            <p:cNvSpPr txBox="1">
              <a:spLocks noChangeArrowheads="1"/>
            </p:cNvSpPr>
            <p:nvPr/>
          </p:nvSpPr>
          <p:spPr bwMode="auto">
            <a:xfrm>
              <a:off x="3712" y="3459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39783" name="Text Box 103"/>
            <p:cNvSpPr txBox="1">
              <a:spLocks noChangeArrowheads="1"/>
            </p:cNvSpPr>
            <p:nvPr/>
          </p:nvSpPr>
          <p:spPr bwMode="auto">
            <a:xfrm>
              <a:off x="4095" y="3458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39784" name="Text Box 104"/>
            <p:cNvSpPr txBox="1">
              <a:spLocks noChangeArrowheads="1"/>
            </p:cNvSpPr>
            <p:nvPr/>
          </p:nvSpPr>
          <p:spPr bwMode="auto">
            <a:xfrm>
              <a:off x="3908" y="3661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</p:grp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2925763" y="1257300"/>
            <a:ext cx="1933575" cy="1036638"/>
            <a:chOff x="1786" y="1010"/>
            <a:chExt cx="1218" cy="653"/>
          </a:xfrm>
        </p:grpSpPr>
        <p:sp>
          <p:nvSpPr>
            <p:cNvPr id="839786" name="Text Box 106"/>
            <p:cNvSpPr txBox="1">
              <a:spLocks noChangeArrowheads="1"/>
            </p:cNvSpPr>
            <p:nvPr/>
          </p:nvSpPr>
          <p:spPr bwMode="auto">
            <a:xfrm>
              <a:off x="2808" y="13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5</a:t>
              </a:r>
            </a:p>
          </p:txBody>
        </p:sp>
        <p:sp>
          <p:nvSpPr>
            <p:cNvPr id="839787" name="Line 107"/>
            <p:cNvSpPr>
              <a:spLocks noChangeShapeType="1"/>
            </p:cNvSpPr>
            <p:nvPr/>
          </p:nvSpPr>
          <p:spPr bwMode="auto">
            <a:xfrm>
              <a:off x="1998" y="1524"/>
              <a:ext cx="384" cy="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9788" name="Line 108"/>
            <p:cNvSpPr>
              <a:spLocks noChangeShapeType="1"/>
            </p:cNvSpPr>
            <p:nvPr/>
          </p:nvSpPr>
          <p:spPr bwMode="auto">
            <a:xfrm flipH="1" flipV="1">
              <a:off x="2088" y="1170"/>
              <a:ext cx="294" cy="3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9789" name="Line 109"/>
            <p:cNvSpPr>
              <a:spLocks noChangeShapeType="1"/>
            </p:cNvSpPr>
            <p:nvPr/>
          </p:nvSpPr>
          <p:spPr bwMode="auto">
            <a:xfrm flipV="1">
              <a:off x="2088" y="1128"/>
              <a:ext cx="438" cy="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9790" name="Line 110"/>
            <p:cNvSpPr>
              <a:spLocks noChangeShapeType="1"/>
            </p:cNvSpPr>
            <p:nvPr/>
          </p:nvSpPr>
          <p:spPr bwMode="auto">
            <a:xfrm flipH="1">
              <a:off x="2382" y="1128"/>
              <a:ext cx="144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9791" name="Oval 111"/>
            <p:cNvSpPr>
              <a:spLocks noChangeArrowheads="1"/>
            </p:cNvSpPr>
            <p:nvPr/>
          </p:nvSpPr>
          <p:spPr bwMode="auto">
            <a:xfrm>
              <a:off x="1958" y="1485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2" name="Oval 112"/>
            <p:cNvSpPr>
              <a:spLocks noChangeArrowheads="1"/>
            </p:cNvSpPr>
            <p:nvPr/>
          </p:nvSpPr>
          <p:spPr bwMode="auto">
            <a:xfrm>
              <a:off x="2334" y="1498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3" name="Oval 113"/>
            <p:cNvSpPr>
              <a:spLocks noChangeArrowheads="1"/>
            </p:cNvSpPr>
            <p:nvPr/>
          </p:nvSpPr>
          <p:spPr bwMode="auto">
            <a:xfrm>
              <a:off x="2477" y="1087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4" name="Oval 114"/>
            <p:cNvSpPr>
              <a:spLocks noChangeArrowheads="1"/>
            </p:cNvSpPr>
            <p:nvPr/>
          </p:nvSpPr>
          <p:spPr bwMode="auto">
            <a:xfrm>
              <a:off x="2049" y="1127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5" name="Oval 115"/>
            <p:cNvSpPr>
              <a:spLocks noChangeArrowheads="1"/>
            </p:cNvSpPr>
            <p:nvPr/>
          </p:nvSpPr>
          <p:spPr bwMode="auto">
            <a:xfrm>
              <a:off x="2724" y="1406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6" name="Text Box 116"/>
            <p:cNvSpPr txBox="1">
              <a:spLocks noChangeArrowheads="1"/>
            </p:cNvSpPr>
            <p:nvPr/>
          </p:nvSpPr>
          <p:spPr bwMode="auto">
            <a:xfrm>
              <a:off x="1786" y="14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4</a:t>
              </a:r>
            </a:p>
          </p:txBody>
        </p:sp>
        <p:sp>
          <p:nvSpPr>
            <p:cNvPr id="839797" name="Text Box 117"/>
            <p:cNvSpPr txBox="1">
              <a:spLocks noChangeArrowheads="1"/>
            </p:cNvSpPr>
            <p:nvPr/>
          </p:nvSpPr>
          <p:spPr bwMode="auto">
            <a:xfrm>
              <a:off x="2404" y="14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3</a:t>
              </a:r>
            </a:p>
          </p:txBody>
        </p:sp>
        <p:sp>
          <p:nvSpPr>
            <p:cNvPr id="839798" name="Text Box 118"/>
            <p:cNvSpPr txBox="1">
              <a:spLocks noChangeArrowheads="1"/>
            </p:cNvSpPr>
            <p:nvPr/>
          </p:nvSpPr>
          <p:spPr bwMode="auto">
            <a:xfrm>
              <a:off x="2558" y="10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2</a:t>
              </a:r>
            </a:p>
          </p:txBody>
        </p:sp>
        <p:sp>
          <p:nvSpPr>
            <p:cNvPr id="839799" name="Text Box 119"/>
            <p:cNvSpPr txBox="1">
              <a:spLocks noChangeArrowheads="1"/>
            </p:cNvSpPr>
            <p:nvPr/>
          </p:nvSpPr>
          <p:spPr bwMode="auto">
            <a:xfrm>
              <a:off x="1874" y="105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en-US"/>
              <a:t>Graph G = (V, E)</a:t>
            </a:r>
          </a:p>
          <a:p>
            <a:pPr marL="381000" indent="-381000">
              <a:buFont typeface="Wingdings" pitchFamily="2" charset="2"/>
              <a:buNone/>
            </a:pPr>
            <a:endParaRPr lang="en-US"/>
          </a:p>
          <a:p>
            <a:pPr marL="381000" indent="-381000">
              <a:buFont typeface="Wingdings" pitchFamily="2" charset="2"/>
              <a:buNone/>
            </a:pPr>
            <a:endParaRPr lang="en-US"/>
          </a:p>
          <a:p>
            <a:pPr marL="381000" indent="-381000">
              <a:buSzTx/>
              <a:buFont typeface="Wingdings" pitchFamily="2" charset="2"/>
              <a:buAutoNum type="arabicPeriod"/>
            </a:pPr>
            <a:endParaRPr lang="en-US" sz="1200">
              <a:solidFill>
                <a:schemeClr val="accent1"/>
              </a:solidFill>
            </a:endParaRP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>
                <a:solidFill>
                  <a:schemeClr val="accent1"/>
                </a:solidFill>
              </a:rPr>
              <a:t>Adjacency lists</a:t>
            </a:r>
            <a:r>
              <a:rPr lang="en-US"/>
              <a:t/>
            </a:r>
            <a:br>
              <a:rPr lang="en-US"/>
            </a:br>
            <a:r>
              <a:rPr lang="en-US"/>
              <a:t>	array Adj of |V| lists, one per vertex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/>
              <a:t>      Adj[u] = linked list of all vertices v with (u, v)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∈ E</a:t>
            </a:r>
          </a:p>
          <a:p>
            <a:pPr marL="381000" indent="-381000">
              <a:buFont typeface="Wingdings" pitchFamily="2" charset="2"/>
              <a:buNone/>
            </a:pPr>
            <a:endParaRPr lang="en-US" sz="1200"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SzTx/>
              <a:buFont typeface="Wingdings" pitchFamily="2" charset="2"/>
              <a:buAutoNum type="arabicPeriod" startAt="2"/>
            </a:pP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Adjacency matrix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US">
                <a:ea typeface="Arial Unicode MS" pitchFamily="34" charset="-128"/>
                <a:cs typeface="Arial Unicode MS" pitchFamily="34" charset="-128"/>
              </a:rPr>
            </a:br>
            <a:r>
              <a:rPr lang="en-US">
                <a:ea typeface="Arial Unicode MS" pitchFamily="34" charset="-128"/>
                <a:cs typeface="Arial Unicode MS" pitchFamily="34" charset="-128"/>
              </a:rPr>
              <a:t>	|V| x |V| matrix A = (a</a:t>
            </a:r>
            <a:r>
              <a:rPr lang="en-US" baseline="-25000">
                <a:ea typeface="Arial Unicode MS" pitchFamily="34" charset="-128"/>
                <a:cs typeface="Arial Unicode MS" pitchFamily="34" charset="-128"/>
              </a:rPr>
              <a:t>ij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381000" indent="-381000">
              <a:buSzTx/>
              <a:buFont typeface="Wingdings" pitchFamily="2" charset="2"/>
              <a:buAutoNum type="arabicPeriod" startAt="2"/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SzTx/>
              <a:buFont typeface="Wingdings" pitchFamily="2" charset="2"/>
              <a:buAutoNum type="arabicPeriod" startAt="2"/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SzTx/>
              <a:buFont typeface="Wingdings" pitchFamily="2" charset="2"/>
              <a:buAutoNum type="arabicPeriod" startAt="2"/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SzTx/>
              <a:buFont typeface="Wingdings" pitchFamily="2" charset="2"/>
              <a:buAutoNum type="arabicPeriod" startAt="2"/>
            </a:pPr>
            <a:endParaRPr lang="en-US" sz="800"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Font typeface="Wingdings" pitchFamily="2" charset="2"/>
              <a:buNone/>
            </a:pPr>
            <a:r>
              <a:rPr lang="en-US">
                <a:ea typeface="Arial Unicode MS" pitchFamily="34" charset="-128"/>
                <a:cs typeface="Arial Unicode MS" pitchFamily="34" charset="-128"/>
              </a:rPr>
              <a:t>	(</a:t>
            </a:r>
            <a:r>
              <a:rPr lang="en-US" i="1">
                <a:ea typeface="Arial Unicode MS" pitchFamily="34" charset="-128"/>
                <a:cs typeface="Arial Unicode MS" pitchFamily="34" charset="-128"/>
              </a:rPr>
              <a:t>also works for both directed and undirected graphs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representation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08063" y="4729163"/>
            <a:ext cx="2720975" cy="854075"/>
            <a:chOff x="599" y="3254"/>
            <a:chExt cx="1714" cy="538"/>
          </a:xfrm>
        </p:grpSpPr>
        <p:sp>
          <p:nvSpPr>
            <p:cNvPr id="840709" name="Text Box 5"/>
            <p:cNvSpPr txBox="1">
              <a:spLocks noChangeArrowheads="1"/>
            </p:cNvSpPr>
            <p:nvPr/>
          </p:nvSpPr>
          <p:spPr bwMode="auto">
            <a:xfrm>
              <a:off x="599" y="3398"/>
              <a:ext cx="430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ij</a:t>
              </a:r>
              <a:r>
                <a:rPr lang="en-US"/>
                <a:t> = </a:t>
              </a:r>
            </a:p>
          </p:txBody>
        </p:sp>
        <p:sp>
          <p:nvSpPr>
            <p:cNvPr id="840710" name="Text Box 6"/>
            <p:cNvSpPr txBox="1">
              <a:spLocks noChangeArrowheads="1"/>
            </p:cNvSpPr>
            <p:nvPr/>
          </p:nvSpPr>
          <p:spPr bwMode="auto">
            <a:xfrm>
              <a:off x="1078" y="3254"/>
              <a:ext cx="1235" cy="53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342900" indent="-342900">
                <a:buFontTx/>
                <a:buAutoNum type="arabicPlain"/>
              </a:pPr>
              <a:r>
                <a:rPr lang="en-US"/>
                <a:t>     if (i, j) </a:t>
              </a:r>
              <a:r>
                <a:rPr lang="en-US">
                  <a:ea typeface="Arial Unicode MS" pitchFamily="34" charset="-128"/>
                  <a:cs typeface="Arial Unicode MS" pitchFamily="34" charset="-128"/>
                </a:rPr>
                <a:t>∈ E</a:t>
              </a:r>
            </a:p>
            <a:p>
              <a:pPr marL="342900" indent="-342900"/>
              <a:r>
                <a:rPr lang="en-US"/>
                <a:t>0 	     otherwise</a:t>
              </a:r>
            </a:p>
          </p:txBody>
        </p:sp>
        <p:sp>
          <p:nvSpPr>
            <p:cNvPr id="840711" name="AutoShape 7"/>
            <p:cNvSpPr>
              <a:spLocks/>
            </p:cNvSpPr>
            <p:nvPr/>
          </p:nvSpPr>
          <p:spPr bwMode="auto">
            <a:xfrm>
              <a:off x="1028" y="3278"/>
              <a:ext cx="56" cy="489"/>
            </a:xfrm>
            <a:prstGeom prst="leftBrace">
              <a:avLst>
                <a:gd name="adj1" fmla="val 7276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029450" y="3887788"/>
            <a:ext cx="1935163" cy="2038350"/>
            <a:chOff x="3360" y="2816"/>
            <a:chExt cx="1219" cy="1284"/>
          </a:xfrm>
        </p:grpSpPr>
        <p:sp>
          <p:nvSpPr>
            <p:cNvPr id="840713" name="Text Box 9"/>
            <p:cNvSpPr txBox="1">
              <a:spLocks noChangeArrowheads="1"/>
            </p:cNvSpPr>
            <p:nvPr/>
          </p:nvSpPr>
          <p:spPr bwMode="auto">
            <a:xfrm>
              <a:off x="3360" y="3003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0714" name="Text Box 10"/>
            <p:cNvSpPr txBox="1">
              <a:spLocks noChangeArrowheads="1"/>
            </p:cNvSpPr>
            <p:nvPr/>
          </p:nvSpPr>
          <p:spPr bwMode="auto">
            <a:xfrm>
              <a:off x="3360" y="3224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2</a:t>
              </a:r>
            </a:p>
          </p:txBody>
        </p:sp>
        <p:sp>
          <p:nvSpPr>
            <p:cNvPr id="840715" name="Text Box 11"/>
            <p:cNvSpPr txBox="1">
              <a:spLocks noChangeArrowheads="1"/>
            </p:cNvSpPr>
            <p:nvPr/>
          </p:nvSpPr>
          <p:spPr bwMode="auto">
            <a:xfrm>
              <a:off x="3360" y="3438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3</a:t>
              </a:r>
            </a:p>
          </p:txBody>
        </p:sp>
        <p:sp>
          <p:nvSpPr>
            <p:cNvPr id="840716" name="Text Box 12"/>
            <p:cNvSpPr txBox="1">
              <a:spLocks noChangeArrowheads="1"/>
            </p:cNvSpPr>
            <p:nvPr/>
          </p:nvSpPr>
          <p:spPr bwMode="auto">
            <a:xfrm>
              <a:off x="3360" y="3660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4</a:t>
              </a:r>
            </a:p>
          </p:txBody>
        </p:sp>
        <p:sp>
          <p:nvSpPr>
            <p:cNvPr id="840717" name="Text Box 13"/>
            <p:cNvSpPr txBox="1">
              <a:spLocks noChangeArrowheads="1"/>
            </p:cNvSpPr>
            <p:nvPr/>
          </p:nvSpPr>
          <p:spPr bwMode="auto">
            <a:xfrm>
              <a:off x="3360" y="3869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5</a:t>
              </a: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530" y="3018"/>
              <a:ext cx="969" cy="1075"/>
              <a:chOff x="3530" y="3018"/>
              <a:chExt cx="969" cy="1075"/>
            </a:xfrm>
          </p:grpSpPr>
          <p:sp>
            <p:nvSpPr>
              <p:cNvPr id="840719" name="Rectangle 15"/>
              <p:cNvSpPr>
                <a:spLocks noChangeArrowheads="1"/>
              </p:cNvSpPr>
              <p:nvPr/>
            </p:nvSpPr>
            <p:spPr bwMode="auto">
              <a:xfrm>
                <a:off x="3533" y="3018"/>
                <a:ext cx="966" cy="10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20" name="Line 16"/>
              <p:cNvSpPr>
                <a:spLocks noChangeShapeType="1"/>
              </p:cNvSpPr>
              <p:nvPr/>
            </p:nvSpPr>
            <p:spPr bwMode="auto">
              <a:xfrm>
                <a:off x="3725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21" name="Line 17"/>
              <p:cNvSpPr>
                <a:spLocks noChangeShapeType="1"/>
              </p:cNvSpPr>
              <p:nvPr/>
            </p:nvSpPr>
            <p:spPr bwMode="auto">
              <a:xfrm>
                <a:off x="3922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22" name="Line 18"/>
              <p:cNvSpPr>
                <a:spLocks noChangeShapeType="1"/>
              </p:cNvSpPr>
              <p:nvPr/>
            </p:nvSpPr>
            <p:spPr bwMode="auto">
              <a:xfrm>
                <a:off x="4113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23" name="Line 19"/>
              <p:cNvSpPr>
                <a:spLocks noChangeShapeType="1"/>
              </p:cNvSpPr>
              <p:nvPr/>
            </p:nvSpPr>
            <p:spPr bwMode="auto">
              <a:xfrm>
                <a:off x="4310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24" name="Line 20"/>
              <p:cNvSpPr>
                <a:spLocks noChangeShapeType="1"/>
              </p:cNvSpPr>
              <p:nvPr/>
            </p:nvSpPr>
            <p:spPr bwMode="auto">
              <a:xfrm>
                <a:off x="3539" y="323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25" name="Line 21"/>
              <p:cNvSpPr>
                <a:spLocks noChangeShapeType="1"/>
              </p:cNvSpPr>
              <p:nvPr/>
            </p:nvSpPr>
            <p:spPr bwMode="auto">
              <a:xfrm>
                <a:off x="3532" y="3459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26" name="Line 22"/>
              <p:cNvSpPr>
                <a:spLocks noChangeShapeType="1"/>
              </p:cNvSpPr>
              <p:nvPr/>
            </p:nvSpPr>
            <p:spPr bwMode="auto">
              <a:xfrm>
                <a:off x="3537" y="366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27" name="Line 23"/>
              <p:cNvSpPr>
                <a:spLocks noChangeShapeType="1"/>
              </p:cNvSpPr>
              <p:nvPr/>
            </p:nvSpPr>
            <p:spPr bwMode="auto">
              <a:xfrm>
                <a:off x="3530" y="3889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0728" name="Text Box 24"/>
            <p:cNvSpPr txBox="1">
              <a:spLocks noChangeArrowheads="1"/>
            </p:cNvSpPr>
            <p:nvPr/>
          </p:nvSpPr>
          <p:spPr bwMode="auto">
            <a:xfrm>
              <a:off x="3919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3</a:t>
              </a:r>
            </a:p>
          </p:txBody>
        </p:sp>
        <p:sp>
          <p:nvSpPr>
            <p:cNvPr id="840729" name="Text Box 25"/>
            <p:cNvSpPr txBox="1">
              <a:spLocks noChangeArrowheads="1"/>
            </p:cNvSpPr>
            <p:nvPr/>
          </p:nvSpPr>
          <p:spPr bwMode="auto">
            <a:xfrm>
              <a:off x="3524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0730" name="Text Box 26"/>
            <p:cNvSpPr txBox="1">
              <a:spLocks noChangeArrowheads="1"/>
            </p:cNvSpPr>
            <p:nvPr/>
          </p:nvSpPr>
          <p:spPr bwMode="auto">
            <a:xfrm>
              <a:off x="3734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2</a:t>
              </a:r>
            </a:p>
          </p:txBody>
        </p:sp>
        <p:sp>
          <p:nvSpPr>
            <p:cNvPr id="840731" name="Text Box 27"/>
            <p:cNvSpPr txBox="1">
              <a:spLocks noChangeArrowheads="1"/>
            </p:cNvSpPr>
            <p:nvPr/>
          </p:nvSpPr>
          <p:spPr bwMode="auto">
            <a:xfrm>
              <a:off x="4081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4</a:t>
              </a:r>
            </a:p>
          </p:txBody>
        </p:sp>
        <p:sp>
          <p:nvSpPr>
            <p:cNvPr id="840732" name="Text Box 28"/>
            <p:cNvSpPr txBox="1">
              <a:spLocks noChangeArrowheads="1"/>
            </p:cNvSpPr>
            <p:nvPr/>
          </p:nvSpPr>
          <p:spPr bwMode="auto">
            <a:xfrm>
              <a:off x="4297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5</a:t>
              </a:r>
            </a:p>
          </p:txBody>
        </p:sp>
        <p:sp>
          <p:nvSpPr>
            <p:cNvPr id="840733" name="Text Box 29"/>
            <p:cNvSpPr txBox="1">
              <a:spLocks noChangeArrowheads="1"/>
            </p:cNvSpPr>
            <p:nvPr/>
          </p:nvSpPr>
          <p:spPr bwMode="auto">
            <a:xfrm>
              <a:off x="3711" y="3020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0734" name="Text Box 30"/>
            <p:cNvSpPr txBox="1">
              <a:spLocks noChangeArrowheads="1"/>
            </p:cNvSpPr>
            <p:nvPr/>
          </p:nvSpPr>
          <p:spPr bwMode="auto">
            <a:xfrm>
              <a:off x="3524" y="3235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 </a:t>
              </a:r>
            </a:p>
          </p:txBody>
        </p:sp>
        <p:sp>
          <p:nvSpPr>
            <p:cNvPr id="840735" name="Text Box 31"/>
            <p:cNvSpPr txBox="1">
              <a:spLocks noChangeArrowheads="1"/>
            </p:cNvSpPr>
            <p:nvPr/>
          </p:nvSpPr>
          <p:spPr bwMode="auto">
            <a:xfrm>
              <a:off x="3907" y="3018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 </a:t>
              </a:r>
            </a:p>
          </p:txBody>
        </p:sp>
        <p:sp>
          <p:nvSpPr>
            <p:cNvPr id="840736" name="Text Box 32"/>
            <p:cNvSpPr txBox="1">
              <a:spLocks noChangeArrowheads="1"/>
            </p:cNvSpPr>
            <p:nvPr/>
          </p:nvSpPr>
          <p:spPr bwMode="auto">
            <a:xfrm>
              <a:off x="3528" y="3455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0737" name="Text Box 33"/>
            <p:cNvSpPr txBox="1">
              <a:spLocks noChangeArrowheads="1"/>
            </p:cNvSpPr>
            <p:nvPr/>
          </p:nvSpPr>
          <p:spPr bwMode="auto">
            <a:xfrm>
              <a:off x="3911" y="3232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 </a:t>
              </a:r>
            </a:p>
          </p:txBody>
        </p:sp>
        <p:sp>
          <p:nvSpPr>
            <p:cNvPr id="840738" name="Text Box 34"/>
            <p:cNvSpPr txBox="1">
              <a:spLocks noChangeArrowheads="1"/>
            </p:cNvSpPr>
            <p:nvPr/>
          </p:nvSpPr>
          <p:spPr bwMode="auto">
            <a:xfrm>
              <a:off x="3712" y="3459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0739" name="Text Box 35"/>
            <p:cNvSpPr txBox="1">
              <a:spLocks noChangeArrowheads="1"/>
            </p:cNvSpPr>
            <p:nvPr/>
          </p:nvSpPr>
          <p:spPr bwMode="auto">
            <a:xfrm>
              <a:off x="4095" y="3458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 </a:t>
              </a:r>
            </a:p>
          </p:txBody>
        </p:sp>
        <p:sp>
          <p:nvSpPr>
            <p:cNvPr id="840740" name="Text Box 36"/>
            <p:cNvSpPr txBox="1">
              <a:spLocks noChangeArrowheads="1"/>
            </p:cNvSpPr>
            <p:nvPr/>
          </p:nvSpPr>
          <p:spPr bwMode="auto">
            <a:xfrm>
              <a:off x="3908" y="3661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2925763" y="1257300"/>
            <a:ext cx="1933575" cy="1036638"/>
            <a:chOff x="1843" y="792"/>
            <a:chExt cx="1218" cy="653"/>
          </a:xfrm>
        </p:grpSpPr>
        <p:sp>
          <p:nvSpPr>
            <p:cNvPr id="840757" name="Line 53"/>
            <p:cNvSpPr>
              <a:spLocks noChangeShapeType="1"/>
            </p:cNvSpPr>
            <p:nvPr/>
          </p:nvSpPr>
          <p:spPr bwMode="auto">
            <a:xfrm>
              <a:off x="2056" y="1316"/>
              <a:ext cx="332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40758" name="Line 54"/>
            <p:cNvSpPr>
              <a:spLocks noChangeShapeType="1"/>
            </p:cNvSpPr>
            <p:nvPr/>
          </p:nvSpPr>
          <p:spPr bwMode="auto">
            <a:xfrm flipH="1" flipV="1">
              <a:off x="2176" y="992"/>
              <a:ext cx="252" cy="3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40759" name="Line 55"/>
            <p:cNvSpPr>
              <a:spLocks noChangeShapeType="1"/>
            </p:cNvSpPr>
            <p:nvPr/>
          </p:nvSpPr>
          <p:spPr bwMode="auto">
            <a:xfrm flipV="1">
              <a:off x="2444" y="960"/>
              <a:ext cx="120" cy="3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40760" name="Line 56"/>
            <p:cNvSpPr>
              <a:spLocks noChangeShapeType="1"/>
            </p:cNvSpPr>
            <p:nvPr/>
          </p:nvSpPr>
          <p:spPr bwMode="auto">
            <a:xfrm flipV="1">
              <a:off x="2148" y="920"/>
              <a:ext cx="388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40761" name="Text Box 57"/>
            <p:cNvSpPr txBox="1">
              <a:spLocks noChangeArrowheads="1"/>
            </p:cNvSpPr>
            <p:nvPr/>
          </p:nvSpPr>
          <p:spPr bwMode="auto">
            <a:xfrm>
              <a:off x="2865" y="11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5</a:t>
              </a:r>
            </a:p>
          </p:txBody>
        </p:sp>
        <p:sp>
          <p:nvSpPr>
            <p:cNvPr id="840762" name="Oval 58"/>
            <p:cNvSpPr>
              <a:spLocks noChangeArrowheads="1"/>
            </p:cNvSpPr>
            <p:nvPr/>
          </p:nvSpPr>
          <p:spPr bwMode="auto">
            <a:xfrm>
              <a:off x="2015" y="1267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63" name="Oval 59"/>
            <p:cNvSpPr>
              <a:spLocks noChangeArrowheads="1"/>
            </p:cNvSpPr>
            <p:nvPr/>
          </p:nvSpPr>
          <p:spPr bwMode="auto">
            <a:xfrm>
              <a:off x="2391" y="1280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64" name="Oval 60"/>
            <p:cNvSpPr>
              <a:spLocks noChangeArrowheads="1"/>
            </p:cNvSpPr>
            <p:nvPr/>
          </p:nvSpPr>
          <p:spPr bwMode="auto">
            <a:xfrm>
              <a:off x="2534" y="869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65" name="Oval 61"/>
            <p:cNvSpPr>
              <a:spLocks noChangeArrowheads="1"/>
            </p:cNvSpPr>
            <p:nvPr/>
          </p:nvSpPr>
          <p:spPr bwMode="auto">
            <a:xfrm>
              <a:off x="2106" y="909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66" name="Oval 62"/>
            <p:cNvSpPr>
              <a:spLocks noChangeArrowheads="1"/>
            </p:cNvSpPr>
            <p:nvPr/>
          </p:nvSpPr>
          <p:spPr bwMode="auto">
            <a:xfrm>
              <a:off x="2781" y="1188"/>
              <a:ext cx="90" cy="9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67" name="Text Box 63"/>
            <p:cNvSpPr txBox="1">
              <a:spLocks noChangeArrowheads="1"/>
            </p:cNvSpPr>
            <p:nvPr/>
          </p:nvSpPr>
          <p:spPr bwMode="auto">
            <a:xfrm>
              <a:off x="1843" y="119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4</a:t>
              </a:r>
            </a:p>
          </p:txBody>
        </p:sp>
        <p:sp>
          <p:nvSpPr>
            <p:cNvPr id="840768" name="Text Box 64"/>
            <p:cNvSpPr txBox="1">
              <a:spLocks noChangeArrowheads="1"/>
            </p:cNvSpPr>
            <p:nvPr/>
          </p:nvSpPr>
          <p:spPr bwMode="auto">
            <a:xfrm>
              <a:off x="2461" y="12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3</a:t>
              </a:r>
            </a:p>
          </p:txBody>
        </p:sp>
        <p:sp>
          <p:nvSpPr>
            <p:cNvPr id="840769" name="Text Box 65"/>
            <p:cNvSpPr txBox="1">
              <a:spLocks noChangeArrowheads="1"/>
            </p:cNvSpPr>
            <p:nvPr/>
          </p:nvSpPr>
          <p:spPr bwMode="auto">
            <a:xfrm>
              <a:off x="2615" y="7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2</a:t>
              </a:r>
            </a:p>
          </p:txBody>
        </p:sp>
        <p:sp>
          <p:nvSpPr>
            <p:cNvPr id="840770" name="Text Box 66"/>
            <p:cNvSpPr txBox="1">
              <a:spLocks noChangeArrowheads="1"/>
            </p:cNvSpPr>
            <p:nvPr/>
          </p:nvSpPr>
          <p:spPr bwMode="auto">
            <a:xfrm>
              <a:off x="1931" y="8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/>
                <a:t>1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Adjacency </a:t>
            </a:r>
            <a:r>
              <a:rPr lang="en-US" dirty="0"/>
              <a:t>lists vs. adjacency matrix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28688" y="1270000"/>
            <a:ext cx="3560762" cy="2319338"/>
            <a:chOff x="2898" y="2537"/>
            <a:chExt cx="2243" cy="146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60" y="2936"/>
              <a:ext cx="366" cy="84"/>
              <a:chOff x="2070" y="3820"/>
              <a:chExt cx="366" cy="84"/>
            </a:xfrm>
          </p:grpSpPr>
          <p:sp>
            <p:nvSpPr>
              <p:cNvPr id="841734" name="Line 6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41736" name="Line 8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41737" name="Line 9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4260" y="2640"/>
              <a:ext cx="366" cy="84"/>
              <a:chOff x="2070" y="3820"/>
              <a:chExt cx="366" cy="84"/>
            </a:xfrm>
          </p:grpSpPr>
          <p:sp>
            <p:nvSpPr>
              <p:cNvPr id="841739" name="Line 11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41741" name="Line 13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41742" name="Line 14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4775" y="3226"/>
              <a:ext cx="366" cy="84"/>
              <a:chOff x="2070" y="3820"/>
              <a:chExt cx="366" cy="84"/>
            </a:xfrm>
          </p:grpSpPr>
          <p:sp>
            <p:nvSpPr>
              <p:cNvPr id="841744" name="Line 16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41746" name="Line 18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41747" name="Line 19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41748" name="Line 20"/>
            <p:cNvSpPr>
              <a:spLocks noChangeShapeType="1"/>
            </p:cNvSpPr>
            <p:nvPr/>
          </p:nvSpPr>
          <p:spPr bwMode="auto">
            <a:xfrm>
              <a:off x="4240" y="327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41749" name="Line 21"/>
            <p:cNvSpPr>
              <a:spLocks noChangeShapeType="1"/>
            </p:cNvSpPr>
            <p:nvPr/>
          </p:nvSpPr>
          <p:spPr bwMode="auto">
            <a:xfrm>
              <a:off x="3720" y="268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41750" name="Line 22"/>
            <p:cNvSpPr>
              <a:spLocks noChangeShapeType="1"/>
            </p:cNvSpPr>
            <p:nvPr/>
          </p:nvSpPr>
          <p:spPr bwMode="auto">
            <a:xfrm>
              <a:off x="3720" y="2975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41751" name="Line 23"/>
            <p:cNvSpPr>
              <a:spLocks noChangeShapeType="1"/>
            </p:cNvSpPr>
            <p:nvPr/>
          </p:nvSpPr>
          <p:spPr bwMode="auto">
            <a:xfrm>
              <a:off x="3720" y="327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3728" y="3522"/>
              <a:ext cx="366" cy="84"/>
              <a:chOff x="2070" y="3820"/>
              <a:chExt cx="366" cy="84"/>
            </a:xfrm>
          </p:grpSpPr>
          <p:sp>
            <p:nvSpPr>
              <p:cNvPr id="841753" name="Line 25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41755" name="Line 27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41756" name="Line 28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4058" y="2562"/>
              <a:ext cx="209" cy="231"/>
              <a:chOff x="1958" y="3170"/>
              <a:chExt cx="209" cy="231"/>
            </a:xfrm>
          </p:grpSpPr>
          <p:sp>
            <p:nvSpPr>
              <p:cNvPr id="841758" name="Rectangle 30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59" name="Text Box 31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3</a:t>
                </a: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4058" y="2858"/>
              <a:ext cx="209" cy="231"/>
              <a:chOff x="1958" y="3170"/>
              <a:chExt cx="209" cy="231"/>
            </a:xfrm>
          </p:grpSpPr>
          <p:sp>
            <p:nvSpPr>
              <p:cNvPr id="841761" name="Rectangle 33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62" name="Text Box 34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3</a:t>
                </a: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4058" y="3154"/>
              <a:ext cx="209" cy="231"/>
              <a:chOff x="1958" y="3170"/>
              <a:chExt cx="209" cy="231"/>
            </a:xfrm>
          </p:grpSpPr>
          <p:sp>
            <p:nvSpPr>
              <p:cNvPr id="841764" name="Rectangle 36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65" name="Text Box 37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1</a:t>
                </a:r>
              </a:p>
            </p:txBody>
          </p: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4581" y="3154"/>
              <a:ext cx="209" cy="231"/>
              <a:chOff x="1958" y="3170"/>
              <a:chExt cx="209" cy="231"/>
            </a:xfrm>
          </p:grpSpPr>
          <p:sp>
            <p:nvSpPr>
              <p:cNvPr id="841767" name="Rectangle 39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68" name="Text Box 40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4</a:t>
                </a:r>
              </a:p>
            </p:txBody>
          </p: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>
              <a:off x="2898" y="2537"/>
              <a:ext cx="411" cy="1461"/>
              <a:chOff x="1776" y="2539"/>
              <a:chExt cx="411" cy="1461"/>
            </a:xfrm>
          </p:grpSpPr>
          <p:sp>
            <p:nvSpPr>
              <p:cNvPr id="841770" name="Rectangle 42"/>
              <p:cNvSpPr>
                <a:spLocks noChangeArrowheads="1"/>
              </p:cNvSpPr>
              <p:nvPr/>
            </p:nvSpPr>
            <p:spPr bwMode="auto">
              <a:xfrm>
                <a:off x="1977" y="2539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71" name="Rectangle 43"/>
              <p:cNvSpPr>
                <a:spLocks noChangeArrowheads="1"/>
              </p:cNvSpPr>
              <p:nvPr/>
            </p:nvSpPr>
            <p:spPr bwMode="auto">
              <a:xfrm>
                <a:off x="1977" y="2831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72" name="Rectangle 44"/>
              <p:cNvSpPr>
                <a:spLocks noChangeArrowheads="1"/>
              </p:cNvSpPr>
              <p:nvPr/>
            </p:nvSpPr>
            <p:spPr bwMode="auto">
              <a:xfrm>
                <a:off x="1977" y="3124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73" name="Rectangle 45"/>
              <p:cNvSpPr>
                <a:spLocks noChangeArrowheads="1"/>
              </p:cNvSpPr>
              <p:nvPr/>
            </p:nvSpPr>
            <p:spPr bwMode="auto">
              <a:xfrm>
                <a:off x="1977" y="3709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74" name="Rectangle 46"/>
              <p:cNvSpPr>
                <a:spLocks noChangeArrowheads="1"/>
              </p:cNvSpPr>
              <p:nvPr/>
            </p:nvSpPr>
            <p:spPr bwMode="auto">
              <a:xfrm>
                <a:off x="1978" y="3416"/>
                <a:ext cx="209" cy="291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75" name="Text Box 47"/>
              <p:cNvSpPr txBox="1">
                <a:spLocks noChangeArrowheads="1"/>
              </p:cNvSpPr>
              <p:nvPr/>
            </p:nvSpPr>
            <p:spPr bwMode="auto">
              <a:xfrm>
                <a:off x="1776" y="2569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1</a:t>
                </a:r>
              </a:p>
            </p:txBody>
          </p:sp>
          <p:sp>
            <p:nvSpPr>
              <p:cNvPr id="841776" name="Text Box 48"/>
              <p:cNvSpPr txBox="1">
                <a:spLocks noChangeArrowheads="1"/>
              </p:cNvSpPr>
              <p:nvPr/>
            </p:nvSpPr>
            <p:spPr bwMode="auto">
              <a:xfrm>
                <a:off x="1776" y="3739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5</a:t>
                </a:r>
              </a:p>
            </p:txBody>
          </p:sp>
          <p:sp>
            <p:nvSpPr>
              <p:cNvPr id="841777" name="Text Box 49"/>
              <p:cNvSpPr txBox="1">
                <a:spLocks noChangeArrowheads="1"/>
              </p:cNvSpPr>
              <p:nvPr/>
            </p:nvSpPr>
            <p:spPr bwMode="auto">
              <a:xfrm>
                <a:off x="1776" y="3446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4</a:t>
                </a:r>
              </a:p>
            </p:txBody>
          </p:sp>
          <p:sp>
            <p:nvSpPr>
              <p:cNvPr id="841778" name="Text Box 50"/>
              <p:cNvSpPr txBox="1">
                <a:spLocks noChangeArrowheads="1"/>
              </p:cNvSpPr>
              <p:nvPr/>
            </p:nvSpPr>
            <p:spPr bwMode="auto">
              <a:xfrm>
                <a:off x="1776" y="3154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3</a:t>
                </a:r>
              </a:p>
            </p:txBody>
          </p:sp>
          <p:sp>
            <p:nvSpPr>
              <p:cNvPr id="841779" name="Text Box 51"/>
              <p:cNvSpPr txBox="1">
                <a:spLocks noChangeArrowheads="1"/>
              </p:cNvSpPr>
              <p:nvPr/>
            </p:nvSpPr>
            <p:spPr bwMode="auto">
              <a:xfrm>
                <a:off x="1776" y="2861"/>
                <a:ext cx="17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r>
                  <a:rPr lang="en-US" sz="1800"/>
                  <a:t>2</a:t>
                </a:r>
              </a:p>
            </p:txBody>
          </p:sp>
        </p:grpSp>
        <p:sp>
          <p:nvSpPr>
            <p:cNvPr id="841780" name="Line 52"/>
            <p:cNvSpPr>
              <a:spLocks noChangeShapeType="1"/>
            </p:cNvSpPr>
            <p:nvPr/>
          </p:nvSpPr>
          <p:spPr bwMode="auto">
            <a:xfrm>
              <a:off x="3192" y="268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41781" name="Line 53"/>
            <p:cNvSpPr>
              <a:spLocks noChangeShapeType="1"/>
            </p:cNvSpPr>
            <p:nvPr/>
          </p:nvSpPr>
          <p:spPr bwMode="auto">
            <a:xfrm>
              <a:off x="3192" y="2975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41782" name="Line 54"/>
            <p:cNvSpPr>
              <a:spLocks noChangeShapeType="1"/>
            </p:cNvSpPr>
            <p:nvPr/>
          </p:nvSpPr>
          <p:spPr bwMode="auto">
            <a:xfrm>
              <a:off x="3192" y="3564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41783" name="Line 55"/>
            <p:cNvSpPr>
              <a:spLocks noChangeShapeType="1"/>
            </p:cNvSpPr>
            <p:nvPr/>
          </p:nvSpPr>
          <p:spPr bwMode="auto">
            <a:xfrm>
              <a:off x="3192" y="3270"/>
              <a:ext cx="33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16" name="Group 56"/>
            <p:cNvGrpSpPr>
              <a:grpSpLocks/>
            </p:cNvGrpSpPr>
            <p:nvPr/>
          </p:nvGrpSpPr>
          <p:grpSpPr bwMode="auto">
            <a:xfrm>
              <a:off x="3530" y="2564"/>
              <a:ext cx="209" cy="231"/>
              <a:chOff x="1958" y="3170"/>
              <a:chExt cx="209" cy="231"/>
            </a:xfrm>
          </p:grpSpPr>
          <p:sp>
            <p:nvSpPr>
              <p:cNvPr id="841785" name="Rectangle 57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86" name="Text Box 58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2</a:t>
                </a:r>
              </a:p>
            </p:txBody>
          </p:sp>
        </p:grpSp>
        <p:grpSp>
          <p:nvGrpSpPr>
            <p:cNvPr id="17" name="Group 59"/>
            <p:cNvGrpSpPr>
              <a:grpSpLocks/>
            </p:cNvGrpSpPr>
            <p:nvPr/>
          </p:nvGrpSpPr>
          <p:grpSpPr bwMode="auto">
            <a:xfrm>
              <a:off x="3530" y="3154"/>
              <a:ext cx="209" cy="231"/>
              <a:chOff x="1958" y="3170"/>
              <a:chExt cx="209" cy="231"/>
            </a:xfrm>
          </p:grpSpPr>
          <p:sp>
            <p:nvSpPr>
              <p:cNvPr id="841788" name="Rectangle 60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89" name="Text Box 61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2</a:t>
                </a:r>
              </a:p>
            </p:txBody>
          </p:sp>
        </p:grpSp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3530" y="3449"/>
              <a:ext cx="209" cy="231"/>
              <a:chOff x="1958" y="3170"/>
              <a:chExt cx="209" cy="231"/>
            </a:xfrm>
          </p:grpSpPr>
          <p:sp>
            <p:nvSpPr>
              <p:cNvPr id="841791" name="Rectangle 63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92" name="Text Box 64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3</a:t>
                </a:r>
              </a:p>
            </p:txBody>
          </p:sp>
        </p:grpSp>
        <p:grpSp>
          <p:nvGrpSpPr>
            <p:cNvPr id="19" name="Group 65"/>
            <p:cNvGrpSpPr>
              <a:grpSpLocks/>
            </p:cNvGrpSpPr>
            <p:nvPr/>
          </p:nvGrpSpPr>
          <p:grpSpPr bwMode="auto">
            <a:xfrm>
              <a:off x="3530" y="2859"/>
              <a:ext cx="209" cy="231"/>
              <a:chOff x="1958" y="3170"/>
              <a:chExt cx="209" cy="231"/>
            </a:xfrm>
          </p:grpSpPr>
          <p:sp>
            <p:nvSpPr>
              <p:cNvPr id="841794" name="Rectangle 66"/>
              <p:cNvSpPr>
                <a:spLocks noChangeArrowheads="1"/>
              </p:cNvSpPr>
              <p:nvPr/>
            </p:nvSpPr>
            <p:spPr bwMode="auto">
              <a:xfrm>
                <a:off x="1958" y="3181"/>
                <a:ext cx="209" cy="209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1795" name="Text Box 67"/>
              <p:cNvSpPr txBox="1">
                <a:spLocks noChangeArrowheads="1"/>
              </p:cNvSpPr>
              <p:nvPr/>
            </p:nvSpPr>
            <p:spPr bwMode="auto">
              <a:xfrm>
                <a:off x="1965" y="3170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1</a:t>
                </a:r>
              </a:p>
            </p:txBody>
          </p:sp>
        </p:grpSp>
        <p:grpSp>
          <p:nvGrpSpPr>
            <p:cNvPr id="20" name="Group 68"/>
            <p:cNvGrpSpPr>
              <a:grpSpLocks/>
            </p:cNvGrpSpPr>
            <p:nvPr/>
          </p:nvGrpSpPr>
          <p:grpSpPr bwMode="auto">
            <a:xfrm>
              <a:off x="3192" y="3818"/>
              <a:ext cx="366" cy="84"/>
              <a:chOff x="2070" y="3820"/>
              <a:chExt cx="366" cy="84"/>
            </a:xfrm>
          </p:grpSpPr>
          <p:sp>
            <p:nvSpPr>
              <p:cNvPr id="841797" name="Line 69"/>
              <p:cNvSpPr>
                <a:spLocks noChangeShapeType="1"/>
              </p:cNvSpPr>
              <p:nvPr/>
            </p:nvSpPr>
            <p:spPr bwMode="auto">
              <a:xfrm>
                <a:off x="2070" y="386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1" name="Group 70"/>
              <p:cNvGrpSpPr>
                <a:grpSpLocks/>
              </p:cNvGrpSpPr>
              <p:nvPr/>
            </p:nvGrpSpPr>
            <p:grpSpPr bwMode="auto">
              <a:xfrm>
                <a:off x="2412" y="3820"/>
                <a:ext cx="24" cy="84"/>
                <a:chOff x="984" y="3456"/>
                <a:chExt cx="24" cy="84"/>
              </a:xfrm>
            </p:grpSpPr>
            <p:sp>
              <p:nvSpPr>
                <p:cNvPr id="841799" name="Line 71"/>
                <p:cNvSpPr>
                  <a:spLocks noChangeShapeType="1"/>
                </p:cNvSpPr>
                <p:nvPr/>
              </p:nvSpPr>
              <p:spPr bwMode="auto">
                <a:xfrm>
                  <a:off x="984" y="3456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41800" name="Line 72"/>
                <p:cNvSpPr>
                  <a:spLocks noChangeShapeType="1"/>
                </p:cNvSpPr>
                <p:nvPr/>
              </p:nvSpPr>
              <p:spPr bwMode="auto">
                <a:xfrm>
                  <a:off x="1008" y="3478"/>
                  <a:ext cx="0" cy="4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2" name="Group 73"/>
          <p:cNvGrpSpPr>
            <a:grpSpLocks/>
          </p:cNvGrpSpPr>
          <p:nvPr/>
        </p:nvGrpSpPr>
        <p:grpSpPr bwMode="auto">
          <a:xfrm>
            <a:off x="5243513" y="1270000"/>
            <a:ext cx="1935162" cy="2038350"/>
            <a:chOff x="3360" y="2816"/>
            <a:chExt cx="1219" cy="1284"/>
          </a:xfrm>
        </p:grpSpPr>
        <p:sp>
          <p:nvSpPr>
            <p:cNvPr id="841802" name="Text Box 74"/>
            <p:cNvSpPr txBox="1">
              <a:spLocks noChangeArrowheads="1"/>
            </p:cNvSpPr>
            <p:nvPr/>
          </p:nvSpPr>
          <p:spPr bwMode="auto">
            <a:xfrm>
              <a:off x="3360" y="3003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1803" name="Text Box 75"/>
            <p:cNvSpPr txBox="1">
              <a:spLocks noChangeArrowheads="1"/>
            </p:cNvSpPr>
            <p:nvPr/>
          </p:nvSpPr>
          <p:spPr bwMode="auto">
            <a:xfrm>
              <a:off x="3360" y="3224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2</a:t>
              </a:r>
            </a:p>
          </p:txBody>
        </p:sp>
        <p:sp>
          <p:nvSpPr>
            <p:cNvPr id="841804" name="Text Box 76"/>
            <p:cNvSpPr txBox="1">
              <a:spLocks noChangeArrowheads="1"/>
            </p:cNvSpPr>
            <p:nvPr/>
          </p:nvSpPr>
          <p:spPr bwMode="auto">
            <a:xfrm>
              <a:off x="3360" y="3438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3</a:t>
              </a:r>
            </a:p>
          </p:txBody>
        </p:sp>
        <p:sp>
          <p:nvSpPr>
            <p:cNvPr id="841805" name="Text Box 77"/>
            <p:cNvSpPr txBox="1">
              <a:spLocks noChangeArrowheads="1"/>
            </p:cNvSpPr>
            <p:nvPr/>
          </p:nvSpPr>
          <p:spPr bwMode="auto">
            <a:xfrm>
              <a:off x="3360" y="3660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4</a:t>
              </a:r>
            </a:p>
          </p:txBody>
        </p:sp>
        <p:sp>
          <p:nvSpPr>
            <p:cNvPr id="841806" name="Text Box 78"/>
            <p:cNvSpPr txBox="1">
              <a:spLocks noChangeArrowheads="1"/>
            </p:cNvSpPr>
            <p:nvPr/>
          </p:nvSpPr>
          <p:spPr bwMode="auto">
            <a:xfrm>
              <a:off x="3360" y="3869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5</a:t>
              </a:r>
            </a:p>
          </p:txBody>
        </p:sp>
        <p:grpSp>
          <p:nvGrpSpPr>
            <p:cNvPr id="23" name="Group 79"/>
            <p:cNvGrpSpPr>
              <a:grpSpLocks/>
            </p:cNvGrpSpPr>
            <p:nvPr/>
          </p:nvGrpSpPr>
          <p:grpSpPr bwMode="auto">
            <a:xfrm>
              <a:off x="3530" y="3018"/>
              <a:ext cx="969" cy="1075"/>
              <a:chOff x="3530" y="3018"/>
              <a:chExt cx="969" cy="1075"/>
            </a:xfrm>
          </p:grpSpPr>
          <p:sp>
            <p:nvSpPr>
              <p:cNvPr id="841808" name="Rectangle 80"/>
              <p:cNvSpPr>
                <a:spLocks noChangeArrowheads="1"/>
              </p:cNvSpPr>
              <p:nvPr/>
            </p:nvSpPr>
            <p:spPr bwMode="auto">
              <a:xfrm>
                <a:off x="3533" y="3018"/>
                <a:ext cx="966" cy="10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809" name="Line 81"/>
              <p:cNvSpPr>
                <a:spLocks noChangeShapeType="1"/>
              </p:cNvSpPr>
              <p:nvPr/>
            </p:nvSpPr>
            <p:spPr bwMode="auto">
              <a:xfrm>
                <a:off x="3725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10" name="Line 82"/>
              <p:cNvSpPr>
                <a:spLocks noChangeShapeType="1"/>
              </p:cNvSpPr>
              <p:nvPr/>
            </p:nvSpPr>
            <p:spPr bwMode="auto">
              <a:xfrm>
                <a:off x="3922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11" name="Line 83"/>
              <p:cNvSpPr>
                <a:spLocks noChangeShapeType="1"/>
              </p:cNvSpPr>
              <p:nvPr/>
            </p:nvSpPr>
            <p:spPr bwMode="auto">
              <a:xfrm>
                <a:off x="4113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12" name="Line 84"/>
              <p:cNvSpPr>
                <a:spLocks noChangeShapeType="1"/>
              </p:cNvSpPr>
              <p:nvPr/>
            </p:nvSpPr>
            <p:spPr bwMode="auto">
              <a:xfrm>
                <a:off x="4310" y="3018"/>
                <a:ext cx="0" cy="10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13" name="Line 85"/>
              <p:cNvSpPr>
                <a:spLocks noChangeShapeType="1"/>
              </p:cNvSpPr>
              <p:nvPr/>
            </p:nvSpPr>
            <p:spPr bwMode="auto">
              <a:xfrm>
                <a:off x="3539" y="323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14" name="Line 86"/>
              <p:cNvSpPr>
                <a:spLocks noChangeShapeType="1"/>
              </p:cNvSpPr>
              <p:nvPr/>
            </p:nvSpPr>
            <p:spPr bwMode="auto">
              <a:xfrm>
                <a:off x="3532" y="3459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15" name="Line 87"/>
              <p:cNvSpPr>
                <a:spLocks noChangeShapeType="1"/>
              </p:cNvSpPr>
              <p:nvPr/>
            </p:nvSpPr>
            <p:spPr bwMode="auto">
              <a:xfrm>
                <a:off x="3537" y="366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16" name="Line 88"/>
              <p:cNvSpPr>
                <a:spLocks noChangeShapeType="1"/>
              </p:cNvSpPr>
              <p:nvPr/>
            </p:nvSpPr>
            <p:spPr bwMode="auto">
              <a:xfrm>
                <a:off x="3530" y="3889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1817" name="Text Box 89"/>
            <p:cNvSpPr txBox="1">
              <a:spLocks noChangeArrowheads="1"/>
            </p:cNvSpPr>
            <p:nvPr/>
          </p:nvSpPr>
          <p:spPr bwMode="auto">
            <a:xfrm>
              <a:off x="3919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3</a:t>
              </a:r>
            </a:p>
          </p:txBody>
        </p:sp>
        <p:sp>
          <p:nvSpPr>
            <p:cNvPr id="841818" name="Text Box 90"/>
            <p:cNvSpPr txBox="1">
              <a:spLocks noChangeArrowheads="1"/>
            </p:cNvSpPr>
            <p:nvPr/>
          </p:nvSpPr>
          <p:spPr bwMode="auto">
            <a:xfrm>
              <a:off x="3524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1819" name="Text Box 91"/>
            <p:cNvSpPr txBox="1">
              <a:spLocks noChangeArrowheads="1"/>
            </p:cNvSpPr>
            <p:nvPr/>
          </p:nvSpPr>
          <p:spPr bwMode="auto">
            <a:xfrm>
              <a:off x="3734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2</a:t>
              </a:r>
            </a:p>
          </p:txBody>
        </p:sp>
        <p:sp>
          <p:nvSpPr>
            <p:cNvPr id="841820" name="Text Box 92"/>
            <p:cNvSpPr txBox="1">
              <a:spLocks noChangeArrowheads="1"/>
            </p:cNvSpPr>
            <p:nvPr/>
          </p:nvSpPr>
          <p:spPr bwMode="auto">
            <a:xfrm>
              <a:off x="4081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4</a:t>
              </a:r>
            </a:p>
          </p:txBody>
        </p:sp>
        <p:sp>
          <p:nvSpPr>
            <p:cNvPr id="841821" name="Text Box 93"/>
            <p:cNvSpPr txBox="1">
              <a:spLocks noChangeArrowheads="1"/>
            </p:cNvSpPr>
            <p:nvPr/>
          </p:nvSpPr>
          <p:spPr bwMode="auto">
            <a:xfrm>
              <a:off x="4297" y="28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5</a:t>
              </a:r>
            </a:p>
          </p:txBody>
        </p:sp>
        <p:sp>
          <p:nvSpPr>
            <p:cNvPr id="841822" name="Text Box 94"/>
            <p:cNvSpPr txBox="1">
              <a:spLocks noChangeArrowheads="1"/>
            </p:cNvSpPr>
            <p:nvPr/>
          </p:nvSpPr>
          <p:spPr bwMode="auto">
            <a:xfrm>
              <a:off x="3711" y="3020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1823" name="Text Box 95"/>
            <p:cNvSpPr txBox="1">
              <a:spLocks noChangeArrowheads="1"/>
            </p:cNvSpPr>
            <p:nvPr/>
          </p:nvSpPr>
          <p:spPr bwMode="auto">
            <a:xfrm>
              <a:off x="3524" y="3235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1824" name="Text Box 96"/>
            <p:cNvSpPr txBox="1">
              <a:spLocks noChangeArrowheads="1"/>
            </p:cNvSpPr>
            <p:nvPr/>
          </p:nvSpPr>
          <p:spPr bwMode="auto">
            <a:xfrm>
              <a:off x="3907" y="3018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1825" name="Text Box 97"/>
            <p:cNvSpPr txBox="1">
              <a:spLocks noChangeArrowheads="1"/>
            </p:cNvSpPr>
            <p:nvPr/>
          </p:nvSpPr>
          <p:spPr bwMode="auto">
            <a:xfrm>
              <a:off x="3528" y="3455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1826" name="Text Box 98"/>
            <p:cNvSpPr txBox="1">
              <a:spLocks noChangeArrowheads="1"/>
            </p:cNvSpPr>
            <p:nvPr/>
          </p:nvSpPr>
          <p:spPr bwMode="auto">
            <a:xfrm>
              <a:off x="3911" y="3232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1827" name="Text Box 99"/>
            <p:cNvSpPr txBox="1">
              <a:spLocks noChangeArrowheads="1"/>
            </p:cNvSpPr>
            <p:nvPr/>
          </p:nvSpPr>
          <p:spPr bwMode="auto">
            <a:xfrm>
              <a:off x="3712" y="3459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1828" name="Text Box 100"/>
            <p:cNvSpPr txBox="1">
              <a:spLocks noChangeArrowheads="1"/>
            </p:cNvSpPr>
            <p:nvPr/>
          </p:nvSpPr>
          <p:spPr bwMode="auto">
            <a:xfrm>
              <a:off x="4095" y="3458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  <p:sp>
          <p:nvSpPr>
            <p:cNvPr id="841829" name="Text Box 101"/>
            <p:cNvSpPr txBox="1">
              <a:spLocks noChangeArrowheads="1"/>
            </p:cNvSpPr>
            <p:nvPr/>
          </p:nvSpPr>
          <p:spPr bwMode="auto">
            <a:xfrm>
              <a:off x="3908" y="3661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/>
                <a:t>1</a:t>
              </a:r>
            </a:p>
          </p:txBody>
        </p:sp>
      </p:grpSp>
      <p:graphicFrame>
        <p:nvGraphicFramePr>
          <p:cNvPr id="841868" name="Group 140"/>
          <p:cNvGraphicFramePr>
            <a:graphicFrameLocks noGrp="1"/>
          </p:cNvGraphicFramePr>
          <p:nvPr/>
        </p:nvGraphicFramePr>
        <p:xfrm>
          <a:off x="931863" y="3887788"/>
          <a:ext cx="7615237" cy="2289368"/>
        </p:xfrm>
        <a:graphic>
          <a:graphicData uri="http://schemas.openxmlformats.org/drawingml/2006/table">
            <a:tbl>
              <a:tblPr/>
              <a:tblGrid>
                <a:gridCol w="2900362"/>
                <a:gridCol w="2178050"/>
                <a:gridCol w="253682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</a:rPr>
                        <a:t>Adjacency lists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</a:rPr>
                        <a:t>Adjacency matrix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</a:rPr>
                        <a:t>Space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</a:rPr>
                        <a:t>Time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 list all vertices adjacent to u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</a:rPr>
                        <a:t>Time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 check if (u, v)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∈ 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1869" name="Text Box 141"/>
          <p:cNvSpPr txBox="1">
            <a:spLocks noChangeArrowheads="1"/>
          </p:cNvSpPr>
          <p:nvPr/>
        </p:nvSpPr>
        <p:spPr bwMode="auto">
          <a:xfrm>
            <a:off x="4116388" y="4446588"/>
            <a:ext cx="180975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41870" name="Text Box 142"/>
          <p:cNvSpPr txBox="1">
            <a:spLocks noChangeArrowheads="1"/>
          </p:cNvSpPr>
          <p:nvPr/>
        </p:nvSpPr>
        <p:spPr bwMode="auto">
          <a:xfrm>
            <a:off x="4371975" y="4432300"/>
            <a:ext cx="1173163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l-GR"/>
              <a:t>Θ</a:t>
            </a:r>
            <a:r>
              <a:rPr lang="en-US"/>
              <a:t>(V + E)</a:t>
            </a:r>
          </a:p>
        </p:txBody>
      </p:sp>
      <p:sp>
        <p:nvSpPr>
          <p:cNvPr id="841871" name="Text Box 143"/>
          <p:cNvSpPr txBox="1">
            <a:spLocks noChangeArrowheads="1"/>
          </p:cNvSpPr>
          <p:nvPr/>
        </p:nvSpPr>
        <p:spPr bwMode="auto">
          <a:xfrm>
            <a:off x="6856413" y="4432300"/>
            <a:ext cx="808037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l-GR" dirty="0"/>
              <a:t>Θ</a:t>
            </a:r>
            <a:r>
              <a:rPr lang="en-US" dirty="0"/>
              <a:t>(V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841872" name="Text Box 144"/>
          <p:cNvSpPr txBox="1">
            <a:spLocks noChangeArrowheads="1"/>
          </p:cNvSpPr>
          <p:nvPr/>
        </p:nvSpPr>
        <p:spPr bwMode="auto">
          <a:xfrm>
            <a:off x="4137025" y="5040313"/>
            <a:ext cx="1646238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l-GR"/>
              <a:t>Θ</a:t>
            </a:r>
            <a:r>
              <a:rPr lang="en-US"/>
              <a:t>(degree(u))</a:t>
            </a:r>
          </a:p>
        </p:txBody>
      </p:sp>
      <p:sp>
        <p:nvSpPr>
          <p:cNvPr id="841873" name="Text Box 145"/>
          <p:cNvSpPr txBox="1">
            <a:spLocks noChangeArrowheads="1"/>
          </p:cNvSpPr>
          <p:nvPr/>
        </p:nvSpPr>
        <p:spPr bwMode="auto">
          <a:xfrm>
            <a:off x="6902450" y="5040313"/>
            <a:ext cx="715963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l-GR"/>
              <a:t>Θ</a:t>
            </a:r>
            <a:r>
              <a:rPr lang="en-US"/>
              <a:t>(V)</a:t>
            </a:r>
          </a:p>
        </p:txBody>
      </p:sp>
      <p:sp>
        <p:nvSpPr>
          <p:cNvPr id="841874" name="Text Box 146"/>
          <p:cNvSpPr txBox="1">
            <a:spLocks noChangeArrowheads="1"/>
          </p:cNvSpPr>
          <p:nvPr/>
        </p:nvSpPr>
        <p:spPr bwMode="auto">
          <a:xfrm>
            <a:off x="6916738" y="5649913"/>
            <a:ext cx="687387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l-GR"/>
              <a:t>Θ</a:t>
            </a:r>
            <a:r>
              <a:rPr lang="en-US"/>
              <a:t>(1)</a:t>
            </a:r>
          </a:p>
        </p:txBody>
      </p:sp>
      <p:sp>
        <p:nvSpPr>
          <p:cNvPr id="841875" name="Text Box 147"/>
          <p:cNvSpPr txBox="1">
            <a:spLocks noChangeArrowheads="1"/>
          </p:cNvSpPr>
          <p:nvPr/>
        </p:nvSpPr>
        <p:spPr bwMode="auto">
          <a:xfrm>
            <a:off x="4135438" y="5648325"/>
            <a:ext cx="1646237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l-GR"/>
              <a:t>Θ</a:t>
            </a:r>
            <a:r>
              <a:rPr lang="en-US"/>
              <a:t>(degree(u))</a:t>
            </a:r>
          </a:p>
        </p:txBody>
      </p:sp>
      <p:sp>
        <p:nvSpPr>
          <p:cNvPr id="841876" name="AutoShape 148"/>
          <p:cNvSpPr>
            <a:spLocks noChangeArrowheads="1"/>
          </p:cNvSpPr>
          <p:nvPr/>
        </p:nvSpPr>
        <p:spPr bwMode="auto">
          <a:xfrm>
            <a:off x="4348163" y="4430713"/>
            <a:ext cx="1138237" cy="40798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41877" name="Text Box 149"/>
          <p:cNvSpPr txBox="1">
            <a:spLocks noChangeArrowheads="1"/>
          </p:cNvSpPr>
          <p:nvPr/>
        </p:nvSpPr>
        <p:spPr bwMode="auto">
          <a:xfrm>
            <a:off x="1738313" y="5280025"/>
            <a:ext cx="6534150" cy="4254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better if the graph is </a:t>
            </a:r>
            <a:r>
              <a:rPr lang="en-US">
                <a:solidFill>
                  <a:schemeClr val="accent1"/>
                </a:solidFill>
              </a:rPr>
              <a:t>sparse</a:t>
            </a:r>
            <a:r>
              <a:rPr lang="en-US"/>
              <a:t> … use V for |V| and E for |E|</a:t>
            </a:r>
          </a:p>
        </p:txBody>
      </p:sp>
      <p:cxnSp>
        <p:nvCxnSpPr>
          <p:cNvPr id="841879" name="AutoShape 151"/>
          <p:cNvCxnSpPr>
            <a:cxnSpLocks noChangeShapeType="1"/>
            <a:stCxn id="841876" idx="2"/>
            <a:endCxn id="841877" idx="0"/>
          </p:cNvCxnSpPr>
          <p:nvPr/>
        </p:nvCxnSpPr>
        <p:spPr bwMode="auto">
          <a:xfrm>
            <a:off x="4918075" y="4852988"/>
            <a:ext cx="87313" cy="412750"/>
          </a:xfrm>
          <a:prstGeom prst="straightConnector1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41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870" grpId="0"/>
      <p:bldP spid="841871" grpId="0"/>
      <p:bldP spid="841872" grpId="0"/>
      <p:bldP spid="841873" grpId="0"/>
      <p:bldP spid="841874" grpId="0"/>
      <p:bldP spid="841875" grpId="0"/>
      <p:bldP spid="841876" grpId="0" animBg="1"/>
      <p:bldP spid="841876" grpId="1" animBg="1"/>
      <p:bldP spid="841877" grpId="0" animBg="1"/>
      <p:bldP spid="841877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Topological sort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114800" cy="519277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accent1"/>
                </a:solidFill>
              </a:rPr>
              <a:t>Topological-Sort</a:t>
            </a:r>
            <a:r>
              <a:rPr lang="en-US" sz="1400" dirty="0" smtClean="0">
                <a:solidFill>
                  <a:schemeClr val="accent4"/>
                </a:solidFill>
              </a:rPr>
              <a:t>(</a:t>
            </a:r>
            <a:r>
              <a:rPr lang="en-US" sz="1400" dirty="0" smtClean="0">
                <a:solidFill>
                  <a:schemeClr val="accent1"/>
                </a:solidFill>
              </a:rPr>
              <a:t>G</a:t>
            </a:r>
            <a:r>
              <a:rPr lang="en-US" sz="14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8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400" i="1" dirty="0" smtClean="0">
                <a:solidFill>
                  <a:schemeClr val="accent4"/>
                </a:solidFill>
              </a:rPr>
              <a:t>Input: a DAG </a:t>
            </a:r>
            <a:r>
              <a:rPr lang="en-US" sz="1400" i="1" dirty="0" smtClean="0">
                <a:solidFill>
                  <a:schemeClr val="accent1"/>
                </a:solidFill>
              </a:rPr>
              <a:t>G</a:t>
            </a:r>
            <a:r>
              <a:rPr lang="en-US" sz="1400" i="1" dirty="0" smtClean="0">
                <a:solidFill>
                  <a:schemeClr val="accent4"/>
                </a:solidFill>
              </a:rPr>
              <a:t> with vertices </a:t>
            </a:r>
            <a:r>
              <a:rPr lang="en-US" sz="1400" i="1" dirty="0" smtClean="0">
                <a:solidFill>
                  <a:schemeClr val="accent1"/>
                </a:solidFill>
              </a:rPr>
              <a:t>1 .. 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400" i="1" dirty="0" smtClean="0"/>
              <a:t>Output: A linear order of the vertices, such </a:t>
            </a:r>
            <a:br>
              <a:rPr lang="en-US" sz="1400" i="1" dirty="0" smtClean="0"/>
            </a:br>
            <a:r>
              <a:rPr lang="en-US" sz="1400" i="1" dirty="0" smtClean="0"/>
              <a:t>            that </a:t>
            </a:r>
            <a:r>
              <a:rPr lang="en-US" sz="1400" i="1" dirty="0" smtClean="0">
                <a:solidFill>
                  <a:schemeClr val="accent1"/>
                </a:solidFill>
              </a:rPr>
              <a:t>u</a:t>
            </a:r>
            <a:r>
              <a:rPr lang="en-US" sz="1400" i="1" dirty="0" smtClean="0"/>
              <a:t> appears before </a:t>
            </a:r>
            <a:r>
              <a:rPr lang="en-US" sz="1400" i="1" dirty="0" smtClean="0">
                <a:solidFill>
                  <a:schemeClr val="accent1"/>
                </a:solidFill>
              </a:rPr>
              <a:t>v</a:t>
            </a:r>
            <a:r>
              <a:rPr lang="en-US" sz="1400" i="1" dirty="0" smtClean="0"/>
              <a:t> if </a:t>
            </a:r>
            <a:r>
              <a:rPr lang="en-US" sz="1400" i="1" dirty="0" smtClean="0">
                <a:solidFill>
                  <a:schemeClr val="accent1"/>
                </a:solidFill>
              </a:rPr>
              <a:t>(u, v) </a:t>
            </a:r>
            <a:r>
              <a:rPr lang="en-US" sz="1400" i="1" dirty="0" smtClean="0"/>
              <a:t>in </a:t>
            </a:r>
            <a:r>
              <a:rPr lang="en-US" sz="1400" i="1" dirty="0" smtClean="0">
                <a:solidFill>
                  <a:schemeClr val="accent1"/>
                </a:solidFill>
              </a:rPr>
              <a:t>G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12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Let </a:t>
            </a:r>
            <a:r>
              <a:rPr lang="en-US" sz="1400" dirty="0" smtClean="0">
                <a:solidFill>
                  <a:schemeClr val="accent1"/>
                </a:solidFill>
              </a:rPr>
              <a:t>in-degree[1..n] </a:t>
            </a:r>
            <a:r>
              <a:rPr lang="en-US" sz="1400" dirty="0" smtClean="0"/>
              <a:t>be a new array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Set all values in </a:t>
            </a:r>
            <a:r>
              <a:rPr lang="en-US" sz="1400" dirty="0" smtClean="0">
                <a:solidFill>
                  <a:schemeClr val="accent1"/>
                </a:solidFill>
              </a:rPr>
              <a:t>in-degree </a:t>
            </a:r>
            <a:r>
              <a:rPr lang="en-US" sz="1400" dirty="0" smtClean="0"/>
              <a:t>to</a:t>
            </a:r>
            <a:r>
              <a:rPr lang="en-US" sz="1400" dirty="0" smtClean="0">
                <a:solidFill>
                  <a:schemeClr val="accent1"/>
                </a:solidFill>
              </a:rPr>
              <a:t>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For each vertex 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400" dirty="0" smtClean="0"/>
              <a:t>For each vertex </a:t>
            </a:r>
            <a:r>
              <a:rPr lang="en-US" sz="1400" dirty="0" smtClean="0">
                <a:solidFill>
                  <a:schemeClr val="accent1"/>
                </a:solidFill>
              </a:rPr>
              <a:t>v </a:t>
            </a:r>
            <a:r>
              <a:rPr lang="en-US" sz="1400" dirty="0" smtClean="0"/>
              <a:t>adjacent to 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  <a:r>
              <a:rPr lang="en-US" sz="14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400" dirty="0" smtClean="0"/>
              <a:t>Increment</a:t>
            </a:r>
            <a:r>
              <a:rPr lang="en-US" sz="1400" dirty="0" smtClean="0">
                <a:solidFill>
                  <a:schemeClr val="accent1"/>
                </a:solidFill>
              </a:rPr>
              <a:t> in-degree[v]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Make a list </a:t>
            </a:r>
            <a:r>
              <a:rPr lang="en-US" sz="1400" dirty="0" smtClean="0">
                <a:solidFill>
                  <a:schemeClr val="accent1"/>
                </a:solidFill>
              </a:rPr>
              <a:t>next </a:t>
            </a:r>
            <a:r>
              <a:rPr lang="en-US" sz="1400" dirty="0" smtClean="0"/>
              <a:t>consisting of all vertices </a:t>
            </a:r>
            <a:r>
              <a:rPr lang="en-US" sz="1400" dirty="0" smtClean="0">
                <a:solidFill>
                  <a:schemeClr val="accent1"/>
                </a:solidFill>
              </a:rPr>
              <a:t>u </a:t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/>
              <a:t>such that </a:t>
            </a:r>
            <a:r>
              <a:rPr lang="en-US" sz="1400" dirty="0" smtClean="0">
                <a:solidFill>
                  <a:schemeClr val="accent1"/>
                </a:solidFill>
              </a:rPr>
              <a:t>in-degree[u] = 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While</a:t>
            </a:r>
            <a:r>
              <a:rPr lang="en-US" sz="1400" dirty="0" smtClean="0">
                <a:solidFill>
                  <a:schemeClr val="accent1"/>
                </a:solidFill>
              </a:rPr>
              <a:t> next </a:t>
            </a:r>
            <a:r>
              <a:rPr lang="en-US" sz="1400" dirty="0" smtClean="0"/>
              <a:t>is not empty do the following: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400" dirty="0" smtClean="0"/>
              <a:t>Delete a vertex from next and call it 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400" dirty="0" smtClean="0"/>
              <a:t>Add</a:t>
            </a:r>
            <a:r>
              <a:rPr lang="en-US" sz="1400" dirty="0" smtClean="0">
                <a:solidFill>
                  <a:schemeClr val="accent1"/>
                </a:solidFill>
              </a:rPr>
              <a:t> u </a:t>
            </a:r>
            <a:r>
              <a:rPr lang="en-US" sz="1400" dirty="0" smtClean="0"/>
              <a:t>to the end of the linear order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400" dirty="0" smtClean="0"/>
              <a:t>For each vertex </a:t>
            </a:r>
            <a:r>
              <a:rPr lang="en-US" sz="1400" dirty="0" smtClean="0">
                <a:solidFill>
                  <a:schemeClr val="accent1"/>
                </a:solidFill>
              </a:rPr>
              <a:t>v </a:t>
            </a:r>
            <a:r>
              <a:rPr lang="en-US" sz="1400" dirty="0" smtClean="0"/>
              <a:t>adjacent to 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  <a:r>
              <a:rPr lang="en-US" sz="1400" dirty="0" smtClean="0"/>
              <a:t>: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400" dirty="0" smtClean="0"/>
              <a:t>Decrement</a:t>
            </a:r>
            <a:r>
              <a:rPr lang="en-US" sz="1400" dirty="0" smtClean="0">
                <a:solidFill>
                  <a:schemeClr val="accent1"/>
                </a:solidFill>
              </a:rPr>
              <a:t> in-degree[v]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400" dirty="0" smtClean="0"/>
              <a:t>If</a:t>
            </a:r>
            <a:r>
              <a:rPr lang="en-US" sz="1400" dirty="0" smtClean="0">
                <a:solidFill>
                  <a:schemeClr val="accent1"/>
                </a:solidFill>
              </a:rPr>
              <a:t> in-degree[v] = 0 </a:t>
            </a:r>
            <a:r>
              <a:rPr lang="en-US" sz="1400" dirty="0" smtClean="0"/>
              <a:t>then insert </a:t>
            </a:r>
            <a:br>
              <a:rPr lang="en-US" sz="1400" dirty="0" smtClean="0"/>
            </a:br>
            <a:r>
              <a:rPr lang="en-US" sz="1400" dirty="0" smtClean="0">
                <a:solidFill>
                  <a:schemeClr val="accent1"/>
                </a:solidFill>
              </a:rPr>
              <a:t>v </a:t>
            </a:r>
            <a:r>
              <a:rPr lang="en-US" sz="1400" dirty="0" smtClean="0"/>
              <a:t>into</a:t>
            </a:r>
            <a:r>
              <a:rPr lang="en-US" sz="1400" dirty="0" smtClean="0">
                <a:solidFill>
                  <a:schemeClr val="accent1"/>
                </a:solidFill>
              </a:rPr>
              <a:t> next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Return the linear order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666901" y="1276709"/>
            <a:ext cx="0" cy="5201729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4810665" y="1268413"/>
            <a:ext cx="4114800" cy="519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</a:t>
            </a:r>
            <a:r>
              <a:rPr lang="en-US" kern="0" dirty="0" smtClean="0">
                <a:latin typeface="+mn-lt"/>
              </a:rPr>
              <a:t>?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90000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indent="-381000">
              <a:spcBef>
                <a:spcPct val="20000"/>
              </a:spcBef>
              <a:buClr>
                <a:srgbClr val="002A58"/>
              </a:buClr>
              <a:buSzPct val="90000"/>
              <a:buFont typeface="Wingdings" pitchFamily="2" charset="2"/>
              <a:buChar char="n"/>
            </a:pPr>
            <a:r>
              <a:rPr lang="en-US" kern="0" dirty="0" smtClean="0">
                <a:latin typeface="+mn-lt"/>
              </a:rPr>
              <a:t>DAG </a:t>
            </a:r>
            <a:r>
              <a:rPr lang="en-US" kern="0" dirty="0" smtClean="0">
                <a:solidFill>
                  <a:schemeClr val="accent1"/>
                </a:solidFill>
                <a:latin typeface="+mn-lt"/>
              </a:rPr>
              <a:t>G</a:t>
            </a:r>
            <a:r>
              <a:rPr lang="en-US" kern="0" dirty="0" smtClean="0">
                <a:latin typeface="+mn-lt"/>
              </a:rPr>
              <a:t> represented in adjacency list</a:t>
            </a: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  <a:buFont typeface="Wingdings" pitchFamily="2" charset="2"/>
              <a:buChar char="n"/>
            </a:pPr>
            <a:r>
              <a:rPr lang="en-US" kern="0" dirty="0">
                <a:solidFill>
                  <a:schemeClr val="accent1"/>
                </a:solidFill>
              </a:rPr>
              <a:t>next</a:t>
            </a:r>
            <a:r>
              <a:rPr lang="en-US" kern="0" dirty="0"/>
              <a:t> is a linked </a:t>
            </a:r>
            <a:r>
              <a:rPr lang="en-US" kern="0" dirty="0" smtClean="0"/>
              <a:t>list</a:t>
            </a: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  <a:buFont typeface="Wingdings" pitchFamily="2" charset="2"/>
              <a:buChar char="n"/>
            </a:pPr>
            <a:r>
              <a:rPr lang="en-US" kern="0" dirty="0" smtClean="0">
                <a:solidFill>
                  <a:schemeClr val="accent1"/>
                </a:solidFill>
                <a:latin typeface="+mn-lt"/>
              </a:rPr>
              <a:t>G</a:t>
            </a:r>
            <a:r>
              <a:rPr lang="en-US" kern="0" dirty="0" smtClean="0">
                <a:latin typeface="+mn-lt"/>
              </a:rPr>
              <a:t> has </a:t>
            </a:r>
            <a:r>
              <a:rPr lang="en-US" kern="0" dirty="0" smtClean="0">
                <a:solidFill>
                  <a:schemeClr val="accent1"/>
                </a:solidFill>
                <a:latin typeface="+mn-lt"/>
              </a:rPr>
              <a:t>n </a:t>
            </a:r>
            <a:r>
              <a:rPr lang="en-US" kern="0" dirty="0" smtClean="0">
                <a:latin typeface="+mn-lt"/>
              </a:rPr>
              <a:t>vertices and </a:t>
            </a:r>
            <a:r>
              <a:rPr lang="en-US" kern="0" dirty="0" smtClean="0">
                <a:solidFill>
                  <a:schemeClr val="accent1"/>
                </a:solidFill>
                <a:latin typeface="+mn-lt"/>
              </a:rPr>
              <a:t>m</a:t>
            </a:r>
            <a:r>
              <a:rPr lang="en-US" kern="0" dirty="0" smtClean="0">
                <a:latin typeface="+mn-lt"/>
              </a:rPr>
              <a:t> edges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buFont typeface="+mj-lt"/>
              <a:buAutoNum type="arabicPeriod"/>
              <a:defRPr/>
            </a:pPr>
            <a:r>
              <a:rPr lang="el-GR" dirty="0" smtClean="0"/>
              <a:t>Θ</a:t>
            </a:r>
            <a:r>
              <a:rPr lang="en-US" dirty="0" smtClean="0"/>
              <a:t>(1)</a:t>
            </a:r>
          </a:p>
          <a:p>
            <a:pPr marL="51435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buFont typeface="+mj-lt"/>
              <a:buAutoNum type="arabicPeriod"/>
              <a:defRPr/>
            </a:pPr>
            <a:r>
              <a:rPr lang="el-GR" dirty="0" smtClean="0"/>
              <a:t>Θ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buFont typeface="+mj-lt"/>
              <a:buAutoNum type="arabicPeriod"/>
              <a:defRPr/>
            </a:pPr>
            <a:r>
              <a:rPr lang="el-GR" dirty="0" smtClean="0"/>
              <a:t>Θ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n+m</a:t>
            </a:r>
            <a:r>
              <a:rPr lang="en-US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buFont typeface="+mj-lt"/>
              <a:buAutoNum type="arabicPeriod"/>
              <a:defRPr/>
            </a:pPr>
            <a:r>
              <a:rPr lang="el-GR" dirty="0"/>
              <a:t>Θ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buFont typeface="+mj-lt"/>
              <a:buAutoNum type="arabicPeriod"/>
              <a:defRPr/>
            </a:pPr>
            <a:r>
              <a:rPr lang="el-GR" dirty="0"/>
              <a:t>Θ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n+m</a:t>
            </a:r>
            <a:r>
              <a:rPr lang="en-US" dirty="0"/>
              <a:t>)</a:t>
            </a:r>
          </a:p>
          <a:p>
            <a:pPr marL="514350" lvl="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buFont typeface="+mj-lt"/>
              <a:buAutoNum type="arabicPeriod"/>
              <a:defRPr/>
            </a:pPr>
            <a:r>
              <a:rPr lang="el-GR" dirty="0"/>
              <a:t>Θ</a:t>
            </a:r>
            <a:r>
              <a:rPr lang="en-US" dirty="0"/>
              <a:t>(1)</a:t>
            </a:r>
          </a:p>
          <a:p>
            <a:pPr marL="57150" eaLnBrk="1" hangingPunct="1">
              <a:spcBef>
                <a:spcPct val="0"/>
              </a:spcBef>
              <a:buClr>
                <a:schemeClr val="bg2"/>
              </a:buClr>
              <a:buSzPct val="90000"/>
              <a:defRPr/>
            </a:pPr>
            <a:endParaRPr lang="en-US" dirty="0" smtClean="0"/>
          </a:p>
          <a:p>
            <a:pPr marL="57150" eaLnBrk="1" hangingPunct="1">
              <a:spcBef>
                <a:spcPct val="0"/>
              </a:spcBef>
              <a:buClr>
                <a:schemeClr val="bg2"/>
              </a:buClr>
              <a:buSzPct val="90000"/>
              <a:defRPr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800" dirty="0" smtClean="0"/>
              <a:t> </a:t>
            </a:r>
            <a:r>
              <a:rPr lang="el-GR" dirty="0" smtClean="0"/>
              <a:t>Θ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n+m</a:t>
            </a:r>
            <a:r>
              <a:rPr lang="en-US" dirty="0"/>
              <a:t>)</a:t>
            </a:r>
          </a:p>
          <a:p>
            <a:pPr marL="57150" eaLnBrk="1" hangingPunct="1">
              <a:spcBef>
                <a:spcPct val="0"/>
              </a:spcBef>
              <a:buClr>
                <a:schemeClr val="bg2"/>
              </a:buClr>
              <a:buSzPct val="90000"/>
              <a:defRPr/>
            </a:pPr>
            <a:endParaRPr lang="en-US" dirty="0"/>
          </a:p>
          <a:p>
            <a:pPr marL="514350" lvl="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buFont typeface="+mj-lt"/>
              <a:buAutoNum type="arabicPeriod"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77442" y="5658928"/>
            <a:ext cx="1475116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58175" cy="504031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QuickSort</a:t>
            </a:r>
            <a:r>
              <a:rPr lang="en-US"/>
              <a:t> is a divide-and-conquer algorithm</a:t>
            </a:r>
          </a:p>
          <a:p>
            <a:endParaRPr lang="en-US" sz="1200"/>
          </a:p>
          <a:p>
            <a:pPr>
              <a:buFont typeface="Wingdings" pitchFamily="2" charset="2"/>
              <a:buNone/>
            </a:pPr>
            <a:r>
              <a:rPr lang="en-US"/>
              <a:t>To sort the subarray A[</a:t>
            </a:r>
            <a:r>
              <a:rPr lang="en-US">
                <a:solidFill>
                  <a:schemeClr val="accent1"/>
                </a:solidFill>
              </a:rPr>
              <a:t>p</a:t>
            </a:r>
            <a:r>
              <a:rPr lang="en-US"/>
              <a:t>..</a:t>
            </a:r>
            <a:r>
              <a:rPr lang="en-US">
                <a:solidFill>
                  <a:schemeClr val="accent1"/>
                </a:solidFill>
              </a:rPr>
              <a:t>r</a:t>
            </a:r>
            <a:r>
              <a:rPr lang="en-US"/>
              <a:t>]:</a:t>
            </a:r>
          </a:p>
          <a:p>
            <a:pPr>
              <a:buFont typeface="Wingdings" pitchFamily="2" charset="2"/>
              <a:buNone/>
            </a:pPr>
            <a:endParaRPr lang="en-US" sz="800"/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Divide</a:t>
            </a:r>
            <a:r>
              <a:rPr lang="en-US"/>
              <a:t/>
            </a:r>
            <a:br>
              <a:rPr lang="en-US"/>
            </a:br>
            <a:r>
              <a:rPr lang="en-US"/>
              <a:t>Partition A[</a:t>
            </a:r>
            <a:r>
              <a:rPr lang="en-US">
                <a:solidFill>
                  <a:schemeClr val="accent1"/>
                </a:solidFill>
              </a:rPr>
              <a:t>p</a:t>
            </a:r>
            <a:r>
              <a:rPr lang="en-US"/>
              <a:t>..</a:t>
            </a:r>
            <a:r>
              <a:rPr lang="en-US">
                <a:solidFill>
                  <a:schemeClr val="accent1"/>
                </a:solidFill>
              </a:rPr>
              <a:t>r</a:t>
            </a:r>
            <a:r>
              <a:rPr lang="en-US"/>
              <a:t>] into two subarrays A[</a:t>
            </a:r>
            <a:r>
              <a:rPr lang="en-US">
                <a:solidFill>
                  <a:schemeClr val="accent1"/>
                </a:solidFill>
              </a:rPr>
              <a:t>p</a:t>
            </a:r>
            <a:r>
              <a:rPr lang="en-US"/>
              <a:t>..</a:t>
            </a:r>
            <a:r>
              <a:rPr lang="en-US">
                <a:solidFill>
                  <a:schemeClr val="accent1"/>
                </a:solidFill>
              </a:rPr>
              <a:t>q-1</a:t>
            </a:r>
            <a:r>
              <a:rPr lang="en-US"/>
              <a:t>] and A[</a:t>
            </a:r>
            <a:r>
              <a:rPr lang="en-US">
                <a:solidFill>
                  <a:schemeClr val="accent1"/>
                </a:solidFill>
              </a:rPr>
              <a:t>q+1</a:t>
            </a:r>
            <a:r>
              <a:rPr lang="en-US"/>
              <a:t>..</a:t>
            </a:r>
            <a:r>
              <a:rPr lang="en-US">
                <a:solidFill>
                  <a:schemeClr val="accent1"/>
                </a:solidFill>
              </a:rPr>
              <a:t>r</a:t>
            </a:r>
            <a:r>
              <a:rPr lang="en-US"/>
              <a:t>], such that each element in A[</a:t>
            </a:r>
            <a:r>
              <a:rPr lang="en-US">
                <a:solidFill>
                  <a:schemeClr val="accent1"/>
                </a:solidFill>
              </a:rPr>
              <a:t>p</a:t>
            </a:r>
            <a:r>
              <a:rPr lang="en-US"/>
              <a:t>..</a:t>
            </a:r>
            <a:r>
              <a:rPr lang="en-US">
                <a:solidFill>
                  <a:schemeClr val="accent1"/>
                </a:solidFill>
              </a:rPr>
              <a:t>q-1</a:t>
            </a:r>
            <a:r>
              <a:rPr lang="en-US"/>
              <a:t>] is </a:t>
            </a:r>
            <a:r>
              <a:rPr lang="en-US">
                <a:cs typeface="Arial" pitchFamily="34" charset="0"/>
              </a:rPr>
              <a:t>≤ </a:t>
            </a:r>
            <a:r>
              <a:rPr lang="en-US"/>
              <a:t>A[</a:t>
            </a:r>
            <a:r>
              <a:rPr lang="en-US">
                <a:solidFill>
                  <a:schemeClr val="accent1"/>
                </a:solidFill>
              </a:rPr>
              <a:t>q</a:t>
            </a:r>
            <a:r>
              <a:rPr lang="en-US"/>
              <a:t>] and A[</a:t>
            </a:r>
            <a:r>
              <a:rPr lang="en-US">
                <a:solidFill>
                  <a:schemeClr val="accent1"/>
                </a:solidFill>
              </a:rPr>
              <a:t>q</a:t>
            </a:r>
            <a:r>
              <a:rPr lang="en-US"/>
              <a:t>] is </a:t>
            </a:r>
            <a:r>
              <a:rPr lang="en-US">
                <a:cs typeface="Arial" pitchFamily="34" charset="0"/>
              </a:rPr>
              <a:t>&lt; each element in </a:t>
            </a:r>
            <a:r>
              <a:rPr lang="en-US"/>
              <a:t>A[</a:t>
            </a:r>
            <a:r>
              <a:rPr lang="en-US">
                <a:solidFill>
                  <a:schemeClr val="accent1"/>
                </a:solidFill>
              </a:rPr>
              <a:t>q+1</a:t>
            </a:r>
            <a:r>
              <a:rPr lang="en-US"/>
              <a:t>..</a:t>
            </a:r>
            <a:r>
              <a:rPr lang="en-US">
                <a:solidFill>
                  <a:schemeClr val="accent1"/>
                </a:solidFill>
              </a:rPr>
              <a:t>r</a:t>
            </a:r>
            <a:r>
              <a:rPr lang="en-US"/>
              <a:t>].</a:t>
            </a:r>
          </a:p>
          <a:p>
            <a:pPr>
              <a:buFont typeface="Wingdings" pitchFamily="2" charset="2"/>
              <a:buNone/>
            </a:pPr>
            <a:endParaRPr lang="en-US" sz="800"/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Conquer</a:t>
            </a:r>
            <a:r>
              <a:rPr lang="en-US"/>
              <a:t/>
            </a:r>
            <a:br>
              <a:rPr lang="en-US"/>
            </a:br>
            <a:r>
              <a:rPr lang="en-US"/>
              <a:t>Sort the two subarrays by recursive calls to </a:t>
            </a:r>
            <a:r>
              <a:rPr lang="en-US">
                <a:solidFill>
                  <a:schemeClr val="accent2"/>
                </a:solidFill>
              </a:rPr>
              <a:t>QuickSort</a:t>
            </a:r>
          </a:p>
          <a:p>
            <a:pPr>
              <a:buFont typeface="Wingdings" pitchFamily="2" charset="2"/>
              <a:buNone/>
            </a:pPr>
            <a:endParaRPr lang="en-US" sz="80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Combine</a:t>
            </a:r>
            <a:r>
              <a:rPr lang="en-US"/>
              <a:t/>
            </a:r>
            <a:br>
              <a:rPr lang="en-US"/>
            </a:br>
            <a:r>
              <a:rPr lang="en-US"/>
              <a:t>No work is needed to combine the subarrays, since they are sorted in place.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Divide using a procedure </a:t>
            </a:r>
            <a:r>
              <a:rPr lang="en-US">
                <a:solidFill>
                  <a:schemeClr val="accent2"/>
                </a:solidFill>
              </a:rPr>
              <a:t>Partition</a:t>
            </a:r>
            <a:r>
              <a:rPr lang="en-US"/>
              <a:t> which returns </a:t>
            </a:r>
            <a:r>
              <a:rPr lang="en-US">
                <a:solidFill>
                  <a:schemeClr val="accent1"/>
                </a:solidFill>
              </a:rPr>
              <a:t>q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641850" cy="5040312"/>
          </a:xfrm>
        </p:spPr>
        <p:txBody>
          <a:bodyPr/>
          <a:lstStyle/>
          <a:p>
            <a:pPr marL="381000" indent="-381000">
              <a:spcBef>
                <a:spcPct val="0"/>
              </a:spcBef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000">
                <a:solidFill>
                  <a:schemeClr val="accent1"/>
                </a:solidFill>
              </a:rPr>
              <a:t>QuickSort</a:t>
            </a:r>
            <a:r>
              <a:rPr lang="en-US" sz="2000"/>
              <a:t>(A, p, r)    </a:t>
            </a:r>
          </a:p>
          <a:p>
            <a:pPr marL="381000" indent="-3810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/>
              <a:t>  </a:t>
            </a:r>
            <a:r>
              <a:rPr lang="en-US" sz="2000" b="1"/>
              <a:t>if</a:t>
            </a:r>
            <a:r>
              <a:rPr lang="en-US" sz="2000"/>
              <a:t> p &lt; r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/>
              <a:t>     </a:t>
            </a:r>
            <a:r>
              <a:rPr lang="en-US" sz="2000" b="1"/>
              <a:t>then</a:t>
            </a:r>
            <a:r>
              <a:rPr lang="en-US" sz="2000"/>
              <a:t> q </a:t>
            </a:r>
            <a:r>
              <a:rPr lang="en-US" sz="2000">
                <a:cs typeface="Arial" pitchFamily="34" charset="0"/>
              </a:rPr>
              <a:t>= </a:t>
            </a:r>
            <a:r>
              <a:rPr lang="en-US" sz="2000">
                <a:solidFill>
                  <a:schemeClr val="accent2"/>
                </a:solidFill>
                <a:cs typeface="Arial" pitchFamily="34" charset="0"/>
              </a:rPr>
              <a:t>Partition</a:t>
            </a:r>
            <a:r>
              <a:rPr lang="en-US" sz="2000">
                <a:cs typeface="Arial" pitchFamily="34" charset="0"/>
              </a:rPr>
              <a:t>(A, p, r)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>
                <a:solidFill>
                  <a:schemeClr val="accent2"/>
                </a:solidFill>
                <a:cs typeface="Arial" pitchFamily="34" charset="0"/>
              </a:rPr>
              <a:t>  	      </a:t>
            </a:r>
            <a:r>
              <a:rPr lang="en-US" sz="2000">
                <a:solidFill>
                  <a:schemeClr val="accent1"/>
                </a:solidFill>
                <a:cs typeface="Arial" pitchFamily="34" charset="0"/>
              </a:rPr>
              <a:t>QuickSort</a:t>
            </a:r>
            <a:r>
              <a:rPr lang="en-US" sz="2000">
                <a:cs typeface="Arial" pitchFamily="34" charset="0"/>
              </a:rPr>
              <a:t>(A, p, q-1)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>
                <a:cs typeface="Arial" pitchFamily="34" charset="0"/>
              </a:rPr>
              <a:t>              </a:t>
            </a:r>
            <a:r>
              <a:rPr lang="en-US" sz="2000">
                <a:solidFill>
                  <a:schemeClr val="accent1"/>
                </a:solidFill>
                <a:cs typeface="Arial" pitchFamily="34" charset="0"/>
              </a:rPr>
              <a:t>QuickSort</a:t>
            </a:r>
            <a:r>
              <a:rPr lang="en-US" sz="2000">
                <a:cs typeface="Arial" pitchFamily="34" charset="0"/>
              </a:rPr>
              <a:t>(A, q+1, r)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sz="2000">
              <a:cs typeface="Arial" pitchFamily="34" charset="0"/>
            </a:endParaRP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None/>
            </a:pPr>
            <a:endParaRPr lang="en-US" sz="1200"/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</a:rPr>
              <a:t>Partition</a:t>
            </a:r>
            <a:r>
              <a:rPr lang="en-US" sz="2000"/>
              <a:t>(A, p, r)</a:t>
            </a:r>
          </a:p>
          <a:p>
            <a:pPr marL="381000" indent="-3810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/>
              <a:t> x </a:t>
            </a:r>
            <a:r>
              <a:rPr lang="en-US" sz="2000">
                <a:cs typeface="Arial" pitchFamily="34" charset="0"/>
              </a:rPr>
              <a:t>= A[r]</a:t>
            </a:r>
            <a:endParaRPr lang="en-US" sz="2000"/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/>
              <a:t> i </a:t>
            </a:r>
            <a:r>
              <a:rPr lang="en-US" sz="2000">
                <a:cs typeface="Arial" pitchFamily="34" charset="0"/>
              </a:rPr>
              <a:t>= p-1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>
                <a:cs typeface="Arial" pitchFamily="34" charset="0"/>
              </a:rPr>
              <a:t>    </a:t>
            </a:r>
            <a:r>
              <a:rPr lang="en-US" sz="2000" b="1">
                <a:cs typeface="Arial" pitchFamily="34" charset="0"/>
              </a:rPr>
              <a:t>for</a:t>
            </a:r>
            <a:r>
              <a:rPr lang="en-US" sz="2000">
                <a:cs typeface="Arial" pitchFamily="34" charset="0"/>
              </a:rPr>
              <a:t> j = p </a:t>
            </a:r>
            <a:r>
              <a:rPr lang="en-US" sz="2000" b="1">
                <a:cs typeface="Arial" pitchFamily="34" charset="0"/>
              </a:rPr>
              <a:t>to</a:t>
            </a:r>
            <a:r>
              <a:rPr lang="en-US" sz="2000">
                <a:cs typeface="Arial" pitchFamily="34" charset="0"/>
              </a:rPr>
              <a:t> r-1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>
                <a:cs typeface="Arial" pitchFamily="34" charset="0"/>
              </a:rPr>
              <a:t>       </a:t>
            </a:r>
            <a:r>
              <a:rPr lang="en-US" sz="2000" b="1">
                <a:cs typeface="Arial" pitchFamily="34" charset="0"/>
              </a:rPr>
              <a:t>do if</a:t>
            </a:r>
            <a:r>
              <a:rPr lang="en-US" sz="2000">
                <a:cs typeface="Arial" pitchFamily="34" charset="0"/>
              </a:rPr>
              <a:t> A[j] ≤ x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>
                <a:cs typeface="Arial" pitchFamily="34" charset="0"/>
              </a:rPr>
              <a:t>                </a:t>
            </a:r>
            <a:r>
              <a:rPr lang="en-US" sz="2000" b="1">
                <a:cs typeface="Arial" pitchFamily="34" charset="0"/>
              </a:rPr>
              <a:t>then</a:t>
            </a:r>
            <a:r>
              <a:rPr lang="en-US" sz="2000">
                <a:cs typeface="Arial" pitchFamily="34" charset="0"/>
              </a:rPr>
              <a:t> i = i+1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>
                <a:cs typeface="Arial" pitchFamily="34" charset="0"/>
              </a:rPr>
              <a:t>                         exchange A[i] ↔ A[j]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>
                <a:cs typeface="Arial" pitchFamily="34" charset="0"/>
              </a:rPr>
              <a:t> exchange A[i+1] ↔ A[r]</a:t>
            </a:r>
          </a:p>
          <a:p>
            <a:pPr marL="381000" indent="-3810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000">
                <a:cs typeface="Arial" pitchFamily="34" charset="0"/>
              </a:rPr>
              <a:t> </a:t>
            </a:r>
            <a:r>
              <a:rPr lang="en-US" sz="2000" b="1">
                <a:cs typeface="Arial" pitchFamily="34" charset="0"/>
              </a:rPr>
              <a:t>return </a:t>
            </a:r>
            <a:r>
              <a:rPr lang="en-US" sz="2000">
                <a:cs typeface="Arial" pitchFamily="34" charset="0"/>
              </a:rPr>
              <a:t> i+1</a:t>
            </a:r>
            <a:endParaRPr lang="en-US" sz="2000"/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29175" y="1268413"/>
            <a:ext cx="3981450" cy="5040312"/>
          </a:xfrm>
        </p:spPr>
        <p:txBody>
          <a:bodyPr/>
          <a:lstStyle/>
          <a:p>
            <a:r>
              <a:rPr lang="en-US" sz="2000"/>
              <a:t>Initial call: </a:t>
            </a:r>
            <a:r>
              <a:rPr lang="en-US" sz="2000">
                <a:solidFill>
                  <a:schemeClr val="accent1"/>
                </a:solidFill>
              </a:rPr>
              <a:t>QuickSort</a:t>
            </a:r>
            <a:r>
              <a:rPr lang="en-US" sz="2000"/>
              <a:t>(A, 1, n)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1200"/>
          </a:p>
          <a:p>
            <a:r>
              <a:rPr lang="en-US" sz="2000"/>
              <a:t>Partition always selects A[r] as the </a:t>
            </a:r>
            <a:r>
              <a:rPr lang="en-US" sz="2000">
                <a:solidFill>
                  <a:schemeClr val="accent1"/>
                </a:solidFill>
              </a:rPr>
              <a:t>pivot</a:t>
            </a:r>
            <a:r>
              <a:rPr lang="en-US" sz="2000"/>
              <a:t> (the element around which to partition)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4406900" cy="5040312"/>
          </a:xfrm>
        </p:spPr>
        <p:txBody>
          <a:bodyPr/>
          <a:lstStyle/>
          <a:p>
            <a:pPr marL="381000" indent="-381000"/>
            <a:r>
              <a:rPr lang="en-US"/>
              <a:t>As </a:t>
            </a:r>
            <a:r>
              <a:rPr lang="en-US">
                <a:solidFill>
                  <a:schemeClr val="accent2"/>
                </a:solidFill>
              </a:rPr>
              <a:t>Partition</a:t>
            </a:r>
            <a:r>
              <a:rPr lang="en-US"/>
              <a:t> executes, the array</a:t>
            </a:r>
            <a:br>
              <a:rPr lang="en-US"/>
            </a:br>
            <a:r>
              <a:rPr lang="en-US"/>
              <a:t>is partitioned into four regions (some may be empty)</a:t>
            </a:r>
          </a:p>
          <a:p>
            <a:pPr marL="381000" indent="-381000"/>
            <a:endParaRPr lang="en-US"/>
          </a:p>
          <a:p>
            <a:pPr marL="381000" indent="-381000"/>
            <a:endParaRPr lang="en-US"/>
          </a:p>
          <a:p>
            <a:pPr marL="381000" indent="-381000"/>
            <a:endParaRPr lang="en-US"/>
          </a:p>
          <a:p>
            <a:pPr marL="381000" indent="-381000"/>
            <a:endParaRPr lang="en-US" sz="800"/>
          </a:p>
          <a:p>
            <a:pPr marL="381000" indent="-381000"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Loop invariant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/>
              <a:t>all entries in A[p..i] are ≤ pivot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/>
              <a:t>all entries in A[i+1..j-1] are &gt; pivot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en-US"/>
              <a:t>A[r] = pivot</a:t>
            </a:r>
          </a:p>
        </p:txBody>
      </p:sp>
      <p:sp>
        <p:nvSpPr>
          <p:cNvPr id="355333" name="Text Box 5"/>
          <p:cNvSpPr txBox="1">
            <a:spLocks noChangeArrowheads="1"/>
          </p:cNvSpPr>
          <p:nvPr/>
        </p:nvSpPr>
        <p:spPr bwMode="auto">
          <a:xfrm>
            <a:off x="4646613" y="1262063"/>
            <a:ext cx="4310062" cy="2647950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Partition</a:t>
            </a:r>
            <a:r>
              <a:rPr lang="en-US" sz="1800"/>
              <a:t>(A, p, r)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/>
              <a:t> x </a:t>
            </a:r>
            <a:r>
              <a:rPr lang="en-US" sz="1800">
                <a:cs typeface="Arial" pitchFamily="34" charset="0"/>
              </a:rPr>
              <a:t>= A[r]</a:t>
            </a:r>
            <a:endParaRPr lang="en-US" sz="1800"/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/>
              <a:t> i </a:t>
            </a:r>
            <a:r>
              <a:rPr lang="en-US" sz="1800">
                <a:cs typeface="Arial" pitchFamily="34" charset="0"/>
              </a:rPr>
              <a:t>= p-1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>
                <a:cs typeface="Arial" pitchFamily="34" charset="0"/>
              </a:rPr>
              <a:t>    </a:t>
            </a:r>
            <a:r>
              <a:rPr lang="en-US" sz="1800" b="1">
                <a:cs typeface="Arial" pitchFamily="34" charset="0"/>
              </a:rPr>
              <a:t>for</a:t>
            </a:r>
            <a:r>
              <a:rPr lang="en-US" sz="1800">
                <a:cs typeface="Arial" pitchFamily="34" charset="0"/>
              </a:rPr>
              <a:t> j = p </a:t>
            </a:r>
            <a:r>
              <a:rPr lang="en-US" sz="1800" b="1">
                <a:cs typeface="Arial" pitchFamily="34" charset="0"/>
              </a:rPr>
              <a:t>to</a:t>
            </a:r>
            <a:r>
              <a:rPr lang="en-US" sz="1800">
                <a:cs typeface="Arial" pitchFamily="34" charset="0"/>
              </a:rPr>
              <a:t> r-1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>
                <a:cs typeface="Arial" pitchFamily="34" charset="0"/>
              </a:rPr>
              <a:t>       </a:t>
            </a:r>
            <a:r>
              <a:rPr lang="en-US" sz="1800" b="1">
                <a:cs typeface="Arial" pitchFamily="34" charset="0"/>
              </a:rPr>
              <a:t>do if</a:t>
            </a:r>
            <a:r>
              <a:rPr lang="en-US" sz="1800">
                <a:cs typeface="Arial" pitchFamily="34" charset="0"/>
              </a:rPr>
              <a:t> A[j] ≤ x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>
                <a:cs typeface="Arial" pitchFamily="34" charset="0"/>
              </a:rPr>
              <a:t>                </a:t>
            </a:r>
            <a:r>
              <a:rPr lang="en-US" sz="1800" b="1">
                <a:cs typeface="Arial" pitchFamily="34" charset="0"/>
              </a:rPr>
              <a:t>then</a:t>
            </a:r>
            <a:r>
              <a:rPr lang="en-US" sz="1800">
                <a:cs typeface="Arial" pitchFamily="34" charset="0"/>
              </a:rPr>
              <a:t> i = i+1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>
                <a:cs typeface="Arial" pitchFamily="34" charset="0"/>
              </a:rPr>
              <a:t>                         exchange A[i] ↔ A[j]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>
                <a:cs typeface="Arial" pitchFamily="34" charset="0"/>
              </a:rPr>
              <a:t> exchange A[i+1] ↔ A[r]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800">
                <a:cs typeface="Arial" pitchFamily="34" charset="0"/>
              </a:rPr>
              <a:t> </a:t>
            </a:r>
            <a:r>
              <a:rPr lang="en-US" sz="1800" b="1">
                <a:cs typeface="Arial" pitchFamily="34" charset="0"/>
              </a:rPr>
              <a:t>return </a:t>
            </a:r>
            <a:r>
              <a:rPr lang="en-US" sz="1800">
                <a:cs typeface="Arial" pitchFamily="34" charset="0"/>
              </a:rPr>
              <a:t> i+1</a:t>
            </a:r>
            <a:endParaRPr lang="en-US" sz="180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901700" y="5168900"/>
            <a:ext cx="5762625" cy="1450975"/>
            <a:chOff x="1165" y="3061"/>
            <a:chExt cx="3630" cy="914"/>
          </a:xfrm>
        </p:grpSpPr>
        <p:sp>
          <p:nvSpPr>
            <p:cNvPr id="355335" name="Rectangle 7"/>
            <p:cNvSpPr>
              <a:spLocks noChangeArrowheads="1"/>
            </p:cNvSpPr>
            <p:nvPr/>
          </p:nvSpPr>
          <p:spPr bwMode="auto">
            <a:xfrm>
              <a:off x="1165" y="3333"/>
              <a:ext cx="227" cy="22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55336" name="Rectangle 8"/>
            <p:cNvSpPr>
              <a:spLocks noChangeArrowheads="1"/>
            </p:cNvSpPr>
            <p:nvPr/>
          </p:nvSpPr>
          <p:spPr bwMode="auto">
            <a:xfrm>
              <a:off x="1392" y="3333"/>
              <a:ext cx="227" cy="22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5337" name="Rectangle 9"/>
            <p:cNvSpPr>
              <a:spLocks noChangeArrowheads="1"/>
            </p:cNvSpPr>
            <p:nvPr/>
          </p:nvSpPr>
          <p:spPr bwMode="auto">
            <a:xfrm>
              <a:off x="1619" y="3333"/>
              <a:ext cx="227" cy="22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5338" name="Rectangle 10"/>
            <p:cNvSpPr>
              <a:spLocks noChangeArrowheads="1"/>
            </p:cNvSpPr>
            <p:nvPr/>
          </p:nvSpPr>
          <p:spPr bwMode="auto">
            <a:xfrm>
              <a:off x="1846" y="3333"/>
              <a:ext cx="227" cy="22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55339" name="Rectangle 11"/>
            <p:cNvSpPr>
              <a:spLocks noChangeArrowheads="1"/>
            </p:cNvSpPr>
            <p:nvPr/>
          </p:nvSpPr>
          <p:spPr bwMode="auto">
            <a:xfrm>
              <a:off x="2072" y="3333"/>
              <a:ext cx="227" cy="22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5340" name="Rectangle 12"/>
            <p:cNvSpPr>
              <a:spLocks noChangeArrowheads="1"/>
            </p:cNvSpPr>
            <p:nvPr/>
          </p:nvSpPr>
          <p:spPr bwMode="auto">
            <a:xfrm>
              <a:off x="2299" y="3333"/>
              <a:ext cx="227" cy="22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355341" name="Rectangle 13"/>
            <p:cNvSpPr>
              <a:spLocks noChangeArrowheads="1"/>
            </p:cNvSpPr>
            <p:nvPr/>
          </p:nvSpPr>
          <p:spPr bwMode="auto">
            <a:xfrm>
              <a:off x="2526" y="3333"/>
              <a:ext cx="227" cy="22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5342" name="Rectangle 14"/>
            <p:cNvSpPr>
              <a:spLocks noChangeArrowheads="1"/>
            </p:cNvSpPr>
            <p:nvPr/>
          </p:nvSpPr>
          <p:spPr bwMode="auto">
            <a:xfrm>
              <a:off x="2753" y="3333"/>
              <a:ext cx="227" cy="22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5343" name="Rectangle 15"/>
            <p:cNvSpPr>
              <a:spLocks noChangeArrowheads="1"/>
            </p:cNvSpPr>
            <p:nvPr/>
          </p:nvSpPr>
          <p:spPr bwMode="auto">
            <a:xfrm>
              <a:off x="2980" y="3333"/>
              <a:ext cx="227" cy="22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5344" name="Rectangle 16"/>
            <p:cNvSpPr>
              <a:spLocks noChangeArrowheads="1"/>
            </p:cNvSpPr>
            <p:nvPr/>
          </p:nvSpPr>
          <p:spPr bwMode="auto">
            <a:xfrm>
              <a:off x="3207" y="3333"/>
              <a:ext cx="227" cy="226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5345" name="Rectangle 17"/>
            <p:cNvSpPr>
              <a:spLocks noChangeArrowheads="1"/>
            </p:cNvSpPr>
            <p:nvPr/>
          </p:nvSpPr>
          <p:spPr bwMode="auto">
            <a:xfrm>
              <a:off x="3434" y="3333"/>
              <a:ext cx="227" cy="226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5346" name="Rectangle 18"/>
            <p:cNvSpPr>
              <a:spLocks noChangeArrowheads="1"/>
            </p:cNvSpPr>
            <p:nvPr/>
          </p:nvSpPr>
          <p:spPr bwMode="auto">
            <a:xfrm>
              <a:off x="3661" y="3333"/>
              <a:ext cx="227" cy="226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5347" name="Rectangle 19"/>
            <p:cNvSpPr>
              <a:spLocks noChangeArrowheads="1"/>
            </p:cNvSpPr>
            <p:nvPr/>
          </p:nvSpPr>
          <p:spPr bwMode="auto">
            <a:xfrm>
              <a:off x="3887" y="3333"/>
              <a:ext cx="227" cy="226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55348" name="Rectangle 20"/>
            <p:cNvSpPr>
              <a:spLocks noChangeArrowheads="1"/>
            </p:cNvSpPr>
            <p:nvPr/>
          </p:nvSpPr>
          <p:spPr bwMode="auto">
            <a:xfrm>
              <a:off x="4114" y="3333"/>
              <a:ext cx="227" cy="226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5349" name="Rectangle 21"/>
            <p:cNvSpPr>
              <a:spLocks noChangeArrowheads="1"/>
            </p:cNvSpPr>
            <p:nvPr/>
          </p:nvSpPr>
          <p:spPr bwMode="auto">
            <a:xfrm>
              <a:off x="4341" y="3333"/>
              <a:ext cx="227" cy="226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5350" name="Rectangle 22"/>
            <p:cNvSpPr>
              <a:spLocks noChangeArrowheads="1"/>
            </p:cNvSpPr>
            <p:nvPr/>
          </p:nvSpPr>
          <p:spPr bwMode="auto">
            <a:xfrm>
              <a:off x="4568" y="3333"/>
              <a:ext cx="227" cy="226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</a:t>
              </a:r>
            </a:p>
          </p:txBody>
        </p:sp>
        <p:sp>
          <p:nvSpPr>
            <p:cNvPr id="355351" name="Text Box 23"/>
            <p:cNvSpPr txBox="1">
              <a:spLocks noChangeArrowheads="1"/>
            </p:cNvSpPr>
            <p:nvPr/>
          </p:nvSpPr>
          <p:spPr bwMode="auto">
            <a:xfrm>
              <a:off x="1168" y="3061"/>
              <a:ext cx="203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355352" name="Text Box 24"/>
            <p:cNvSpPr txBox="1">
              <a:spLocks noChangeArrowheads="1"/>
            </p:cNvSpPr>
            <p:nvPr/>
          </p:nvSpPr>
          <p:spPr bwMode="auto">
            <a:xfrm>
              <a:off x="1865" y="3061"/>
              <a:ext cx="274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55353" name="Text Box 25"/>
            <p:cNvSpPr txBox="1">
              <a:spLocks noChangeArrowheads="1"/>
            </p:cNvSpPr>
            <p:nvPr/>
          </p:nvSpPr>
          <p:spPr bwMode="auto">
            <a:xfrm>
              <a:off x="3237" y="3061"/>
              <a:ext cx="246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55354" name="Text Box 26"/>
            <p:cNvSpPr txBox="1">
              <a:spLocks noChangeArrowheads="1"/>
            </p:cNvSpPr>
            <p:nvPr/>
          </p:nvSpPr>
          <p:spPr bwMode="auto">
            <a:xfrm>
              <a:off x="4598" y="3061"/>
              <a:ext cx="174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/>
                <a:t>r</a:t>
              </a:r>
            </a:p>
          </p:txBody>
        </p:sp>
        <p:sp>
          <p:nvSpPr>
            <p:cNvPr id="355355" name="Line 27"/>
            <p:cNvSpPr>
              <a:spLocks noChangeShapeType="1"/>
            </p:cNvSpPr>
            <p:nvPr/>
          </p:nvSpPr>
          <p:spPr bwMode="auto">
            <a:xfrm>
              <a:off x="2066" y="3191"/>
              <a:ext cx="0" cy="4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5356" name="Line 28"/>
            <p:cNvSpPr>
              <a:spLocks noChangeShapeType="1"/>
            </p:cNvSpPr>
            <p:nvPr/>
          </p:nvSpPr>
          <p:spPr bwMode="auto">
            <a:xfrm>
              <a:off x="3199" y="3191"/>
              <a:ext cx="0" cy="4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5357" name="Line 29"/>
            <p:cNvSpPr>
              <a:spLocks noChangeShapeType="1"/>
            </p:cNvSpPr>
            <p:nvPr/>
          </p:nvSpPr>
          <p:spPr bwMode="auto">
            <a:xfrm>
              <a:off x="4560" y="3191"/>
              <a:ext cx="0" cy="4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5358" name="AutoShape 30"/>
            <p:cNvSpPr>
              <a:spLocks/>
            </p:cNvSpPr>
            <p:nvPr/>
          </p:nvSpPr>
          <p:spPr bwMode="auto">
            <a:xfrm rot="5400000">
              <a:off x="1552" y="3296"/>
              <a:ext cx="90" cy="760"/>
            </a:xfrm>
            <a:prstGeom prst="rightBrace">
              <a:avLst>
                <a:gd name="adj1" fmla="val 70370"/>
                <a:gd name="adj2" fmla="val 5000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rgbClr val="66CCFF"/>
                </a:solidFill>
              </a:endParaRPr>
            </a:p>
          </p:txBody>
        </p:sp>
        <p:sp>
          <p:nvSpPr>
            <p:cNvPr id="355359" name="AutoShape 31"/>
            <p:cNvSpPr>
              <a:spLocks/>
            </p:cNvSpPr>
            <p:nvPr/>
          </p:nvSpPr>
          <p:spPr bwMode="auto">
            <a:xfrm rot="5400000">
              <a:off x="2577" y="3192"/>
              <a:ext cx="83" cy="962"/>
            </a:xfrm>
            <a:prstGeom prst="rightBrace">
              <a:avLst>
                <a:gd name="adj1" fmla="val 96586"/>
                <a:gd name="adj2" fmla="val 50000"/>
              </a:avLst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rgbClr val="99FF66"/>
                </a:solidFill>
              </a:endParaRPr>
            </a:p>
          </p:txBody>
        </p:sp>
        <p:sp>
          <p:nvSpPr>
            <p:cNvPr id="355360" name="AutoShape 32"/>
            <p:cNvSpPr>
              <a:spLocks/>
            </p:cNvSpPr>
            <p:nvPr/>
          </p:nvSpPr>
          <p:spPr bwMode="auto">
            <a:xfrm rot="5400000">
              <a:off x="3827" y="3109"/>
              <a:ext cx="98" cy="1141"/>
            </a:xfrm>
            <a:prstGeom prst="rightBrace">
              <a:avLst>
                <a:gd name="adj1" fmla="val 97024"/>
                <a:gd name="adj2" fmla="val 50000"/>
              </a:avLst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rgbClr val="FF9933"/>
                </a:solidFill>
              </a:endParaRPr>
            </a:p>
          </p:txBody>
        </p:sp>
        <p:sp>
          <p:nvSpPr>
            <p:cNvPr id="355361" name="Text Box 33"/>
            <p:cNvSpPr txBox="1">
              <a:spLocks noChangeArrowheads="1"/>
            </p:cNvSpPr>
            <p:nvPr/>
          </p:nvSpPr>
          <p:spPr bwMode="auto">
            <a:xfrm>
              <a:off x="1432" y="3725"/>
              <a:ext cx="326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cs typeface="Arial" pitchFamily="34" charset="0"/>
                </a:rPr>
                <a:t>≤</a:t>
              </a:r>
              <a:r>
                <a:rPr lang="en-US"/>
                <a:t> </a:t>
              </a:r>
              <a:r>
                <a:rPr lang="en-US">
                  <a:cs typeface="Arial" pitchFamily="34" charset="0"/>
                </a:rPr>
                <a:t>x</a:t>
              </a:r>
            </a:p>
          </p:txBody>
        </p:sp>
        <p:sp>
          <p:nvSpPr>
            <p:cNvPr id="355363" name="Text Box 35"/>
            <p:cNvSpPr txBox="1">
              <a:spLocks noChangeArrowheads="1"/>
            </p:cNvSpPr>
            <p:nvPr/>
          </p:nvSpPr>
          <p:spPr bwMode="auto">
            <a:xfrm>
              <a:off x="2433" y="3725"/>
              <a:ext cx="331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&gt; </a:t>
              </a:r>
              <a:r>
                <a:rPr lang="en-US">
                  <a:cs typeface="Arial" pitchFamily="34" charset="0"/>
                </a:rPr>
                <a:t>x</a:t>
              </a:r>
            </a:p>
          </p:txBody>
        </p:sp>
        <p:sp>
          <p:nvSpPr>
            <p:cNvPr id="355364" name="Text Box 36"/>
            <p:cNvSpPr txBox="1">
              <a:spLocks noChangeArrowheads="1"/>
            </p:cNvSpPr>
            <p:nvPr/>
          </p:nvSpPr>
          <p:spPr bwMode="auto">
            <a:xfrm>
              <a:off x="3697" y="3725"/>
              <a:ext cx="381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???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</a:p>
        </p:txBody>
      </p:sp>
      <p:grpSp>
        <p:nvGrpSpPr>
          <p:cNvPr id="2" name="Group 364"/>
          <p:cNvGrpSpPr>
            <a:grpSpLocks/>
          </p:cNvGrpSpPr>
          <p:nvPr/>
        </p:nvGrpSpPr>
        <p:grpSpPr bwMode="auto">
          <a:xfrm>
            <a:off x="536575" y="1092200"/>
            <a:ext cx="4718050" cy="1203325"/>
            <a:chOff x="338" y="688"/>
            <a:chExt cx="2972" cy="758"/>
          </a:xfrm>
        </p:grpSpPr>
        <p:sp>
          <p:nvSpPr>
            <p:cNvPr id="358405" name="Rectangle 5"/>
            <p:cNvSpPr>
              <a:spLocks noChangeArrowheads="1"/>
            </p:cNvSpPr>
            <p:nvPr/>
          </p:nvSpPr>
          <p:spPr bwMode="auto">
            <a:xfrm>
              <a:off x="338" y="906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358406" name="Rectangle 6"/>
            <p:cNvSpPr>
              <a:spLocks noChangeArrowheads="1"/>
            </p:cNvSpPr>
            <p:nvPr/>
          </p:nvSpPr>
          <p:spPr bwMode="auto">
            <a:xfrm>
              <a:off x="524" y="906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8407" name="Rectangle 7"/>
            <p:cNvSpPr>
              <a:spLocks noChangeArrowheads="1"/>
            </p:cNvSpPr>
            <p:nvPr/>
          </p:nvSpPr>
          <p:spPr bwMode="auto">
            <a:xfrm>
              <a:off x="710" y="906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8408" name="Rectangle 8"/>
            <p:cNvSpPr>
              <a:spLocks noChangeArrowheads="1"/>
            </p:cNvSpPr>
            <p:nvPr/>
          </p:nvSpPr>
          <p:spPr bwMode="auto">
            <a:xfrm>
              <a:off x="896" y="906"/>
              <a:ext cx="185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358409" name="Rectangle 9"/>
            <p:cNvSpPr>
              <a:spLocks noChangeArrowheads="1"/>
            </p:cNvSpPr>
            <p:nvPr/>
          </p:nvSpPr>
          <p:spPr bwMode="auto">
            <a:xfrm>
              <a:off x="1081" y="906"/>
              <a:ext cx="185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8410" name="Rectangle 10"/>
            <p:cNvSpPr>
              <a:spLocks noChangeArrowheads="1"/>
            </p:cNvSpPr>
            <p:nvPr/>
          </p:nvSpPr>
          <p:spPr bwMode="auto">
            <a:xfrm>
              <a:off x="1266" y="906"/>
              <a:ext cx="186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folHlink"/>
                </a:solidFill>
              </a:endParaRPr>
            </a:p>
          </p:txBody>
        </p:sp>
        <p:sp>
          <p:nvSpPr>
            <p:cNvPr id="358411" name="Rectangle 11"/>
            <p:cNvSpPr>
              <a:spLocks noChangeArrowheads="1"/>
            </p:cNvSpPr>
            <p:nvPr/>
          </p:nvSpPr>
          <p:spPr bwMode="auto">
            <a:xfrm>
              <a:off x="1452" y="906"/>
              <a:ext cx="186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8412" name="Rectangle 12"/>
            <p:cNvSpPr>
              <a:spLocks noChangeArrowheads="1"/>
            </p:cNvSpPr>
            <p:nvPr/>
          </p:nvSpPr>
          <p:spPr bwMode="auto">
            <a:xfrm>
              <a:off x="1638" y="906"/>
              <a:ext cx="186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8413" name="Rectangle 13"/>
            <p:cNvSpPr>
              <a:spLocks noChangeArrowheads="1"/>
            </p:cNvSpPr>
            <p:nvPr/>
          </p:nvSpPr>
          <p:spPr bwMode="auto">
            <a:xfrm>
              <a:off x="1824" y="906"/>
              <a:ext cx="186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8414" name="Rectangle 14"/>
            <p:cNvSpPr>
              <a:spLocks noChangeArrowheads="1"/>
            </p:cNvSpPr>
            <p:nvPr/>
          </p:nvSpPr>
          <p:spPr bwMode="auto">
            <a:xfrm>
              <a:off x="2010" y="906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8415" name="Rectangle 15"/>
            <p:cNvSpPr>
              <a:spLocks noChangeArrowheads="1"/>
            </p:cNvSpPr>
            <p:nvPr/>
          </p:nvSpPr>
          <p:spPr bwMode="auto">
            <a:xfrm>
              <a:off x="2196" y="906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8416" name="Rectangle 16"/>
            <p:cNvSpPr>
              <a:spLocks noChangeArrowheads="1"/>
            </p:cNvSpPr>
            <p:nvPr/>
          </p:nvSpPr>
          <p:spPr bwMode="auto">
            <a:xfrm>
              <a:off x="2382" y="906"/>
              <a:ext cx="185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8417" name="Rectangle 17"/>
            <p:cNvSpPr>
              <a:spLocks noChangeArrowheads="1"/>
            </p:cNvSpPr>
            <p:nvPr/>
          </p:nvSpPr>
          <p:spPr bwMode="auto">
            <a:xfrm>
              <a:off x="2567" y="906"/>
              <a:ext cx="185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358418" name="Rectangle 18"/>
            <p:cNvSpPr>
              <a:spLocks noChangeArrowheads="1"/>
            </p:cNvSpPr>
            <p:nvPr/>
          </p:nvSpPr>
          <p:spPr bwMode="auto">
            <a:xfrm>
              <a:off x="2752" y="906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8419" name="Rectangle 19"/>
            <p:cNvSpPr>
              <a:spLocks noChangeArrowheads="1"/>
            </p:cNvSpPr>
            <p:nvPr/>
          </p:nvSpPr>
          <p:spPr bwMode="auto">
            <a:xfrm>
              <a:off x="2938" y="906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358420" name="Rectangle 20"/>
            <p:cNvSpPr>
              <a:spLocks noChangeArrowheads="1"/>
            </p:cNvSpPr>
            <p:nvPr/>
          </p:nvSpPr>
          <p:spPr bwMode="auto">
            <a:xfrm>
              <a:off x="3124" y="906"/>
              <a:ext cx="186" cy="18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x</a:t>
              </a:r>
            </a:p>
          </p:txBody>
        </p:sp>
        <p:sp>
          <p:nvSpPr>
            <p:cNvPr id="358421" name="Text Box 21"/>
            <p:cNvSpPr txBox="1">
              <a:spLocks noChangeArrowheads="1"/>
            </p:cNvSpPr>
            <p:nvPr/>
          </p:nvSpPr>
          <p:spPr bwMode="auto">
            <a:xfrm>
              <a:off x="340" y="690"/>
              <a:ext cx="19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/>
                <a:t>p</a:t>
              </a:r>
            </a:p>
          </p:txBody>
        </p:sp>
        <p:sp>
          <p:nvSpPr>
            <p:cNvPr id="358422" name="Text Box 22"/>
            <p:cNvSpPr txBox="1">
              <a:spLocks noChangeArrowheads="1"/>
            </p:cNvSpPr>
            <p:nvPr/>
          </p:nvSpPr>
          <p:spPr bwMode="auto">
            <a:xfrm>
              <a:off x="911" y="688"/>
              <a:ext cx="22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i</a:t>
              </a:r>
            </a:p>
          </p:txBody>
        </p:sp>
        <p:sp>
          <p:nvSpPr>
            <p:cNvPr id="358423" name="Text Box 23"/>
            <p:cNvSpPr txBox="1">
              <a:spLocks noChangeArrowheads="1"/>
            </p:cNvSpPr>
            <p:nvPr/>
          </p:nvSpPr>
          <p:spPr bwMode="auto">
            <a:xfrm>
              <a:off x="2043" y="688"/>
              <a:ext cx="20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j</a:t>
              </a:r>
            </a:p>
          </p:txBody>
        </p:sp>
        <p:sp>
          <p:nvSpPr>
            <p:cNvPr id="358424" name="Text Box 24"/>
            <p:cNvSpPr txBox="1">
              <a:spLocks noChangeArrowheads="1"/>
            </p:cNvSpPr>
            <p:nvPr/>
          </p:nvSpPr>
          <p:spPr bwMode="auto">
            <a:xfrm>
              <a:off x="3149" y="695"/>
              <a:ext cx="14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r</a:t>
              </a:r>
            </a:p>
          </p:txBody>
        </p:sp>
        <p:sp>
          <p:nvSpPr>
            <p:cNvPr id="358425" name="Line 25"/>
            <p:cNvSpPr>
              <a:spLocks noChangeShapeType="1"/>
            </p:cNvSpPr>
            <p:nvPr/>
          </p:nvSpPr>
          <p:spPr bwMode="auto">
            <a:xfrm>
              <a:off x="1076" y="789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426" name="Line 26"/>
            <p:cNvSpPr>
              <a:spLocks noChangeShapeType="1"/>
            </p:cNvSpPr>
            <p:nvPr/>
          </p:nvSpPr>
          <p:spPr bwMode="auto">
            <a:xfrm>
              <a:off x="2003" y="789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427" name="Line 27"/>
            <p:cNvSpPr>
              <a:spLocks noChangeShapeType="1"/>
            </p:cNvSpPr>
            <p:nvPr/>
          </p:nvSpPr>
          <p:spPr bwMode="auto">
            <a:xfrm>
              <a:off x="3118" y="789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428" name="AutoShape 28"/>
            <p:cNvSpPr>
              <a:spLocks/>
            </p:cNvSpPr>
            <p:nvPr/>
          </p:nvSpPr>
          <p:spPr bwMode="auto">
            <a:xfrm rot="5400000">
              <a:off x="655" y="876"/>
              <a:ext cx="73" cy="622"/>
            </a:xfrm>
            <a:prstGeom prst="rightBrace">
              <a:avLst>
                <a:gd name="adj1" fmla="val 71005"/>
                <a:gd name="adj2" fmla="val 50000"/>
              </a:avLst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1800">
                <a:solidFill>
                  <a:srgbClr val="66CCFF"/>
                </a:solidFill>
              </a:endParaRPr>
            </a:p>
          </p:txBody>
        </p:sp>
        <p:sp>
          <p:nvSpPr>
            <p:cNvPr id="358429" name="AutoShape 29"/>
            <p:cNvSpPr>
              <a:spLocks/>
            </p:cNvSpPr>
            <p:nvPr/>
          </p:nvSpPr>
          <p:spPr bwMode="auto">
            <a:xfrm rot="5400000">
              <a:off x="1495" y="790"/>
              <a:ext cx="68" cy="787"/>
            </a:xfrm>
            <a:prstGeom prst="rightBrace">
              <a:avLst>
                <a:gd name="adj1" fmla="val 96446"/>
                <a:gd name="adj2" fmla="val 50000"/>
              </a:avLst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1800">
                <a:solidFill>
                  <a:srgbClr val="99FF66"/>
                </a:solidFill>
              </a:endParaRPr>
            </a:p>
          </p:txBody>
        </p:sp>
        <p:sp>
          <p:nvSpPr>
            <p:cNvPr id="358430" name="AutoShape 30"/>
            <p:cNvSpPr>
              <a:spLocks/>
            </p:cNvSpPr>
            <p:nvPr/>
          </p:nvSpPr>
          <p:spPr bwMode="auto">
            <a:xfrm rot="5400000">
              <a:off x="2517" y="723"/>
              <a:ext cx="80" cy="934"/>
            </a:xfrm>
            <a:prstGeom prst="rightBrace">
              <a:avLst>
                <a:gd name="adj1" fmla="val 97292"/>
                <a:gd name="adj2" fmla="val 50000"/>
              </a:avLst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1800">
                <a:solidFill>
                  <a:srgbClr val="FF9933"/>
                </a:solidFill>
              </a:endParaRPr>
            </a:p>
          </p:txBody>
        </p:sp>
        <p:sp>
          <p:nvSpPr>
            <p:cNvPr id="358431" name="Text Box 31"/>
            <p:cNvSpPr txBox="1">
              <a:spLocks noChangeArrowheads="1"/>
            </p:cNvSpPr>
            <p:nvPr/>
          </p:nvSpPr>
          <p:spPr bwMode="auto">
            <a:xfrm>
              <a:off x="539" y="1214"/>
              <a:ext cx="305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>
                  <a:cs typeface="Arial" pitchFamily="34" charset="0"/>
                </a:rPr>
                <a:t>≤</a:t>
              </a:r>
              <a:r>
                <a:rPr lang="en-US" sz="1800"/>
                <a:t> </a:t>
              </a:r>
              <a:r>
                <a:rPr lang="en-US" sz="1800">
                  <a:cs typeface="Arial" pitchFamily="34" charset="0"/>
                </a:rPr>
                <a:t>x</a:t>
              </a:r>
            </a:p>
          </p:txBody>
        </p:sp>
        <p:sp>
          <p:nvSpPr>
            <p:cNvPr id="358432" name="Text Box 32"/>
            <p:cNvSpPr txBox="1">
              <a:spLocks noChangeArrowheads="1"/>
            </p:cNvSpPr>
            <p:nvPr/>
          </p:nvSpPr>
          <p:spPr bwMode="auto">
            <a:xfrm>
              <a:off x="1367" y="1214"/>
              <a:ext cx="310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/>
                <a:t>&gt; </a:t>
              </a:r>
              <a:r>
                <a:rPr lang="en-US" sz="1800">
                  <a:cs typeface="Arial" pitchFamily="34" charset="0"/>
                </a:rPr>
                <a:t>x</a:t>
              </a:r>
            </a:p>
          </p:txBody>
        </p:sp>
        <p:sp>
          <p:nvSpPr>
            <p:cNvPr id="358433" name="Text Box 33"/>
            <p:cNvSpPr txBox="1">
              <a:spLocks noChangeArrowheads="1"/>
            </p:cNvSpPr>
            <p:nvPr/>
          </p:nvSpPr>
          <p:spPr bwMode="auto">
            <a:xfrm>
              <a:off x="2375" y="1215"/>
              <a:ext cx="35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/>
                <a:t>???</a:t>
              </a:r>
            </a:p>
          </p:txBody>
        </p:sp>
      </p:grpSp>
      <p:sp>
        <p:nvSpPr>
          <p:cNvPr id="358434" name="Text Box 34"/>
          <p:cNvSpPr txBox="1">
            <a:spLocks noChangeArrowheads="1"/>
          </p:cNvSpPr>
          <p:nvPr/>
        </p:nvSpPr>
        <p:spPr bwMode="auto">
          <a:xfrm>
            <a:off x="5418138" y="1176338"/>
            <a:ext cx="3541712" cy="2078037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400">
                <a:solidFill>
                  <a:schemeClr val="accent2"/>
                </a:solidFill>
              </a:rPr>
              <a:t>Partition</a:t>
            </a:r>
            <a:r>
              <a:rPr lang="en-US" sz="1400"/>
              <a:t>(A, p, r)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/>
              <a:t> x </a:t>
            </a:r>
            <a:r>
              <a:rPr lang="en-US" sz="1400">
                <a:cs typeface="Arial" pitchFamily="34" charset="0"/>
              </a:rPr>
              <a:t>= A[r]</a:t>
            </a:r>
            <a:endParaRPr lang="en-US" sz="1400"/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/>
              <a:t> i </a:t>
            </a:r>
            <a:r>
              <a:rPr lang="en-US" sz="1400">
                <a:cs typeface="Arial" pitchFamily="34" charset="0"/>
              </a:rPr>
              <a:t>= p-1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</a:t>
            </a:r>
            <a:r>
              <a:rPr lang="en-US" sz="1400" b="1">
                <a:cs typeface="Arial" pitchFamily="34" charset="0"/>
              </a:rPr>
              <a:t>for</a:t>
            </a:r>
            <a:r>
              <a:rPr lang="en-US" sz="1400">
                <a:cs typeface="Arial" pitchFamily="34" charset="0"/>
              </a:rPr>
              <a:t> j = p </a:t>
            </a:r>
            <a:r>
              <a:rPr lang="en-US" sz="1400" b="1">
                <a:cs typeface="Arial" pitchFamily="34" charset="0"/>
              </a:rPr>
              <a:t>to</a:t>
            </a:r>
            <a:r>
              <a:rPr lang="en-US" sz="1400">
                <a:cs typeface="Arial" pitchFamily="34" charset="0"/>
              </a:rPr>
              <a:t> r-1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   </a:t>
            </a:r>
            <a:r>
              <a:rPr lang="en-US" sz="1400" b="1">
                <a:cs typeface="Arial" pitchFamily="34" charset="0"/>
              </a:rPr>
              <a:t>do if</a:t>
            </a:r>
            <a:r>
              <a:rPr lang="en-US" sz="1400">
                <a:cs typeface="Arial" pitchFamily="34" charset="0"/>
              </a:rPr>
              <a:t> A[j] ≤ x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            </a:t>
            </a:r>
            <a:r>
              <a:rPr lang="en-US" sz="1400" b="1">
                <a:cs typeface="Arial" pitchFamily="34" charset="0"/>
              </a:rPr>
              <a:t>then</a:t>
            </a:r>
            <a:r>
              <a:rPr lang="en-US" sz="1400">
                <a:cs typeface="Arial" pitchFamily="34" charset="0"/>
              </a:rPr>
              <a:t> i = i+1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                        exchange A[i] ↔ A[j]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exchange A[i+1] ↔ A[r]</a:t>
            </a:r>
          </a:p>
          <a:p>
            <a:pPr marL="342900" indent="-3429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400">
                <a:cs typeface="Arial" pitchFamily="34" charset="0"/>
              </a:rPr>
              <a:t> </a:t>
            </a:r>
            <a:r>
              <a:rPr lang="en-US" sz="1400" b="1">
                <a:cs typeface="Arial" pitchFamily="34" charset="0"/>
              </a:rPr>
              <a:t>return </a:t>
            </a:r>
            <a:r>
              <a:rPr lang="en-US" sz="1400">
                <a:cs typeface="Arial" pitchFamily="34" charset="0"/>
              </a:rPr>
              <a:t> i+1</a:t>
            </a:r>
            <a:endParaRPr lang="en-US" sz="1400"/>
          </a:p>
        </p:txBody>
      </p:sp>
      <p:sp>
        <p:nvSpPr>
          <p:cNvPr id="358435" name="Line 35"/>
          <p:cNvSpPr>
            <a:spLocks noChangeShapeType="1"/>
          </p:cNvSpPr>
          <p:nvPr/>
        </p:nvSpPr>
        <p:spPr bwMode="auto">
          <a:xfrm flipH="1">
            <a:off x="449263" y="2306638"/>
            <a:ext cx="496411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" name="Group 220"/>
          <p:cNvGrpSpPr>
            <a:grpSpLocks/>
          </p:cNvGrpSpPr>
          <p:nvPr/>
        </p:nvGrpSpPr>
        <p:grpSpPr bwMode="auto">
          <a:xfrm>
            <a:off x="487363" y="2516188"/>
            <a:ext cx="2628900" cy="790575"/>
            <a:chOff x="168" y="1557"/>
            <a:chExt cx="1656" cy="498"/>
          </a:xfrm>
        </p:grpSpPr>
        <p:sp>
          <p:nvSpPr>
            <p:cNvPr id="358590" name="Rectangle 190"/>
            <p:cNvSpPr>
              <a:spLocks noChangeArrowheads="1"/>
            </p:cNvSpPr>
            <p:nvPr/>
          </p:nvSpPr>
          <p:spPr bwMode="auto">
            <a:xfrm>
              <a:off x="338" y="1775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8</a:t>
              </a:r>
            </a:p>
          </p:txBody>
        </p:sp>
        <p:sp>
          <p:nvSpPr>
            <p:cNvPr id="358591" name="Rectangle 191"/>
            <p:cNvSpPr>
              <a:spLocks noChangeArrowheads="1"/>
            </p:cNvSpPr>
            <p:nvPr/>
          </p:nvSpPr>
          <p:spPr bwMode="auto">
            <a:xfrm>
              <a:off x="524" y="1775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1</a:t>
              </a:r>
            </a:p>
          </p:txBody>
        </p:sp>
        <p:sp>
          <p:nvSpPr>
            <p:cNvPr id="358592" name="Rectangle 192"/>
            <p:cNvSpPr>
              <a:spLocks noChangeArrowheads="1"/>
            </p:cNvSpPr>
            <p:nvPr/>
          </p:nvSpPr>
          <p:spPr bwMode="auto">
            <a:xfrm>
              <a:off x="710" y="1775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6</a:t>
              </a:r>
            </a:p>
          </p:txBody>
        </p:sp>
        <p:sp>
          <p:nvSpPr>
            <p:cNvPr id="358593" name="Rectangle 193"/>
            <p:cNvSpPr>
              <a:spLocks noChangeArrowheads="1"/>
            </p:cNvSpPr>
            <p:nvPr/>
          </p:nvSpPr>
          <p:spPr bwMode="auto">
            <a:xfrm>
              <a:off x="896" y="1775"/>
              <a:ext cx="185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358594" name="Rectangle 194"/>
            <p:cNvSpPr>
              <a:spLocks noChangeArrowheads="1"/>
            </p:cNvSpPr>
            <p:nvPr/>
          </p:nvSpPr>
          <p:spPr bwMode="auto">
            <a:xfrm>
              <a:off x="1081" y="1775"/>
              <a:ext cx="185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358595" name="Rectangle 195"/>
            <p:cNvSpPr>
              <a:spLocks noChangeArrowheads="1"/>
            </p:cNvSpPr>
            <p:nvPr/>
          </p:nvSpPr>
          <p:spPr bwMode="auto">
            <a:xfrm>
              <a:off x="1266" y="1775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3</a:t>
              </a:r>
            </a:p>
          </p:txBody>
        </p:sp>
        <p:sp>
          <p:nvSpPr>
            <p:cNvPr id="358596" name="Rectangle 196"/>
            <p:cNvSpPr>
              <a:spLocks noChangeArrowheads="1"/>
            </p:cNvSpPr>
            <p:nvPr/>
          </p:nvSpPr>
          <p:spPr bwMode="auto">
            <a:xfrm>
              <a:off x="1452" y="1775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9</a:t>
              </a:r>
            </a:p>
          </p:txBody>
        </p:sp>
        <p:sp>
          <p:nvSpPr>
            <p:cNvPr id="358597" name="Rectangle 197"/>
            <p:cNvSpPr>
              <a:spLocks noChangeArrowheads="1"/>
            </p:cNvSpPr>
            <p:nvPr/>
          </p:nvSpPr>
          <p:spPr bwMode="auto">
            <a:xfrm>
              <a:off x="1638" y="1775"/>
              <a:ext cx="186" cy="18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5</a:t>
              </a:r>
            </a:p>
          </p:txBody>
        </p:sp>
        <p:sp>
          <p:nvSpPr>
            <p:cNvPr id="358606" name="Text Box 206"/>
            <p:cNvSpPr txBox="1">
              <a:spLocks noChangeArrowheads="1"/>
            </p:cNvSpPr>
            <p:nvPr/>
          </p:nvSpPr>
          <p:spPr bwMode="auto">
            <a:xfrm>
              <a:off x="298" y="1559"/>
              <a:ext cx="19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/>
                <a:t>p</a:t>
              </a:r>
            </a:p>
          </p:txBody>
        </p:sp>
        <p:sp>
          <p:nvSpPr>
            <p:cNvPr id="358607" name="Text Box 207"/>
            <p:cNvSpPr txBox="1">
              <a:spLocks noChangeArrowheads="1"/>
            </p:cNvSpPr>
            <p:nvPr/>
          </p:nvSpPr>
          <p:spPr bwMode="auto">
            <a:xfrm>
              <a:off x="168" y="1557"/>
              <a:ext cx="22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i</a:t>
              </a:r>
            </a:p>
          </p:txBody>
        </p:sp>
        <p:sp>
          <p:nvSpPr>
            <p:cNvPr id="358608" name="Text Box 208"/>
            <p:cNvSpPr txBox="1">
              <a:spLocks noChangeArrowheads="1"/>
            </p:cNvSpPr>
            <p:nvPr/>
          </p:nvSpPr>
          <p:spPr bwMode="auto">
            <a:xfrm>
              <a:off x="417" y="1557"/>
              <a:ext cx="20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j</a:t>
              </a:r>
            </a:p>
          </p:txBody>
        </p:sp>
        <p:sp>
          <p:nvSpPr>
            <p:cNvPr id="358609" name="Text Box 209"/>
            <p:cNvSpPr txBox="1">
              <a:spLocks noChangeArrowheads="1"/>
            </p:cNvSpPr>
            <p:nvPr/>
          </p:nvSpPr>
          <p:spPr bwMode="auto">
            <a:xfrm>
              <a:off x="1647" y="1564"/>
              <a:ext cx="14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r</a:t>
              </a:r>
            </a:p>
          </p:txBody>
        </p:sp>
        <p:sp>
          <p:nvSpPr>
            <p:cNvPr id="358612" name="Line 212"/>
            <p:cNvSpPr>
              <a:spLocks noChangeShapeType="1"/>
            </p:cNvSpPr>
            <p:nvPr/>
          </p:nvSpPr>
          <p:spPr bwMode="auto">
            <a:xfrm>
              <a:off x="1629" y="1658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63"/>
          <p:cNvGrpSpPr>
            <a:grpSpLocks/>
          </p:cNvGrpSpPr>
          <p:nvPr/>
        </p:nvGrpSpPr>
        <p:grpSpPr bwMode="auto">
          <a:xfrm>
            <a:off x="487363" y="3375025"/>
            <a:ext cx="2628900" cy="790575"/>
            <a:chOff x="307" y="2126"/>
            <a:chExt cx="1656" cy="498"/>
          </a:xfrm>
        </p:grpSpPr>
        <p:grpSp>
          <p:nvGrpSpPr>
            <p:cNvPr id="5" name="Group 362"/>
            <p:cNvGrpSpPr>
              <a:grpSpLocks/>
            </p:cNvGrpSpPr>
            <p:nvPr/>
          </p:nvGrpSpPr>
          <p:grpSpPr bwMode="auto">
            <a:xfrm>
              <a:off x="307" y="2126"/>
              <a:ext cx="1656" cy="498"/>
              <a:chOff x="307" y="2126"/>
              <a:chExt cx="1656" cy="498"/>
            </a:xfrm>
          </p:grpSpPr>
          <p:sp>
            <p:nvSpPr>
              <p:cNvPr id="358622" name="Rectangle 222"/>
              <p:cNvSpPr>
                <a:spLocks noChangeArrowheads="1"/>
              </p:cNvSpPr>
              <p:nvPr/>
            </p:nvSpPr>
            <p:spPr bwMode="auto">
              <a:xfrm>
                <a:off x="477" y="2344"/>
                <a:ext cx="186" cy="185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8</a:t>
                </a:r>
              </a:p>
            </p:txBody>
          </p:sp>
          <p:sp>
            <p:nvSpPr>
              <p:cNvPr id="358623" name="Rectangle 223"/>
              <p:cNvSpPr>
                <a:spLocks noChangeArrowheads="1"/>
              </p:cNvSpPr>
              <p:nvPr/>
            </p:nvSpPr>
            <p:spPr bwMode="auto">
              <a:xfrm>
                <a:off x="663" y="2344"/>
                <a:ext cx="186" cy="185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1</a:t>
                </a:r>
              </a:p>
            </p:txBody>
          </p:sp>
          <p:sp>
            <p:nvSpPr>
              <p:cNvPr id="358624" name="Rectangle 224"/>
              <p:cNvSpPr>
                <a:spLocks noChangeArrowheads="1"/>
              </p:cNvSpPr>
              <p:nvPr/>
            </p:nvSpPr>
            <p:spPr bwMode="auto">
              <a:xfrm>
                <a:off x="849" y="2344"/>
                <a:ext cx="186" cy="185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6</a:t>
                </a:r>
              </a:p>
            </p:txBody>
          </p:sp>
          <p:sp>
            <p:nvSpPr>
              <p:cNvPr id="358625" name="Rectangle 225"/>
              <p:cNvSpPr>
                <a:spLocks noChangeArrowheads="1"/>
              </p:cNvSpPr>
              <p:nvPr/>
            </p:nvSpPr>
            <p:spPr bwMode="auto">
              <a:xfrm>
                <a:off x="1035" y="2344"/>
                <a:ext cx="185" cy="185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4</a:t>
                </a:r>
              </a:p>
            </p:txBody>
          </p:sp>
          <p:sp>
            <p:nvSpPr>
              <p:cNvPr id="358626" name="Rectangle 226"/>
              <p:cNvSpPr>
                <a:spLocks noChangeArrowheads="1"/>
              </p:cNvSpPr>
              <p:nvPr/>
            </p:nvSpPr>
            <p:spPr bwMode="auto">
              <a:xfrm>
                <a:off x="1220" y="2344"/>
                <a:ext cx="185" cy="185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0</a:t>
                </a:r>
              </a:p>
            </p:txBody>
          </p:sp>
          <p:sp>
            <p:nvSpPr>
              <p:cNvPr id="358627" name="Rectangle 227"/>
              <p:cNvSpPr>
                <a:spLocks noChangeArrowheads="1"/>
              </p:cNvSpPr>
              <p:nvPr/>
            </p:nvSpPr>
            <p:spPr bwMode="auto">
              <a:xfrm>
                <a:off x="1405" y="2344"/>
                <a:ext cx="186" cy="185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3</a:t>
                </a:r>
              </a:p>
            </p:txBody>
          </p:sp>
          <p:sp>
            <p:nvSpPr>
              <p:cNvPr id="358628" name="Rectangle 228"/>
              <p:cNvSpPr>
                <a:spLocks noChangeArrowheads="1"/>
              </p:cNvSpPr>
              <p:nvPr/>
            </p:nvSpPr>
            <p:spPr bwMode="auto">
              <a:xfrm>
                <a:off x="1591" y="2344"/>
                <a:ext cx="186" cy="185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9</a:t>
                </a:r>
              </a:p>
            </p:txBody>
          </p:sp>
          <p:sp>
            <p:nvSpPr>
              <p:cNvPr id="358629" name="Rectangle 229"/>
              <p:cNvSpPr>
                <a:spLocks noChangeArrowheads="1"/>
              </p:cNvSpPr>
              <p:nvPr/>
            </p:nvSpPr>
            <p:spPr bwMode="auto">
              <a:xfrm>
                <a:off x="1777" y="2344"/>
                <a:ext cx="186" cy="185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5</a:t>
                </a:r>
              </a:p>
            </p:txBody>
          </p:sp>
          <p:sp>
            <p:nvSpPr>
              <p:cNvPr id="358630" name="Text Box 230"/>
              <p:cNvSpPr txBox="1">
                <a:spLocks noChangeArrowheads="1"/>
              </p:cNvSpPr>
              <p:nvPr/>
            </p:nvSpPr>
            <p:spPr bwMode="auto">
              <a:xfrm>
                <a:off x="479" y="2128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 dirty="0"/>
                  <a:t>p</a:t>
                </a:r>
              </a:p>
            </p:txBody>
          </p:sp>
          <p:sp>
            <p:nvSpPr>
              <p:cNvPr id="358631" name="Text Box 231"/>
              <p:cNvSpPr txBox="1">
                <a:spLocks noChangeArrowheads="1"/>
              </p:cNvSpPr>
              <p:nvPr/>
            </p:nvSpPr>
            <p:spPr bwMode="auto">
              <a:xfrm>
                <a:off x="307" y="2126"/>
                <a:ext cx="172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sz="1800"/>
                  <a:t>i</a:t>
                </a:r>
              </a:p>
            </p:txBody>
          </p:sp>
          <p:sp>
            <p:nvSpPr>
              <p:cNvPr id="358632" name="Text Box 232"/>
              <p:cNvSpPr txBox="1">
                <a:spLocks noChangeArrowheads="1"/>
              </p:cNvSpPr>
              <p:nvPr/>
            </p:nvSpPr>
            <p:spPr bwMode="auto">
              <a:xfrm>
                <a:off x="696" y="2126"/>
                <a:ext cx="202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sz="1800"/>
                  <a:t>j</a:t>
                </a:r>
              </a:p>
            </p:txBody>
          </p:sp>
          <p:sp>
            <p:nvSpPr>
              <p:cNvPr id="358633" name="Text Box 233"/>
              <p:cNvSpPr txBox="1">
                <a:spLocks noChangeArrowheads="1"/>
              </p:cNvSpPr>
              <p:nvPr/>
            </p:nvSpPr>
            <p:spPr bwMode="auto">
              <a:xfrm>
                <a:off x="1786" y="2133"/>
                <a:ext cx="142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sz="1800"/>
                  <a:t>r</a:t>
                </a:r>
              </a:p>
            </p:txBody>
          </p:sp>
          <p:sp>
            <p:nvSpPr>
              <p:cNvPr id="358634" name="Line 234"/>
              <p:cNvSpPr>
                <a:spLocks noChangeShapeType="1"/>
              </p:cNvSpPr>
              <p:nvPr/>
            </p:nvSpPr>
            <p:spPr bwMode="auto">
              <a:xfrm>
                <a:off x="1768" y="2227"/>
                <a:ext cx="0" cy="39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8635" name="Line 235"/>
              <p:cNvSpPr>
                <a:spLocks noChangeShapeType="1"/>
              </p:cNvSpPr>
              <p:nvPr/>
            </p:nvSpPr>
            <p:spPr bwMode="auto">
              <a:xfrm>
                <a:off x="662" y="2227"/>
                <a:ext cx="0" cy="39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58652" name="Line 252"/>
            <p:cNvSpPr>
              <a:spLocks noChangeShapeType="1"/>
            </p:cNvSpPr>
            <p:nvPr/>
          </p:nvSpPr>
          <p:spPr bwMode="auto">
            <a:xfrm>
              <a:off x="483" y="2227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255"/>
          <p:cNvGrpSpPr>
            <a:grpSpLocks/>
          </p:cNvGrpSpPr>
          <p:nvPr/>
        </p:nvGrpSpPr>
        <p:grpSpPr bwMode="auto">
          <a:xfrm>
            <a:off x="660400" y="4235450"/>
            <a:ext cx="2455863" cy="790575"/>
            <a:chOff x="773" y="2629"/>
            <a:chExt cx="1547" cy="498"/>
          </a:xfrm>
        </p:grpSpPr>
        <p:sp>
          <p:nvSpPr>
            <p:cNvPr id="358638" name="Rectangle 238"/>
            <p:cNvSpPr>
              <a:spLocks noChangeArrowheads="1"/>
            </p:cNvSpPr>
            <p:nvPr/>
          </p:nvSpPr>
          <p:spPr bwMode="auto">
            <a:xfrm>
              <a:off x="834" y="2847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1</a:t>
              </a:r>
            </a:p>
          </p:txBody>
        </p:sp>
        <p:sp>
          <p:nvSpPr>
            <p:cNvPr id="358639" name="Rectangle 239"/>
            <p:cNvSpPr>
              <a:spLocks noChangeArrowheads="1"/>
            </p:cNvSpPr>
            <p:nvPr/>
          </p:nvSpPr>
          <p:spPr bwMode="auto">
            <a:xfrm>
              <a:off x="1020" y="2847"/>
              <a:ext cx="186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8</a:t>
              </a:r>
            </a:p>
          </p:txBody>
        </p:sp>
        <p:sp>
          <p:nvSpPr>
            <p:cNvPr id="358640" name="Rectangle 240"/>
            <p:cNvSpPr>
              <a:spLocks noChangeArrowheads="1"/>
            </p:cNvSpPr>
            <p:nvPr/>
          </p:nvSpPr>
          <p:spPr bwMode="auto">
            <a:xfrm>
              <a:off x="1206" y="2847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6</a:t>
              </a:r>
            </a:p>
          </p:txBody>
        </p:sp>
        <p:sp>
          <p:nvSpPr>
            <p:cNvPr id="358641" name="Rectangle 241"/>
            <p:cNvSpPr>
              <a:spLocks noChangeArrowheads="1"/>
            </p:cNvSpPr>
            <p:nvPr/>
          </p:nvSpPr>
          <p:spPr bwMode="auto">
            <a:xfrm>
              <a:off x="1392" y="2847"/>
              <a:ext cx="185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358642" name="Rectangle 242"/>
            <p:cNvSpPr>
              <a:spLocks noChangeArrowheads="1"/>
            </p:cNvSpPr>
            <p:nvPr/>
          </p:nvSpPr>
          <p:spPr bwMode="auto">
            <a:xfrm>
              <a:off x="1577" y="2847"/>
              <a:ext cx="185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358643" name="Rectangle 243"/>
            <p:cNvSpPr>
              <a:spLocks noChangeArrowheads="1"/>
            </p:cNvSpPr>
            <p:nvPr/>
          </p:nvSpPr>
          <p:spPr bwMode="auto">
            <a:xfrm>
              <a:off x="1762" y="2847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3</a:t>
              </a:r>
            </a:p>
          </p:txBody>
        </p:sp>
        <p:sp>
          <p:nvSpPr>
            <p:cNvPr id="358644" name="Rectangle 244"/>
            <p:cNvSpPr>
              <a:spLocks noChangeArrowheads="1"/>
            </p:cNvSpPr>
            <p:nvPr/>
          </p:nvSpPr>
          <p:spPr bwMode="auto">
            <a:xfrm>
              <a:off x="1948" y="2847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9</a:t>
              </a:r>
            </a:p>
          </p:txBody>
        </p:sp>
        <p:sp>
          <p:nvSpPr>
            <p:cNvPr id="358645" name="Rectangle 245"/>
            <p:cNvSpPr>
              <a:spLocks noChangeArrowheads="1"/>
            </p:cNvSpPr>
            <p:nvPr/>
          </p:nvSpPr>
          <p:spPr bwMode="auto">
            <a:xfrm>
              <a:off x="2134" y="2847"/>
              <a:ext cx="186" cy="18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5</a:t>
              </a:r>
            </a:p>
          </p:txBody>
        </p:sp>
        <p:sp>
          <p:nvSpPr>
            <p:cNvPr id="358646" name="Text Box 246"/>
            <p:cNvSpPr txBox="1">
              <a:spLocks noChangeArrowheads="1"/>
            </p:cNvSpPr>
            <p:nvPr/>
          </p:nvSpPr>
          <p:spPr bwMode="auto">
            <a:xfrm>
              <a:off x="773" y="2631"/>
              <a:ext cx="19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/>
                <a:t>p</a:t>
              </a:r>
            </a:p>
          </p:txBody>
        </p:sp>
        <p:sp>
          <p:nvSpPr>
            <p:cNvPr id="358647" name="Text Box 247"/>
            <p:cNvSpPr txBox="1">
              <a:spLocks noChangeArrowheads="1"/>
            </p:cNvSpPr>
            <p:nvPr/>
          </p:nvSpPr>
          <p:spPr bwMode="auto">
            <a:xfrm>
              <a:off x="867" y="2629"/>
              <a:ext cx="17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i</a:t>
              </a:r>
            </a:p>
          </p:txBody>
        </p:sp>
        <p:sp>
          <p:nvSpPr>
            <p:cNvPr id="358648" name="Text Box 248"/>
            <p:cNvSpPr txBox="1">
              <a:spLocks noChangeArrowheads="1"/>
            </p:cNvSpPr>
            <p:nvPr/>
          </p:nvSpPr>
          <p:spPr bwMode="auto">
            <a:xfrm>
              <a:off x="1235" y="2629"/>
              <a:ext cx="20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j</a:t>
              </a:r>
            </a:p>
          </p:txBody>
        </p:sp>
        <p:sp>
          <p:nvSpPr>
            <p:cNvPr id="358649" name="Text Box 249"/>
            <p:cNvSpPr txBox="1">
              <a:spLocks noChangeArrowheads="1"/>
            </p:cNvSpPr>
            <p:nvPr/>
          </p:nvSpPr>
          <p:spPr bwMode="auto">
            <a:xfrm>
              <a:off x="2143" y="2636"/>
              <a:ext cx="14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r</a:t>
              </a:r>
            </a:p>
          </p:txBody>
        </p:sp>
        <p:sp>
          <p:nvSpPr>
            <p:cNvPr id="358650" name="Line 250"/>
            <p:cNvSpPr>
              <a:spLocks noChangeShapeType="1"/>
            </p:cNvSpPr>
            <p:nvPr/>
          </p:nvSpPr>
          <p:spPr bwMode="auto">
            <a:xfrm>
              <a:off x="2125" y="2730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651" name="Line 251"/>
            <p:cNvSpPr>
              <a:spLocks noChangeShapeType="1"/>
            </p:cNvSpPr>
            <p:nvPr/>
          </p:nvSpPr>
          <p:spPr bwMode="auto">
            <a:xfrm>
              <a:off x="1019" y="2730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654" name="Line 254"/>
            <p:cNvSpPr>
              <a:spLocks noChangeShapeType="1"/>
            </p:cNvSpPr>
            <p:nvPr/>
          </p:nvSpPr>
          <p:spPr bwMode="auto">
            <a:xfrm>
              <a:off x="1211" y="2730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272"/>
          <p:cNvGrpSpPr>
            <a:grpSpLocks/>
          </p:cNvGrpSpPr>
          <p:nvPr/>
        </p:nvGrpSpPr>
        <p:grpSpPr bwMode="auto">
          <a:xfrm>
            <a:off x="660400" y="5956300"/>
            <a:ext cx="2455863" cy="790575"/>
            <a:chOff x="767" y="3199"/>
            <a:chExt cx="1547" cy="498"/>
          </a:xfrm>
        </p:grpSpPr>
        <p:sp>
          <p:nvSpPr>
            <p:cNvPr id="358657" name="Rectangle 257"/>
            <p:cNvSpPr>
              <a:spLocks noChangeArrowheads="1"/>
            </p:cNvSpPr>
            <p:nvPr/>
          </p:nvSpPr>
          <p:spPr bwMode="auto">
            <a:xfrm>
              <a:off x="828" y="3417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1</a:t>
              </a:r>
            </a:p>
          </p:txBody>
        </p:sp>
        <p:sp>
          <p:nvSpPr>
            <p:cNvPr id="358658" name="Rectangle 258"/>
            <p:cNvSpPr>
              <a:spLocks noChangeArrowheads="1"/>
            </p:cNvSpPr>
            <p:nvPr/>
          </p:nvSpPr>
          <p:spPr bwMode="auto">
            <a:xfrm>
              <a:off x="1014" y="3417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358659" name="Rectangle 259"/>
            <p:cNvSpPr>
              <a:spLocks noChangeArrowheads="1"/>
            </p:cNvSpPr>
            <p:nvPr/>
          </p:nvSpPr>
          <p:spPr bwMode="auto">
            <a:xfrm>
              <a:off x="1200" y="3417"/>
              <a:ext cx="186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6</a:t>
              </a:r>
            </a:p>
          </p:txBody>
        </p:sp>
        <p:sp>
          <p:nvSpPr>
            <p:cNvPr id="358660" name="Rectangle 260"/>
            <p:cNvSpPr>
              <a:spLocks noChangeArrowheads="1"/>
            </p:cNvSpPr>
            <p:nvPr/>
          </p:nvSpPr>
          <p:spPr bwMode="auto">
            <a:xfrm>
              <a:off x="1386" y="3417"/>
              <a:ext cx="185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8</a:t>
              </a:r>
            </a:p>
          </p:txBody>
        </p:sp>
        <p:sp>
          <p:nvSpPr>
            <p:cNvPr id="358661" name="Rectangle 261"/>
            <p:cNvSpPr>
              <a:spLocks noChangeArrowheads="1"/>
            </p:cNvSpPr>
            <p:nvPr/>
          </p:nvSpPr>
          <p:spPr bwMode="auto">
            <a:xfrm>
              <a:off x="1571" y="3417"/>
              <a:ext cx="185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358662" name="Rectangle 262"/>
            <p:cNvSpPr>
              <a:spLocks noChangeArrowheads="1"/>
            </p:cNvSpPr>
            <p:nvPr/>
          </p:nvSpPr>
          <p:spPr bwMode="auto">
            <a:xfrm>
              <a:off x="1756" y="3417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3</a:t>
              </a:r>
            </a:p>
          </p:txBody>
        </p:sp>
        <p:sp>
          <p:nvSpPr>
            <p:cNvPr id="358663" name="Rectangle 263"/>
            <p:cNvSpPr>
              <a:spLocks noChangeArrowheads="1"/>
            </p:cNvSpPr>
            <p:nvPr/>
          </p:nvSpPr>
          <p:spPr bwMode="auto">
            <a:xfrm>
              <a:off x="1942" y="3417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9</a:t>
              </a:r>
            </a:p>
          </p:txBody>
        </p:sp>
        <p:sp>
          <p:nvSpPr>
            <p:cNvPr id="358664" name="Rectangle 264"/>
            <p:cNvSpPr>
              <a:spLocks noChangeArrowheads="1"/>
            </p:cNvSpPr>
            <p:nvPr/>
          </p:nvSpPr>
          <p:spPr bwMode="auto">
            <a:xfrm>
              <a:off x="2128" y="3417"/>
              <a:ext cx="186" cy="18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5</a:t>
              </a:r>
            </a:p>
          </p:txBody>
        </p:sp>
        <p:sp>
          <p:nvSpPr>
            <p:cNvPr id="358665" name="Text Box 265"/>
            <p:cNvSpPr txBox="1">
              <a:spLocks noChangeArrowheads="1"/>
            </p:cNvSpPr>
            <p:nvPr/>
          </p:nvSpPr>
          <p:spPr bwMode="auto">
            <a:xfrm>
              <a:off x="767" y="3201"/>
              <a:ext cx="19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/>
                <a:t>p</a:t>
              </a:r>
            </a:p>
          </p:txBody>
        </p:sp>
        <p:sp>
          <p:nvSpPr>
            <p:cNvPr id="358666" name="Text Box 266"/>
            <p:cNvSpPr txBox="1">
              <a:spLocks noChangeArrowheads="1"/>
            </p:cNvSpPr>
            <p:nvPr/>
          </p:nvSpPr>
          <p:spPr bwMode="auto">
            <a:xfrm>
              <a:off x="1043" y="3199"/>
              <a:ext cx="17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i</a:t>
              </a:r>
            </a:p>
          </p:txBody>
        </p:sp>
        <p:sp>
          <p:nvSpPr>
            <p:cNvPr id="358667" name="Text Box 267"/>
            <p:cNvSpPr txBox="1">
              <a:spLocks noChangeArrowheads="1"/>
            </p:cNvSpPr>
            <p:nvPr/>
          </p:nvSpPr>
          <p:spPr bwMode="auto">
            <a:xfrm>
              <a:off x="1593" y="3199"/>
              <a:ext cx="20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j</a:t>
              </a:r>
            </a:p>
          </p:txBody>
        </p:sp>
        <p:sp>
          <p:nvSpPr>
            <p:cNvPr id="358668" name="Text Box 268"/>
            <p:cNvSpPr txBox="1">
              <a:spLocks noChangeArrowheads="1"/>
            </p:cNvSpPr>
            <p:nvPr/>
          </p:nvSpPr>
          <p:spPr bwMode="auto">
            <a:xfrm>
              <a:off x="2137" y="3206"/>
              <a:ext cx="14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r</a:t>
              </a:r>
            </a:p>
          </p:txBody>
        </p:sp>
        <p:sp>
          <p:nvSpPr>
            <p:cNvPr id="358669" name="Line 269"/>
            <p:cNvSpPr>
              <a:spLocks noChangeShapeType="1"/>
            </p:cNvSpPr>
            <p:nvPr/>
          </p:nvSpPr>
          <p:spPr bwMode="auto">
            <a:xfrm>
              <a:off x="2119" y="3300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670" name="Line 270"/>
            <p:cNvSpPr>
              <a:spLocks noChangeShapeType="1"/>
            </p:cNvSpPr>
            <p:nvPr/>
          </p:nvSpPr>
          <p:spPr bwMode="auto">
            <a:xfrm>
              <a:off x="1202" y="3300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671" name="Line 271"/>
            <p:cNvSpPr>
              <a:spLocks noChangeShapeType="1"/>
            </p:cNvSpPr>
            <p:nvPr/>
          </p:nvSpPr>
          <p:spPr bwMode="auto">
            <a:xfrm>
              <a:off x="1569" y="3300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306"/>
          <p:cNvGrpSpPr>
            <a:grpSpLocks/>
          </p:cNvGrpSpPr>
          <p:nvPr/>
        </p:nvGrpSpPr>
        <p:grpSpPr bwMode="auto">
          <a:xfrm>
            <a:off x="660400" y="5095875"/>
            <a:ext cx="2455863" cy="790575"/>
            <a:chOff x="729" y="3229"/>
            <a:chExt cx="1547" cy="498"/>
          </a:xfrm>
        </p:grpSpPr>
        <p:sp>
          <p:nvSpPr>
            <p:cNvPr id="358691" name="Rectangle 291"/>
            <p:cNvSpPr>
              <a:spLocks noChangeArrowheads="1"/>
            </p:cNvSpPr>
            <p:nvPr/>
          </p:nvSpPr>
          <p:spPr bwMode="auto">
            <a:xfrm>
              <a:off x="790" y="3447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1</a:t>
              </a:r>
            </a:p>
          </p:txBody>
        </p:sp>
        <p:sp>
          <p:nvSpPr>
            <p:cNvPr id="358692" name="Rectangle 292"/>
            <p:cNvSpPr>
              <a:spLocks noChangeArrowheads="1"/>
            </p:cNvSpPr>
            <p:nvPr/>
          </p:nvSpPr>
          <p:spPr bwMode="auto">
            <a:xfrm>
              <a:off x="976" y="3447"/>
              <a:ext cx="186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8</a:t>
              </a:r>
            </a:p>
          </p:txBody>
        </p:sp>
        <p:sp>
          <p:nvSpPr>
            <p:cNvPr id="358693" name="Rectangle 293"/>
            <p:cNvSpPr>
              <a:spLocks noChangeArrowheads="1"/>
            </p:cNvSpPr>
            <p:nvPr/>
          </p:nvSpPr>
          <p:spPr bwMode="auto">
            <a:xfrm>
              <a:off x="1162" y="3447"/>
              <a:ext cx="186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6</a:t>
              </a:r>
            </a:p>
          </p:txBody>
        </p:sp>
        <p:sp>
          <p:nvSpPr>
            <p:cNvPr id="358694" name="Rectangle 294"/>
            <p:cNvSpPr>
              <a:spLocks noChangeArrowheads="1"/>
            </p:cNvSpPr>
            <p:nvPr/>
          </p:nvSpPr>
          <p:spPr bwMode="auto">
            <a:xfrm>
              <a:off x="1348" y="3447"/>
              <a:ext cx="185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358695" name="Rectangle 295"/>
            <p:cNvSpPr>
              <a:spLocks noChangeArrowheads="1"/>
            </p:cNvSpPr>
            <p:nvPr/>
          </p:nvSpPr>
          <p:spPr bwMode="auto">
            <a:xfrm>
              <a:off x="1533" y="3447"/>
              <a:ext cx="185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358696" name="Rectangle 296"/>
            <p:cNvSpPr>
              <a:spLocks noChangeArrowheads="1"/>
            </p:cNvSpPr>
            <p:nvPr/>
          </p:nvSpPr>
          <p:spPr bwMode="auto">
            <a:xfrm>
              <a:off x="1718" y="3447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3</a:t>
              </a:r>
            </a:p>
          </p:txBody>
        </p:sp>
        <p:sp>
          <p:nvSpPr>
            <p:cNvPr id="358697" name="Rectangle 297"/>
            <p:cNvSpPr>
              <a:spLocks noChangeArrowheads="1"/>
            </p:cNvSpPr>
            <p:nvPr/>
          </p:nvSpPr>
          <p:spPr bwMode="auto">
            <a:xfrm>
              <a:off x="1904" y="3447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9</a:t>
              </a:r>
            </a:p>
          </p:txBody>
        </p:sp>
        <p:sp>
          <p:nvSpPr>
            <p:cNvPr id="358698" name="Rectangle 298"/>
            <p:cNvSpPr>
              <a:spLocks noChangeArrowheads="1"/>
            </p:cNvSpPr>
            <p:nvPr/>
          </p:nvSpPr>
          <p:spPr bwMode="auto">
            <a:xfrm>
              <a:off x="2090" y="3447"/>
              <a:ext cx="186" cy="18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5</a:t>
              </a:r>
            </a:p>
          </p:txBody>
        </p:sp>
        <p:sp>
          <p:nvSpPr>
            <p:cNvPr id="358699" name="Text Box 299"/>
            <p:cNvSpPr txBox="1">
              <a:spLocks noChangeArrowheads="1"/>
            </p:cNvSpPr>
            <p:nvPr/>
          </p:nvSpPr>
          <p:spPr bwMode="auto">
            <a:xfrm>
              <a:off x="729" y="3231"/>
              <a:ext cx="19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/>
                <a:t>p</a:t>
              </a:r>
            </a:p>
          </p:txBody>
        </p:sp>
        <p:sp>
          <p:nvSpPr>
            <p:cNvPr id="358700" name="Text Box 300"/>
            <p:cNvSpPr txBox="1">
              <a:spLocks noChangeArrowheads="1"/>
            </p:cNvSpPr>
            <p:nvPr/>
          </p:nvSpPr>
          <p:spPr bwMode="auto">
            <a:xfrm>
              <a:off x="823" y="3229"/>
              <a:ext cx="17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i</a:t>
              </a:r>
            </a:p>
          </p:txBody>
        </p:sp>
        <p:sp>
          <p:nvSpPr>
            <p:cNvPr id="358701" name="Text Box 301"/>
            <p:cNvSpPr txBox="1">
              <a:spLocks noChangeArrowheads="1"/>
            </p:cNvSpPr>
            <p:nvPr/>
          </p:nvSpPr>
          <p:spPr bwMode="auto">
            <a:xfrm>
              <a:off x="1366" y="3229"/>
              <a:ext cx="20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j</a:t>
              </a:r>
            </a:p>
          </p:txBody>
        </p:sp>
        <p:sp>
          <p:nvSpPr>
            <p:cNvPr id="358702" name="Text Box 302"/>
            <p:cNvSpPr txBox="1">
              <a:spLocks noChangeArrowheads="1"/>
            </p:cNvSpPr>
            <p:nvPr/>
          </p:nvSpPr>
          <p:spPr bwMode="auto">
            <a:xfrm>
              <a:off x="2099" y="3236"/>
              <a:ext cx="14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r</a:t>
              </a:r>
            </a:p>
          </p:txBody>
        </p:sp>
        <p:sp>
          <p:nvSpPr>
            <p:cNvPr id="358703" name="Line 303"/>
            <p:cNvSpPr>
              <a:spLocks noChangeShapeType="1"/>
            </p:cNvSpPr>
            <p:nvPr/>
          </p:nvSpPr>
          <p:spPr bwMode="auto">
            <a:xfrm>
              <a:off x="2081" y="3330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704" name="Line 304"/>
            <p:cNvSpPr>
              <a:spLocks noChangeShapeType="1"/>
            </p:cNvSpPr>
            <p:nvPr/>
          </p:nvSpPr>
          <p:spPr bwMode="auto">
            <a:xfrm>
              <a:off x="975" y="3330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705" name="Line 305"/>
            <p:cNvSpPr>
              <a:spLocks noChangeShapeType="1"/>
            </p:cNvSpPr>
            <p:nvPr/>
          </p:nvSpPr>
          <p:spPr bwMode="auto">
            <a:xfrm>
              <a:off x="1342" y="3330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289"/>
          <p:cNvGrpSpPr>
            <a:grpSpLocks/>
          </p:cNvGrpSpPr>
          <p:nvPr/>
        </p:nvGrpSpPr>
        <p:grpSpPr bwMode="auto">
          <a:xfrm>
            <a:off x="3457575" y="4235450"/>
            <a:ext cx="2455863" cy="790575"/>
            <a:chOff x="746" y="3701"/>
            <a:chExt cx="1547" cy="498"/>
          </a:xfrm>
        </p:grpSpPr>
        <p:sp>
          <p:nvSpPr>
            <p:cNvPr id="358674" name="Rectangle 274"/>
            <p:cNvSpPr>
              <a:spLocks noChangeArrowheads="1"/>
            </p:cNvSpPr>
            <p:nvPr/>
          </p:nvSpPr>
          <p:spPr bwMode="auto">
            <a:xfrm>
              <a:off x="807" y="3919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1</a:t>
              </a:r>
            </a:p>
          </p:txBody>
        </p:sp>
        <p:sp>
          <p:nvSpPr>
            <p:cNvPr id="358675" name="Rectangle 275"/>
            <p:cNvSpPr>
              <a:spLocks noChangeArrowheads="1"/>
            </p:cNvSpPr>
            <p:nvPr/>
          </p:nvSpPr>
          <p:spPr bwMode="auto">
            <a:xfrm>
              <a:off x="993" y="3919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358676" name="Rectangle 276"/>
            <p:cNvSpPr>
              <a:spLocks noChangeArrowheads="1"/>
            </p:cNvSpPr>
            <p:nvPr/>
          </p:nvSpPr>
          <p:spPr bwMode="auto">
            <a:xfrm>
              <a:off x="1179" y="3919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358677" name="Rectangle 277"/>
            <p:cNvSpPr>
              <a:spLocks noChangeArrowheads="1"/>
            </p:cNvSpPr>
            <p:nvPr/>
          </p:nvSpPr>
          <p:spPr bwMode="auto">
            <a:xfrm>
              <a:off x="1365" y="3919"/>
              <a:ext cx="185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8</a:t>
              </a:r>
            </a:p>
          </p:txBody>
        </p:sp>
        <p:sp>
          <p:nvSpPr>
            <p:cNvPr id="358678" name="Rectangle 278"/>
            <p:cNvSpPr>
              <a:spLocks noChangeArrowheads="1"/>
            </p:cNvSpPr>
            <p:nvPr/>
          </p:nvSpPr>
          <p:spPr bwMode="auto">
            <a:xfrm>
              <a:off x="1550" y="3919"/>
              <a:ext cx="185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6</a:t>
              </a:r>
            </a:p>
          </p:txBody>
        </p:sp>
        <p:sp>
          <p:nvSpPr>
            <p:cNvPr id="358679" name="Rectangle 279"/>
            <p:cNvSpPr>
              <a:spLocks noChangeArrowheads="1"/>
            </p:cNvSpPr>
            <p:nvPr/>
          </p:nvSpPr>
          <p:spPr bwMode="auto">
            <a:xfrm>
              <a:off x="1735" y="3919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3</a:t>
              </a:r>
            </a:p>
          </p:txBody>
        </p:sp>
        <p:sp>
          <p:nvSpPr>
            <p:cNvPr id="358680" name="Rectangle 280"/>
            <p:cNvSpPr>
              <a:spLocks noChangeArrowheads="1"/>
            </p:cNvSpPr>
            <p:nvPr/>
          </p:nvSpPr>
          <p:spPr bwMode="auto">
            <a:xfrm>
              <a:off x="1921" y="3919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9</a:t>
              </a:r>
            </a:p>
          </p:txBody>
        </p:sp>
        <p:sp>
          <p:nvSpPr>
            <p:cNvPr id="358681" name="Rectangle 281"/>
            <p:cNvSpPr>
              <a:spLocks noChangeArrowheads="1"/>
            </p:cNvSpPr>
            <p:nvPr/>
          </p:nvSpPr>
          <p:spPr bwMode="auto">
            <a:xfrm>
              <a:off x="2107" y="3919"/>
              <a:ext cx="186" cy="18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5</a:t>
              </a:r>
            </a:p>
          </p:txBody>
        </p:sp>
        <p:sp>
          <p:nvSpPr>
            <p:cNvPr id="358682" name="Text Box 282"/>
            <p:cNvSpPr txBox="1">
              <a:spLocks noChangeArrowheads="1"/>
            </p:cNvSpPr>
            <p:nvPr/>
          </p:nvSpPr>
          <p:spPr bwMode="auto">
            <a:xfrm>
              <a:off x="746" y="3703"/>
              <a:ext cx="19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/>
                <a:t>p</a:t>
              </a:r>
            </a:p>
          </p:txBody>
        </p:sp>
        <p:sp>
          <p:nvSpPr>
            <p:cNvPr id="358683" name="Text Box 283"/>
            <p:cNvSpPr txBox="1">
              <a:spLocks noChangeArrowheads="1"/>
            </p:cNvSpPr>
            <p:nvPr/>
          </p:nvSpPr>
          <p:spPr bwMode="auto">
            <a:xfrm>
              <a:off x="1204" y="3701"/>
              <a:ext cx="17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i</a:t>
              </a:r>
            </a:p>
          </p:txBody>
        </p:sp>
        <p:sp>
          <p:nvSpPr>
            <p:cNvPr id="358684" name="Text Box 284"/>
            <p:cNvSpPr txBox="1">
              <a:spLocks noChangeArrowheads="1"/>
            </p:cNvSpPr>
            <p:nvPr/>
          </p:nvSpPr>
          <p:spPr bwMode="auto">
            <a:xfrm>
              <a:off x="1761" y="3701"/>
              <a:ext cx="20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j</a:t>
              </a:r>
            </a:p>
          </p:txBody>
        </p:sp>
        <p:sp>
          <p:nvSpPr>
            <p:cNvPr id="358685" name="Text Box 285"/>
            <p:cNvSpPr txBox="1">
              <a:spLocks noChangeArrowheads="1"/>
            </p:cNvSpPr>
            <p:nvPr/>
          </p:nvSpPr>
          <p:spPr bwMode="auto">
            <a:xfrm>
              <a:off x="2116" y="3708"/>
              <a:ext cx="14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r</a:t>
              </a:r>
            </a:p>
          </p:txBody>
        </p:sp>
        <p:sp>
          <p:nvSpPr>
            <p:cNvPr id="358686" name="Line 286"/>
            <p:cNvSpPr>
              <a:spLocks noChangeShapeType="1"/>
            </p:cNvSpPr>
            <p:nvPr/>
          </p:nvSpPr>
          <p:spPr bwMode="auto">
            <a:xfrm>
              <a:off x="2098" y="3802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687" name="Line 287"/>
            <p:cNvSpPr>
              <a:spLocks noChangeShapeType="1"/>
            </p:cNvSpPr>
            <p:nvPr/>
          </p:nvSpPr>
          <p:spPr bwMode="auto">
            <a:xfrm>
              <a:off x="1363" y="3802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688" name="Line 288"/>
            <p:cNvSpPr>
              <a:spLocks noChangeShapeType="1"/>
            </p:cNvSpPr>
            <p:nvPr/>
          </p:nvSpPr>
          <p:spPr bwMode="auto">
            <a:xfrm>
              <a:off x="1737" y="3802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324"/>
          <p:cNvGrpSpPr>
            <a:grpSpLocks/>
          </p:cNvGrpSpPr>
          <p:nvPr/>
        </p:nvGrpSpPr>
        <p:grpSpPr bwMode="auto">
          <a:xfrm>
            <a:off x="3457575" y="5095875"/>
            <a:ext cx="2455863" cy="790575"/>
            <a:chOff x="2984" y="2813"/>
            <a:chExt cx="1547" cy="498"/>
          </a:xfrm>
        </p:grpSpPr>
        <p:sp>
          <p:nvSpPr>
            <p:cNvPr id="358709" name="Rectangle 309"/>
            <p:cNvSpPr>
              <a:spLocks noChangeArrowheads="1"/>
            </p:cNvSpPr>
            <p:nvPr/>
          </p:nvSpPr>
          <p:spPr bwMode="auto">
            <a:xfrm>
              <a:off x="3045" y="3031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1</a:t>
              </a:r>
            </a:p>
          </p:txBody>
        </p:sp>
        <p:sp>
          <p:nvSpPr>
            <p:cNvPr id="358710" name="Rectangle 310"/>
            <p:cNvSpPr>
              <a:spLocks noChangeArrowheads="1"/>
            </p:cNvSpPr>
            <p:nvPr/>
          </p:nvSpPr>
          <p:spPr bwMode="auto">
            <a:xfrm>
              <a:off x="3231" y="3031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358711" name="Rectangle 311"/>
            <p:cNvSpPr>
              <a:spLocks noChangeArrowheads="1"/>
            </p:cNvSpPr>
            <p:nvPr/>
          </p:nvSpPr>
          <p:spPr bwMode="auto">
            <a:xfrm>
              <a:off x="3417" y="3031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358712" name="Rectangle 312"/>
            <p:cNvSpPr>
              <a:spLocks noChangeArrowheads="1"/>
            </p:cNvSpPr>
            <p:nvPr/>
          </p:nvSpPr>
          <p:spPr bwMode="auto">
            <a:xfrm>
              <a:off x="3603" y="3031"/>
              <a:ext cx="185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3</a:t>
              </a:r>
            </a:p>
          </p:txBody>
        </p:sp>
        <p:sp>
          <p:nvSpPr>
            <p:cNvPr id="358713" name="Rectangle 313"/>
            <p:cNvSpPr>
              <a:spLocks noChangeArrowheads="1"/>
            </p:cNvSpPr>
            <p:nvPr/>
          </p:nvSpPr>
          <p:spPr bwMode="auto">
            <a:xfrm>
              <a:off x="3788" y="3031"/>
              <a:ext cx="185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6</a:t>
              </a:r>
            </a:p>
          </p:txBody>
        </p:sp>
        <p:sp>
          <p:nvSpPr>
            <p:cNvPr id="358714" name="Rectangle 314"/>
            <p:cNvSpPr>
              <a:spLocks noChangeArrowheads="1"/>
            </p:cNvSpPr>
            <p:nvPr/>
          </p:nvSpPr>
          <p:spPr bwMode="auto">
            <a:xfrm>
              <a:off x="3973" y="3031"/>
              <a:ext cx="186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8</a:t>
              </a:r>
            </a:p>
          </p:txBody>
        </p:sp>
        <p:sp>
          <p:nvSpPr>
            <p:cNvPr id="358715" name="Rectangle 315"/>
            <p:cNvSpPr>
              <a:spLocks noChangeArrowheads="1"/>
            </p:cNvSpPr>
            <p:nvPr/>
          </p:nvSpPr>
          <p:spPr bwMode="auto">
            <a:xfrm>
              <a:off x="4159" y="3031"/>
              <a:ext cx="186" cy="18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9</a:t>
              </a:r>
            </a:p>
          </p:txBody>
        </p:sp>
        <p:sp>
          <p:nvSpPr>
            <p:cNvPr id="358716" name="Rectangle 316"/>
            <p:cNvSpPr>
              <a:spLocks noChangeArrowheads="1"/>
            </p:cNvSpPr>
            <p:nvPr/>
          </p:nvSpPr>
          <p:spPr bwMode="auto">
            <a:xfrm>
              <a:off x="4345" y="3031"/>
              <a:ext cx="186" cy="18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5</a:t>
              </a:r>
            </a:p>
          </p:txBody>
        </p:sp>
        <p:sp>
          <p:nvSpPr>
            <p:cNvPr id="358717" name="Text Box 317"/>
            <p:cNvSpPr txBox="1">
              <a:spLocks noChangeArrowheads="1"/>
            </p:cNvSpPr>
            <p:nvPr/>
          </p:nvSpPr>
          <p:spPr bwMode="auto">
            <a:xfrm>
              <a:off x="2984" y="2815"/>
              <a:ext cx="19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/>
                <a:t>p</a:t>
              </a:r>
            </a:p>
          </p:txBody>
        </p:sp>
        <p:sp>
          <p:nvSpPr>
            <p:cNvPr id="358718" name="Text Box 318"/>
            <p:cNvSpPr txBox="1">
              <a:spLocks noChangeArrowheads="1"/>
            </p:cNvSpPr>
            <p:nvPr/>
          </p:nvSpPr>
          <p:spPr bwMode="auto">
            <a:xfrm>
              <a:off x="3631" y="2813"/>
              <a:ext cx="17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i</a:t>
              </a:r>
            </a:p>
          </p:txBody>
        </p:sp>
        <p:sp>
          <p:nvSpPr>
            <p:cNvPr id="358719" name="Text Box 319"/>
            <p:cNvSpPr txBox="1">
              <a:spLocks noChangeArrowheads="1"/>
            </p:cNvSpPr>
            <p:nvPr/>
          </p:nvSpPr>
          <p:spPr bwMode="auto">
            <a:xfrm>
              <a:off x="4174" y="2813"/>
              <a:ext cx="20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j</a:t>
              </a:r>
            </a:p>
          </p:txBody>
        </p:sp>
        <p:sp>
          <p:nvSpPr>
            <p:cNvPr id="358720" name="Text Box 320"/>
            <p:cNvSpPr txBox="1">
              <a:spLocks noChangeArrowheads="1"/>
            </p:cNvSpPr>
            <p:nvPr/>
          </p:nvSpPr>
          <p:spPr bwMode="auto">
            <a:xfrm>
              <a:off x="4354" y="2820"/>
              <a:ext cx="14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r</a:t>
              </a:r>
            </a:p>
          </p:txBody>
        </p:sp>
        <p:sp>
          <p:nvSpPr>
            <p:cNvPr id="358721" name="Line 321"/>
            <p:cNvSpPr>
              <a:spLocks noChangeShapeType="1"/>
            </p:cNvSpPr>
            <p:nvPr/>
          </p:nvSpPr>
          <p:spPr bwMode="auto">
            <a:xfrm>
              <a:off x="4336" y="2914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722" name="Line 322"/>
            <p:cNvSpPr>
              <a:spLocks noChangeShapeType="1"/>
            </p:cNvSpPr>
            <p:nvPr/>
          </p:nvSpPr>
          <p:spPr bwMode="auto">
            <a:xfrm>
              <a:off x="3790" y="2914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723" name="Line 323"/>
            <p:cNvSpPr>
              <a:spLocks noChangeShapeType="1"/>
            </p:cNvSpPr>
            <p:nvPr/>
          </p:nvSpPr>
          <p:spPr bwMode="auto">
            <a:xfrm>
              <a:off x="4150" y="2914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341"/>
          <p:cNvGrpSpPr>
            <a:grpSpLocks/>
          </p:cNvGrpSpPr>
          <p:nvPr/>
        </p:nvGrpSpPr>
        <p:grpSpPr bwMode="auto">
          <a:xfrm>
            <a:off x="3457575" y="5956300"/>
            <a:ext cx="2455863" cy="790575"/>
            <a:chOff x="2948" y="3345"/>
            <a:chExt cx="1547" cy="498"/>
          </a:xfrm>
        </p:grpSpPr>
        <p:sp>
          <p:nvSpPr>
            <p:cNvPr id="358726" name="Rectangle 326"/>
            <p:cNvSpPr>
              <a:spLocks noChangeArrowheads="1"/>
            </p:cNvSpPr>
            <p:nvPr/>
          </p:nvSpPr>
          <p:spPr bwMode="auto">
            <a:xfrm>
              <a:off x="3009" y="3563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1</a:t>
              </a:r>
            </a:p>
          </p:txBody>
        </p:sp>
        <p:sp>
          <p:nvSpPr>
            <p:cNvPr id="358727" name="Rectangle 327"/>
            <p:cNvSpPr>
              <a:spLocks noChangeArrowheads="1"/>
            </p:cNvSpPr>
            <p:nvPr/>
          </p:nvSpPr>
          <p:spPr bwMode="auto">
            <a:xfrm>
              <a:off x="3195" y="3563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4</a:t>
              </a:r>
            </a:p>
          </p:txBody>
        </p:sp>
        <p:sp>
          <p:nvSpPr>
            <p:cNvPr id="358728" name="Rectangle 328"/>
            <p:cNvSpPr>
              <a:spLocks noChangeArrowheads="1"/>
            </p:cNvSpPr>
            <p:nvPr/>
          </p:nvSpPr>
          <p:spPr bwMode="auto">
            <a:xfrm>
              <a:off x="3381" y="3563"/>
              <a:ext cx="186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358729" name="Rectangle 329"/>
            <p:cNvSpPr>
              <a:spLocks noChangeArrowheads="1"/>
            </p:cNvSpPr>
            <p:nvPr/>
          </p:nvSpPr>
          <p:spPr bwMode="auto">
            <a:xfrm>
              <a:off x="3567" y="3563"/>
              <a:ext cx="185" cy="18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3</a:t>
              </a:r>
            </a:p>
          </p:txBody>
        </p:sp>
        <p:sp>
          <p:nvSpPr>
            <p:cNvPr id="358730" name="Rectangle 330"/>
            <p:cNvSpPr>
              <a:spLocks noChangeArrowheads="1"/>
            </p:cNvSpPr>
            <p:nvPr/>
          </p:nvSpPr>
          <p:spPr bwMode="auto">
            <a:xfrm>
              <a:off x="3752" y="3563"/>
              <a:ext cx="185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6</a:t>
              </a:r>
            </a:p>
          </p:txBody>
        </p:sp>
        <p:sp>
          <p:nvSpPr>
            <p:cNvPr id="358731" name="Rectangle 331"/>
            <p:cNvSpPr>
              <a:spLocks noChangeArrowheads="1"/>
            </p:cNvSpPr>
            <p:nvPr/>
          </p:nvSpPr>
          <p:spPr bwMode="auto">
            <a:xfrm>
              <a:off x="3937" y="3563"/>
              <a:ext cx="186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8</a:t>
              </a:r>
            </a:p>
          </p:txBody>
        </p:sp>
        <p:sp>
          <p:nvSpPr>
            <p:cNvPr id="358732" name="Rectangle 332"/>
            <p:cNvSpPr>
              <a:spLocks noChangeArrowheads="1"/>
            </p:cNvSpPr>
            <p:nvPr/>
          </p:nvSpPr>
          <p:spPr bwMode="auto">
            <a:xfrm>
              <a:off x="4123" y="3563"/>
              <a:ext cx="186" cy="18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9</a:t>
              </a:r>
            </a:p>
          </p:txBody>
        </p:sp>
        <p:sp>
          <p:nvSpPr>
            <p:cNvPr id="358733" name="Rectangle 333"/>
            <p:cNvSpPr>
              <a:spLocks noChangeArrowheads="1"/>
            </p:cNvSpPr>
            <p:nvPr/>
          </p:nvSpPr>
          <p:spPr bwMode="auto">
            <a:xfrm>
              <a:off x="4309" y="3563"/>
              <a:ext cx="186" cy="18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5</a:t>
              </a:r>
            </a:p>
          </p:txBody>
        </p:sp>
        <p:sp>
          <p:nvSpPr>
            <p:cNvPr id="358734" name="Text Box 334"/>
            <p:cNvSpPr txBox="1">
              <a:spLocks noChangeArrowheads="1"/>
            </p:cNvSpPr>
            <p:nvPr/>
          </p:nvSpPr>
          <p:spPr bwMode="auto">
            <a:xfrm>
              <a:off x="2948" y="3347"/>
              <a:ext cx="19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/>
                <a:t>p</a:t>
              </a:r>
            </a:p>
          </p:txBody>
        </p:sp>
        <p:sp>
          <p:nvSpPr>
            <p:cNvPr id="358735" name="Text Box 335"/>
            <p:cNvSpPr txBox="1">
              <a:spLocks noChangeArrowheads="1"/>
            </p:cNvSpPr>
            <p:nvPr/>
          </p:nvSpPr>
          <p:spPr bwMode="auto">
            <a:xfrm>
              <a:off x="3595" y="3345"/>
              <a:ext cx="17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i</a:t>
              </a:r>
            </a:p>
          </p:txBody>
        </p:sp>
        <p:sp>
          <p:nvSpPr>
            <p:cNvPr id="358737" name="Text Box 337"/>
            <p:cNvSpPr txBox="1">
              <a:spLocks noChangeArrowheads="1"/>
            </p:cNvSpPr>
            <p:nvPr/>
          </p:nvSpPr>
          <p:spPr bwMode="auto">
            <a:xfrm>
              <a:off x="4318" y="3352"/>
              <a:ext cx="14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1800"/>
                <a:t>r</a:t>
              </a:r>
            </a:p>
          </p:txBody>
        </p:sp>
        <p:sp>
          <p:nvSpPr>
            <p:cNvPr id="358738" name="Line 338"/>
            <p:cNvSpPr>
              <a:spLocks noChangeShapeType="1"/>
            </p:cNvSpPr>
            <p:nvPr/>
          </p:nvSpPr>
          <p:spPr bwMode="auto">
            <a:xfrm>
              <a:off x="4300" y="3446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8739" name="Line 339"/>
            <p:cNvSpPr>
              <a:spLocks noChangeShapeType="1"/>
            </p:cNvSpPr>
            <p:nvPr/>
          </p:nvSpPr>
          <p:spPr bwMode="auto">
            <a:xfrm>
              <a:off x="3754" y="3446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358"/>
          <p:cNvGrpSpPr>
            <a:grpSpLocks/>
          </p:cNvGrpSpPr>
          <p:nvPr/>
        </p:nvGrpSpPr>
        <p:grpSpPr bwMode="auto">
          <a:xfrm>
            <a:off x="6256338" y="4235450"/>
            <a:ext cx="2455862" cy="790575"/>
            <a:chOff x="4109" y="2830"/>
            <a:chExt cx="1547" cy="498"/>
          </a:xfrm>
        </p:grpSpPr>
        <p:grpSp>
          <p:nvGrpSpPr>
            <p:cNvPr id="13" name="Group 357"/>
            <p:cNvGrpSpPr>
              <a:grpSpLocks/>
            </p:cNvGrpSpPr>
            <p:nvPr/>
          </p:nvGrpSpPr>
          <p:grpSpPr bwMode="auto">
            <a:xfrm>
              <a:off x="4109" y="2830"/>
              <a:ext cx="1547" cy="498"/>
              <a:chOff x="4109" y="2830"/>
              <a:chExt cx="1547" cy="498"/>
            </a:xfrm>
          </p:grpSpPr>
          <p:sp>
            <p:nvSpPr>
              <p:cNvPr id="358743" name="Rectangle 343"/>
              <p:cNvSpPr>
                <a:spLocks noChangeArrowheads="1"/>
              </p:cNvSpPr>
              <p:nvPr/>
            </p:nvSpPr>
            <p:spPr bwMode="auto">
              <a:xfrm>
                <a:off x="4170" y="3048"/>
                <a:ext cx="186" cy="18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1</a:t>
                </a:r>
              </a:p>
            </p:txBody>
          </p:sp>
          <p:sp>
            <p:nvSpPr>
              <p:cNvPr id="358744" name="Rectangle 344"/>
              <p:cNvSpPr>
                <a:spLocks noChangeArrowheads="1"/>
              </p:cNvSpPr>
              <p:nvPr/>
            </p:nvSpPr>
            <p:spPr bwMode="auto">
              <a:xfrm>
                <a:off x="4356" y="3048"/>
                <a:ext cx="186" cy="18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4</a:t>
                </a:r>
              </a:p>
            </p:txBody>
          </p:sp>
          <p:sp>
            <p:nvSpPr>
              <p:cNvPr id="358745" name="Rectangle 345"/>
              <p:cNvSpPr>
                <a:spLocks noChangeArrowheads="1"/>
              </p:cNvSpPr>
              <p:nvPr/>
            </p:nvSpPr>
            <p:spPr bwMode="auto">
              <a:xfrm>
                <a:off x="4542" y="3048"/>
                <a:ext cx="186" cy="18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0</a:t>
                </a:r>
              </a:p>
            </p:txBody>
          </p:sp>
          <p:sp>
            <p:nvSpPr>
              <p:cNvPr id="358746" name="Rectangle 346"/>
              <p:cNvSpPr>
                <a:spLocks noChangeArrowheads="1"/>
              </p:cNvSpPr>
              <p:nvPr/>
            </p:nvSpPr>
            <p:spPr bwMode="auto">
              <a:xfrm>
                <a:off x="4728" y="3048"/>
                <a:ext cx="185" cy="18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3</a:t>
                </a:r>
              </a:p>
            </p:txBody>
          </p:sp>
          <p:sp>
            <p:nvSpPr>
              <p:cNvPr id="358747" name="Rectangle 347"/>
              <p:cNvSpPr>
                <a:spLocks noChangeArrowheads="1"/>
              </p:cNvSpPr>
              <p:nvPr/>
            </p:nvSpPr>
            <p:spPr bwMode="auto">
              <a:xfrm>
                <a:off x="4913" y="3048"/>
                <a:ext cx="185" cy="185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5</a:t>
                </a:r>
              </a:p>
            </p:txBody>
          </p:sp>
          <p:sp>
            <p:nvSpPr>
              <p:cNvPr id="358748" name="Rectangle 348"/>
              <p:cNvSpPr>
                <a:spLocks noChangeArrowheads="1"/>
              </p:cNvSpPr>
              <p:nvPr/>
            </p:nvSpPr>
            <p:spPr bwMode="auto">
              <a:xfrm>
                <a:off x="5098" y="3048"/>
                <a:ext cx="186" cy="185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8</a:t>
                </a:r>
              </a:p>
            </p:txBody>
          </p:sp>
          <p:sp>
            <p:nvSpPr>
              <p:cNvPr id="358749" name="Rectangle 349"/>
              <p:cNvSpPr>
                <a:spLocks noChangeArrowheads="1"/>
              </p:cNvSpPr>
              <p:nvPr/>
            </p:nvSpPr>
            <p:spPr bwMode="auto">
              <a:xfrm>
                <a:off x="5284" y="3048"/>
                <a:ext cx="186" cy="185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9</a:t>
                </a:r>
              </a:p>
            </p:txBody>
          </p:sp>
          <p:sp>
            <p:nvSpPr>
              <p:cNvPr id="358750" name="Rectangle 350"/>
              <p:cNvSpPr>
                <a:spLocks noChangeArrowheads="1"/>
              </p:cNvSpPr>
              <p:nvPr/>
            </p:nvSpPr>
            <p:spPr bwMode="auto">
              <a:xfrm>
                <a:off x="5470" y="3048"/>
                <a:ext cx="186" cy="185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6</a:t>
                </a:r>
              </a:p>
            </p:txBody>
          </p:sp>
          <p:sp>
            <p:nvSpPr>
              <p:cNvPr id="358751" name="Text Box 351"/>
              <p:cNvSpPr txBox="1">
                <a:spLocks noChangeArrowheads="1"/>
              </p:cNvSpPr>
              <p:nvPr/>
            </p:nvSpPr>
            <p:spPr bwMode="auto">
              <a:xfrm>
                <a:off x="4109" y="2832"/>
                <a:ext cx="194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800"/>
                  <a:t>p</a:t>
                </a:r>
              </a:p>
            </p:txBody>
          </p:sp>
          <p:sp>
            <p:nvSpPr>
              <p:cNvPr id="358752" name="Text Box 352"/>
              <p:cNvSpPr txBox="1">
                <a:spLocks noChangeArrowheads="1"/>
              </p:cNvSpPr>
              <p:nvPr/>
            </p:nvSpPr>
            <p:spPr bwMode="auto">
              <a:xfrm>
                <a:off x="4756" y="2830"/>
                <a:ext cx="172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sz="1800"/>
                  <a:t>i</a:t>
                </a:r>
              </a:p>
            </p:txBody>
          </p:sp>
          <p:sp>
            <p:nvSpPr>
              <p:cNvPr id="358753" name="Text Box 353"/>
              <p:cNvSpPr txBox="1">
                <a:spLocks noChangeArrowheads="1"/>
              </p:cNvSpPr>
              <p:nvPr/>
            </p:nvSpPr>
            <p:spPr bwMode="auto">
              <a:xfrm>
                <a:off x="5479" y="2837"/>
                <a:ext cx="142" cy="23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sz="1800"/>
                  <a:t>r</a:t>
                </a:r>
              </a:p>
            </p:txBody>
          </p:sp>
          <p:sp>
            <p:nvSpPr>
              <p:cNvPr id="358754" name="Line 354"/>
              <p:cNvSpPr>
                <a:spLocks noChangeShapeType="1"/>
              </p:cNvSpPr>
              <p:nvPr/>
            </p:nvSpPr>
            <p:spPr bwMode="auto">
              <a:xfrm>
                <a:off x="5656" y="2931"/>
                <a:ext cx="0" cy="39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8755" name="Line 355"/>
              <p:cNvSpPr>
                <a:spLocks noChangeShapeType="1"/>
              </p:cNvSpPr>
              <p:nvPr/>
            </p:nvSpPr>
            <p:spPr bwMode="auto">
              <a:xfrm>
                <a:off x="4915" y="2931"/>
                <a:ext cx="0" cy="39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58756" name="Line 356"/>
            <p:cNvSpPr>
              <a:spLocks noChangeShapeType="1"/>
            </p:cNvSpPr>
            <p:nvPr/>
          </p:nvSpPr>
          <p:spPr bwMode="auto">
            <a:xfrm>
              <a:off x="5107" y="2931"/>
              <a:ext cx="0" cy="3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01486B"/>
      </a:dk2>
      <a:lt2>
        <a:srgbClr val="002A58"/>
      </a:lt2>
      <a:accent1>
        <a:srgbClr val="0075F6"/>
      </a:accent1>
      <a:accent2>
        <a:srgbClr val="02886B"/>
      </a:accent2>
      <a:accent3>
        <a:srgbClr val="FFFFFF"/>
      </a:accent3>
      <a:accent4>
        <a:srgbClr val="000000"/>
      </a:accent4>
      <a:accent5>
        <a:srgbClr val="AABDFA"/>
      </a:accent5>
      <a:accent6>
        <a:srgbClr val="027B60"/>
      </a:accent6>
      <a:hlink>
        <a:srgbClr val="D60029"/>
      </a:hlink>
      <a:folHlink>
        <a:srgbClr val="009900"/>
      </a:folHlink>
    </a:clrScheme>
    <a:fontScheme name="Level">
      <a:majorFont>
        <a:latin typeface="TUE Met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7B14C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5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1182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C1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0075F6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BDFA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GDIntro2006</Template>
  <TotalTime>13335</TotalTime>
  <Words>3142</Words>
  <Application>Microsoft Office PowerPoint</Application>
  <PresentationFormat>On-screen Show (4:3)</PresentationFormat>
  <Paragraphs>2320</Paragraphs>
  <Slides>56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Wingdings</vt:lpstr>
      <vt:lpstr>Times New Roman</vt:lpstr>
      <vt:lpstr>Arial</vt:lpstr>
      <vt:lpstr>Arial Unicode MS</vt:lpstr>
      <vt:lpstr>TUE Meta</vt:lpstr>
      <vt:lpstr>Verdana</vt:lpstr>
      <vt:lpstr>Level</vt:lpstr>
      <vt:lpstr>2IS80 Fundamentals of Informatics</vt:lpstr>
      <vt:lpstr>Sorting algorithms</vt:lpstr>
      <vt:lpstr>Sorting algorithms</vt:lpstr>
      <vt:lpstr>QuickSort</vt:lpstr>
      <vt:lpstr>QuickSort</vt:lpstr>
      <vt:lpstr>QuickSort</vt:lpstr>
      <vt:lpstr>QuickSort</vt:lpstr>
      <vt:lpstr>Partition</vt:lpstr>
      <vt:lpstr>Partition</vt:lpstr>
      <vt:lpstr>Partition - Correctness</vt:lpstr>
      <vt:lpstr>Partition - Correctness</vt:lpstr>
      <vt:lpstr>QuickSort: running time</vt:lpstr>
      <vt:lpstr>QuickSort: running time</vt:lpstr>
      <vt:lpstr>Randomized QuickSort</vt:lpstr>
      <vt:lpstr>Graphs</vt:lpstr>
      <vt:lpstr>Networks and other graphs</vt:lpstr>
      <vt:lpstr>Graphs: Basic definitions and terminology</vt:lpstr>
      <vt:lpstr>Some special graphs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Graph representation</vt:lpstr>
      <vt:lpstr>Graph representation</vt:lpstr>
      <vt:lpstr>Graph representation</vt:lpstr>
      <vt:lpstr>Graph representation</vt:lpstr>
      <vt:lpstr>Adjacency lists vs. adjacency matrix</vt:lpstr>
      <vt:lpstr>Topological sort</vt:lpstr>
    </vt:vector>
  </TitlesOfParts>
  <Company>Technische Universiteit Eindhoven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2IL05 Data Structures</dc:title>
  <dc:creator>Bettina Speckmann</dc:creator>
  <cp:lastModifiedBy>Speckmann, B.</cp:lastModifiedBy>
  <cp:revision>1023</cp:revision>
  <cp:lastPrinted>2014-05-14T10:59:18Z</cp:lastPrinted>
  <dcterms:created xsi:type="dcterms:W3CDTF">2007-08-26T17:39:31Z</dcterms:created>
  <dcterms:modified xsi:type="dcterms:W3CDTF">2015-11-27T11:31:49Z</dcterms:modified>
</cp:coreProperties>
</file>