
<file path=[Content_Types].xml><?xml version="1.0" encoding="utf-8"?>
<Types xmlns="http://schemas.openxmlformats.org/package/2006/content-types">
  <Default Extension="png" ContentType="image/png"/>
  <Default Extension="emf" ContentType="image/x-emf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3"/>
  </p:notesMasterIdLst>
  <p:handoutMasterIdLst>
    <p:handoutMasterId r:id="rId64"/>
  </p:handoutMasterIdLst>
  <p:sldIdLst>
    <p:sldId id="256" r:id="rId2"/>
    <p:sldId id="477" r:id="rId3"/>
    <p:sldId id="502" r:id="rId4"/>
    <p:sldId id="503" r:id="rId5"/>
    <p:sldId id="504" r:id="rId6"/>
    <p:sldId id="440" r:id="rId7"/>
    <p:sldId id="457" r:id="rId8"/>
    <p:sldId id="458" r:id="rId9"/>
    <p:sldId id="522" r:id="rId10"/>
    <p:sldId id="464" r:id="rId11"/>
    <p:sldId id="465" r:id="rId12"/>
    <p:sldId id="463" r:id="rId13"/>
    <p:sldId id="466" r:id="rId14"/>
    <p:sldId id="467" r:id="rId15"/>
    <p:sldId id="468" r:id="rId16"/>
    <p:sldId id="470" r:id="rId17"/>
    <p:sldId id="469" r:id="rId18"/>
    <p:sldId id="471" r:id="rId19"/>
    <p:sldId id="472" r:id="rId20"/>
    <p:sldId id="517" r:id="rId21"/>
    <p:sldId id="518" r:id="rId22"/>
    <p:sldId id="519" r:id="rId23"/>
    <p:sldId id="520" r:id="rId24"/>
    <p:sldId id="521" r:id="rId25"/>
    <p:sldId id="514" r:id="rId26"/>
    <p:sldId id="515" r:id="rId27"/>
    <p:sldId id="516" r:id="rId28"/>
    <p:sldId id="510" r:id="rId29"/>
    <p:sldId id="511" r:id="rId30"/>
    <p:sldId id="512" r:id="rId31"/>
    <p:sldId id="513" r:id="rId32"/>
    <p:sldId id="378" r:id="rId33"/>
    <p:sldId id="484" r:id="rId34"/>
    <p:sldId id="479" r:id="rId35"/>
    <p:sldId id="478" r:id="rId36"/>
    <p:sldId id="491" r:id="rId37"/>
    <p:sldId id="483" r:id="rId38"/>
    <p:sldId id="487" r:id="rId39"/>
    <p:sldId id="486" r:id="rId40"/>
    <p:sldId id="488" r:id="rId41"/>
    <p:sldId id="489" r:id="rId42"/>
    <p:sldId id="506" r:id="rId43"/>
    <p:sldId id="505" r:id="rId44"/>
    <p:sldId id="485" r:id="rId45"/>
    <p:sldId id="493" r:id="rId46"/>
    <p:sldId id="494" r:id="rId47"/>
    <p:sldId id="495" r:id="rId48"/>
    <p:sldId id="509" r:id="rId49"/>
    <p:sldId id="496" r:id="rId50"/>
    <p:sldId id="497" r:id="rId51"/>
    <p:sldId id="498" r:id="rId52"/>
    <p:sldId id="507" r:id="rId53"/>
    <p:sldId id="508" r:id="rId54"/>
    <p:sldId id="482" r:id="rId55"/>
    <p:sldId id="481" r:id="rId56"/>
    <p:sldId id="480" r:id="rId57"/>
    <p:sldId id="499" r:id="rId58"/>
    <p:sldId id="500" r:id="rId59"/>
    <p:sldId id="490" r:id="rId60"/>
    <p:sldId id="372" r:id="rId61"/>
    <p:sldId id="492" r:id="rId62"/>
  </p:sldIdLst>
  <p:sldSz cx="9144000" cy="6858000" type="screen4x3"/>
  <p:notesSz cx="6761163" cy="9942513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29"/>
    <a:srgbClr val="0075F6"/>
    <a:srgbClr val="66FFFF"/>
    <a:srgbClr val="00FFCC"/>
    <a:srgbClr val="6666FF"/>
    <a:srgbClr val="CC3399"/>
    <a:srgbClr val="B2B2B2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27" autoAdjust="0"/>
    <p:restoredTop sz="86333" autoAdjust="0"/>
  </p:normalViewPr>
  <p:slideViewPr>
    <p:cSldViewPr snapToGrid="0">
      <p:cViewPr varScale="1">
        <p:scale>
          <a:sx n="82" d="100"/>
          <a:sy n="82" d="100"/>
        </p:scale>
        <p:origin x="160" y="1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4"/>
    </p:cViewPr>
  </p:sorterViewPr>
  <p:notesViewPr>
    <p:cSldViewPr snapToGrid="0" snapToObjects="1">
      <p:cViewPr varScale="1">
        <p:scale>
          <a:sx n="88" d="100"/>
          <a:sy n="88" d="100"/>
        </p:scale>
        <p:origin x="3880" y="192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800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800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0A0A64D-BBF1-4427-8E6D-DD674507F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800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800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0CFD8B5-0E2B-47C3-8C41-74533DDD4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0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8FB62-D5A8-46DE-9997-61C2E3F8AFE8}" type="slidenum">
              <a:rPr lang="en-US" smtClean="0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90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Sense</a:t>
            </a:r>
            <a:r>
              <a:rPr lang="en-US" baseline="0" dirty="0"/>
              <a:t> and c</a:t>
            </a:r>
            <a:r>
              <a:rPr lang="en-US" dirty="0"/>
              <a:t>ontrol</a:t>
            </a:r>
          </a:p>
          <a:p>
            <a:endParaRPr lang="en-US" dirty="0"/>
          </a:p>
          <a:p>
            <a:r>
              <a:rPr lang="en-US" dirty="0"/>
              <a:t>Image source: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Centrifugal_governor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99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</a:t>
            </a:r>
            <a:r>
              <a:rPr lang="en-US" dirty="0" err="1"/>
              <a:t>muchadoaboutonething.blogspot.com</a:t>
            </a:r>
            <a:r>
              <a:rPr lang="en-US" dirty="0"/>
              <a:t>/2013/04/getting-shaft-</a:t>
            </a:r>
            <a:r>
              <a:rPr lang="en-US" dirty="0" err="1"/>
              <a:t>crankshaft.html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14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Images: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Jacquard_loom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93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old telephone exchanges, old laundry machines and dish-washers</a:t>
            </a:r>
          </a:p>
          <a:p>
            <a:endParaRPr lang="en-US" dirty="0"/>
          </a:p>
          <a:p>
            <a:r>
              <a:rPr lang="en-US" dirty="0"/>
              <a:t>Image source: http://6502.org/users/dieter/</a:t>
            </a:r>
            <a:r>
              <a:rPr lang="en-US" dirty="0" err="1"/>
              <a:t>mpd</a:t>
            </a:r>
            <a:r>
              <a:rPr lang="en-US" dirty="0"/>
              <a:t>/mpd_1.htm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17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of subsets of N is larger than N</a:t>
            </a:r>
          </a:p>
          <a:p>
            <a:endParaRPr lang="en-US" dirty="0"/>
          </a:p>
          <a:p>
            <a:r>
              <a:rPr lang="en-US" dirty="0" err="1"/>
              <a:t>LaTeXit</a:t>
            </a:r>
            <a:r>
              <a:rPr lang="en-US" dirty="0"/>
              <a:t> input: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definecolor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myyellow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}{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cmyk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}{0,0,0.4,0}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definecolor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mycyan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}{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cmyk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}{0.3,0,0,0}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definecolor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myred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}{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cmyk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}{0,0.4,0.4,0}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newcommand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{\Y}[1]{\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colorbox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myyellow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}{#1}}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newcommand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{\C}[1]{\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colorbox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mycyan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}{#1}}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newcommand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{\Red}[1]{\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colorbox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myred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}{#1}}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renewcommand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{\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arraystretch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}{1.05}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$\begin{array}{cc*{6}{c}}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 x\in S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leftrightarrow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&amp;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   \multicolumn{6}{l}{\text{subset\ }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T_x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subseteq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S: \bullet=y\in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T_x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} 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 &amp; &amp; a &amp; b &amp; c &amp; d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&amp; 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 \cline{1-7}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 a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leftrightarrow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&amp; \Y{$\bullet$}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circ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circ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circ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 b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leftrightarrow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circ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&amp; \Y{$\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circ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$} &amp; \bullet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circ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 c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leftrightarrow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&amp; \bullet &amp; \bullet &amp; \Y{$\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circ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$}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circ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 d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leftrightarrow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circ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circ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&amp; \bullet &amp; \Y{$\bullet$}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vdots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&amp; 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vdots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vdots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vdots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vdots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 \cline{1-7}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 ?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leftrightarrow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&amp; \Red{$\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circ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$} &amp; \Red{$\bullet$} &amp; \Red{$\bullet$} &amp; \Red{$\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circ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$}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 &amp; &amp; \multicolumn{6}{l}{D = \text{complement of diagonal}}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\end{array}$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69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10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Main message of this part of the course:</a:t>
            </a:r>
          </a:p>
          <a:p>
            <a:pPr marL="228600" indent="-228600">
              <a:buAutoNum type="arabicPeriod"/>
            </a:pPr>
            <a:r>
              <a:rPr lang="en-US" baseline="0" dirty="0"/>
              <a:t>There are limits to what you can do with a computer</a:t>
            </a:r>
          </a:p>
          <a:p>
            <a:pPr marL="228600" indent="-228600">
              <a:buAutoNum type="arabicPeriod"/>
            </a:pPr>
            <a:r>
              <a:rPr lang="en-US" baseline="0" dirty="0"/>
              <a:t>These limits have a precise (mathematical) definition, ultimately based on a precise theoretical model of the computer (the Turing machine)</a:t>
            </a:r>
          </a:p>
          <a:p>
            <a:pPr marL="228600" indent="-228600">
              <a:buAutoNum type="arabicPeriod"/>
            </a:pPr>
            <a:r>
              <a:rPr lang="en-US" baseline="0" dirty="0"/>
              <a:t>So, whenever you need to solve a computational problem, later in your studies or later in your professional life, it makes sense to first try to figure out in which category it falls.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prove that some problem is NP-complete, what do</a:t>
            </a:r>
            <a:r>
              <a:rPr lang="en-US" baseline="0" dirty="0"/>
              <a:t> we need to show?</a:t>
            </a:r>
          </a:p>
          <a:p>
            <a:br>
              <a:rPr lang="en-US" baseline="0" dirty="0"/>
            </a:br>
            <a:r>
              <a:rPr lang="en-US" baseline="0" dirty="0"/>
              <a:t>To prove NP-hardness is a rather challenging task! We would need to prove something for all algorithms! And algorithm is a vague notion, or is it?</a:t>
            </a:r>
          </a:p>
          <a:p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According to a celebrated result by Cook and Levin, a polynomial-time algorithm for SAT can be transformed into polynomial-time algorithms for </a:t>
            </a:r>
            <a:r>
              <a:rPr lang="en-US" i="1" dirty="0"/>
              <a:t>all problems in NP</a:t>
            </a:r>
            <a:r>
              <a:rPr lang="en-US" dirty="0"/>
              <a:t>, showing that </a:t>
            </a:r>
            <a:r>
              <a:rPr lang="en-US" dirty="0">
                <a:solidFill>
                  <a:srgbClr val="0075F6"/>
                </a:solidFill>
              </a:rPr>
              <a:t>SAT is NP-hard</a:t>
            </a:r>
            <a:r>
              <a:rPr lang="en-US" dirty="0"/>
              <a:t>. (Proof is tedious!)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8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is known NP-hard</a:t>
            </a:r>
          </a:p>
          <a:p>
            <a:r>
              <a:rPr lang="en-US" dirty="0"/>
              <a:t>To</a:t>
            </a:r>
            <a:r>
              <a:rPr lang="en-US" baseline="0" dirty="0"/>
              <a:t> prove B is NP-hard</a:t>
            </a:r>
          </a:p>
          <a:p>
            <a:r>
              <a:rPr lang="en-US" baseline="0" dirty="0"/>
              <a:t>Proof: It suffices to reduce A to B (A -&gt; B)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To prove: if B has poly-time </a:t>
            </a:r>
            <a:r>
              <a:rPr lang="en-US" baseline="0" dirty="0" err="1"/>
              <a:t>algo</a:t>
            </a:r>
            <a:r>
              <a:rPr lang="en-US" baseline="0" dirty="0"/>
              <a:t>, then all NP problems C have poly-time </a:t>
            </a:r>
            <a:r>
              <a:rPr lang="en-US" baseline="0" dirty="0" err="1"/>
              <a:t>algo</a:t>
            </a:r>
            <a:endParaRPr lang="en-US" baseline="0" dirty="0"/>
          </a:p>
          <a:p>
            <a:r>
              <a:rPr lang="en-US" baseline="0" dirty="0"/>
              <a:t>Assume B has poly-time </a:t>
            </a:r>
            <a:r>
              <a:rPr lang="en-US" baseline="0" dirty="0" err="1"/>
              <a:t>algo</a:t>
            </a:r>
            <a:r>
              <a:rPr lang="en-US" baseline="0" dirty="0"/>
              <a:t>.</a:t>
            </a:r>
          </a:p>
          <a:p>
            <a:r>
              <a:rPr lang="en-US" baseline="0" dirty="0"/>
              <a:t>Since A is NP-hard, we have C -&gt; A; combined with A -&gt; B yields C -&gt;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09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multiplication problem is easy! A computer can multiply numbers of this size in less than a second.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Typically, for Random</a:t>
            </a:r>
            <a:r>
              <a:rPr lang="en-US" baseline="0" dirty="0"/>
              <a:t> Access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40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Factorization is hard! And it better be!</a:t>
            </a:r>
          </a:p>
          <a:p>
            <a:endParaRPr lang="en-US" dirty="0"/>
          </a:p>
          <a:p>
            <a:r>
              <a:rPr lang="en-US" dirty="0"/>
              <a:t>In</a:t>
            </a:r>
            <a:r>
              <a:rPr lang="en-US" baseline="0" dirty="0"/>
              <a:t> fact, this is RSA-704 (it has 704 digits written in binary), and it is the most recent number of the RSA challenge set by RSA Laboratories that was factorized (on July 2, 2012).</a:t>
            </a:r>
          </a:p>
          <a:p>
            <a:endParaRPr lang="en-US" baseline="0" dirty="0"/>
          </a:p>
          <a:p>
            <a:r>
              <a:rPr lang="en-US" baseline="0" dirty="0"/>
              <a:t>The people who factored it, earned $30,000. (Incidentally, on December 12, 2009 already the larger RSA-768 was factored, earning the person who succeeded a prize of $50,000).</a:t>
            </a:r>
          </a:p>
          <a:p>
            <a:endParaRPr lang="en-US" baseline="0" dirty="0"/>
          </a:p>
          <a:p>
            <a:r>
              <a:rPr lang="en-US" baseline="0" dirty="0"/>
              <a:t>The highest challenge currently set is RSA-2048, with a prize of $200,000.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78686-E4A7-4F34-BF72-1AA12B152A0B}" type="slidenum">
              <a:rPr lang="en-US" smtClean="0">
                <a:latin typeface="Arial" charset="0"/>
              </a:rPr>
              <a:pPr/>
              <a:t>32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805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Notion of randomness could only be defined</a:t>
            </a:r>
            <a:r>
              <a:rPr lang="en-US" baseline="0" dirty="0"/>
              <a:t> better using the notion of an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74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decoder can be viewed a special-purpose</a:t>
            </a:r>
            <a:r>
              <a:rPr lang="en-US" baseline="0" dirty="0"/>
              <a:t> machine that reconstructs the communicated string by ‘executing’/interpreting its 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80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059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to Finite</a:t>
            </a:r>
            <a:r>
              <a:rPr lang="en-US" baseline="0" dirty="0"/>
              <a:t> Automaton.</a:t>
            </a:r>
          </a:p>
          <a:p>
            <a:r>
              <a:rPr lang="en-US" dirty="0"/>
              <a:t>Example initial state is based on De</a:t>
            </a:r>
            <a:r>
              <a:rPr lang="en-US" baseline="0" dirty="0"/>
              <a:t> </a:t>
            </a:r>
            <a:r>
              <a:rPr lang="en-US" baseline="0" dirty="0" err="1"/>
              <a:t>Bruijn</a:t>
            </a:r>
            <a:r>
              <a:rPr lang="en-US" baseline="0" dirty="0"/>
              <a:t> sequence: 0001011100</a:t>
            </a:r>
          </a:p>
          <a:p>
            <a:r>
              <a:rPr lang="en-US" baseline="0" dirty="0"/>
              <a:t>Example uses Rule 30 = 16 + 8 + 4 + 2.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68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60 generations of initial state of preceding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947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Stable =</a:t>
            </a:r>
            <a:r>
              <a:rPr lang="en-US" baseline="0" dirty="0"/>
              <a:t> periodic with </a:t>
            </a:r>
            <a:r>
              <a:rPr lang="en-US" dirty="0"/>
              <a:t>period 1)</a:t>
            </a:r>
          </a:p>
          <a:p>
            <a:r>
              <a:rPr lang="en-US" dirty="0"/>
              <a:t>Periodic:</a:t>
            </a:r>
            <a:r>
              <a:rPr lang="en-US" baseline="0" dirty="0"/>
              <a:t> cf. regular language / finite automaton</a:t>
            </a:r>
            <a:endParaRPr lang="en-US" dirty="0"/>
          </a:p>
          <a:p>
            <a:r>
              <a:rPr lang="en-US" dirty="0"/>
              <a:t>Mathematica demo</a:t>
            </a:r>
            <a:r>
              <a:rPr lang="en-US" baseline="0" dirty="0"/>
              <a:t> (movie on next slide).</a:t>
            </a:r>
          </a:p>
          <a:p>
            <a:r>
              <a:rPr lang="en-US" baseline="0" dirty="0"/>
              <a:t>Image from Wikipedia: </a:t>
            </a:r>
            <a:r>
              <a:rPr lang="en-US" baseline="0" dirty="0" err="1"/>
              <a:t>Conus</a:t>
            </a:r>
            <a:r>
              <a:rPr lang="en-US" baseline="0" dirty="0"/>
              <a:t> textile exhibits a cellular automaton pattern on its shell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882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60 generations</a:t>
            </a:r>
            <a:r>
              <a:rPr lang="en-US" baseline="0" dirty="0"/>
              <a:t> from that same initial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2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E8BE6-08E7-4857-B156-1196A5297695}" type="slidenum">
              <a:rPr lang="en-US" smtClean="0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584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Movie</a:t>
            </a:r>
            <a:r>
              <a:rPr lang="en-US" baseline="0" dirty="0"/>
              <a:t> showing a</a:t>
            </a:r>
            <a:r>
              <a:rPr lang="en-US" dirty="0"/>
              <a:t>ll rules applied to the same initial configuration,</a:t>
            </a:r>
            <a:r>
              <a:rPr lang="en-US" baseline="0" dirty="0"/>
              <a:t> one after the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51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36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Towel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45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on</a:t>
            </a:r>
            <a:r>
              <a:rPr lang="en-US" baseline="0" dirty="0"/>
              <a:t> blackboard: 1 TB \</a:t>
            </a:r>
            <a:r>
              <a:rPr lang="en-US" baseline="0" dirty="0" err="1"/>
              <a:t>approx</a:t>
            </a:r>
            <a:r>
              <a:rPr lang="en-US" baseline="0" dirty="0"/>
              <a:t> 2^43 \</a:t>
            </a:r>
            <a:r>
              <a:rPr lang="en-US" baseline="0" dirty="0" err="1"/>
              <a:t>approx</a:t>
            </a:r>
            <a:r>
              <a:rPr lang="en-US" baseline="0" dirty="0"/>
              <a:t> 10^13 bits (this is </a:t>
            </a:r>
            <a:r>
              <a:rPr lang="en-US" i="1" baseline="0" dirty="0"/>
              <a:t>n</a:t>
            </a:r>
            <a:r>
              <a:rPr lang="en-US" baseline="0" dirty="0"/>
              <a:t>)</a:t>
            </a:r>
          </a:p>
          <a:p>
            <a:r>
              <a:rPr lang="en-US" baseline="0" dirty="0"/>
              <a:t>There are 2^n different memory configurations with n bits</a:t>
            </a:r>
          </a:p>
          <a:p>
            <a:r>
              <a:rPr lang="en-US" baseline="0" dirty="0"/>
              <a:t>Smaller example: n=12, x = 111010001100 and y = </a:t>
            </a:r>
            <a:r>
              <a:rPr lang="en-US" dirty="0"/>
              <a:t>110010001110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863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 has approx. 26 decimal digits, 86 bits</a:t>
            </a:r>
          </a:p>
          <a:p>
            <a:r>
              <a:rPr lang="en-US" baseline="0" dirty="0"/>
              <a:t>s also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270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</a:t>
            </a:r>
            <a:r>
              <a:rPr lang="en-US" baseline="0" dirty="0"/>
              <a:t> x and y were chosen to allow several `bad’ primes</a:t>
            </a:r>
          </a:p>
          <a:p>
            <a:r>
              <a:rPr lang="en-US" baseline="0" dirty="0"/>
              <a:t>8 bits needed for each of p and s (exceeds length of x, here); could even use 6 bit for p</a:t>
            </a:r>
          </a:p>
          <a:p>
            <a:r>
              <a:rPr lang="en-US" baseline="0" dirty="0"/>
              <a:t>At most 5 primes are bad: 2 x 3 x 5 x 7 x 11 = 2310</a:t>
            </a:r>
          </a:p>
          <a:p>
            <a:r>
              <a:rPr lang="en-US" baseline="0" dirty="0"/>
              <a:t>Probability of incorrect outcome, in worst case: &lt; 5 / 34 ≈ 0.147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657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489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276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Also: securely compute the sum </a:t>
            </a:r>
            <a:r>
              <a:rPr lang="en-US"/>
              <a:t>(average) </a:t>
            </a:r>
            <a:r>
              <a:rPr lang="en-US" dirty="0"/>
              <a:t>of the ages of a group of persons, without </a:t>
            </a:r>
            <a:r>
              <a:rPr lang="en-US"/>
              <a:t>anyone revealing their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653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49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Antikythera</a:t>
            </a: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875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177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Experts are</a:t>
            </a:r>
            <a:r>
              <a:rPr lang="en-US" baseline="0" dirty="0"/>
              <a:t> convinced of the theory.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67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links</a:t>
            </a:r>
            <a:r>
              <a:rPr lang="en-US" baseline="0" dirty="0"/>
              <a:t> to Wikipedia articles.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65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century BC</a:t>
            </a:r>
          </a:p>
          <a:p>
            <a:endParaRPr lang="en-US" dirty="0"/>
          </a:p>
          <a:p>
            <a:r>
              <a:rPr lang="en-US" dirty="0"/>
              <a:t>Image source: https://</a:t>
            </a:r>
            <a:r>
              <a:rPr lang="en-US" dirty="0" err="1"/>
              <a:t>commons.wikimedia.org</a:t>
            </a:r>
            <a:r>
              <a:rPr lang="en-US" dirty="0"/>
              <a:t>/wiki/File:NAMA_Machine_d%27Anticyth%C3%A8re_1.jpg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48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http://</a:t>
            </a:r>
            <a:r>
              <a:rPr lang="en-US" dirty="0" err="1"/>
              <a:t>watchesbysjx.com</a:t>
            </a:r>
            <a:r>
              <a:rPr lang="en-US" dirty="0"/>
              <a:t>/2013/09/hands-on-with-the-harry-winston-opus-xiii-with-live-photos-and-price.html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55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Lock</a:t>
            </a:r>
            <a:r>
              <a:rPr lang="en-US" baseline="0" dirty="0"/>
              <a:t> has dual purpose: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Physical security (strong enough to withstand entry by force)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Selective access (allow selected persons access)</a:t>
            </a:r>
          </a:p>
          <a:p>
            <a:pPr marL="0" indent="0">
              <a:buFont typeface="Arial" charset="0"/>
              <a:buNone/>
            </a:pPr>
            <a:endParaRPr lang="en-US" baseline="0" dirty="0"/>
          </a:p>
          <a:p>
            <a:pPr marL="0" indent="0">
              <a:buFont typeface="Arial" charset="0"/>
              <a:buNone/>
            </a:pPr>
            <a:r>
              <a:rPr lang="en-US" baseline="0" dirty="0"/>
              <a:t>Image source: https://</a:t>
            </a:r>
            <a:r>
              <a:rPr lang="en-US" baseline="0" dirty="0" err="1"/>
              <a:t>en.wikipedia.org</a:t>
            </a:r>
            <a:r>
              <a:rPr lang="en-US" baseline="0" dirty="0"/>
              <a:t>/wiki/</a:t>
            </a:r>
            <a:r>
              <a:rPr lang="en-US" baseline="0" dirty="0" err="1"/>
              <a:t>Pin_tumbler_lock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65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</a:t>
            </a:r>
            <a:r>
              <a:rPr lang="en-US" dirty="0" err="1"/>
              <a:t>en.wikipedia.org</a:t>
            </a:r>
            <a:r>
              <a:rPr lang="en-US" dirty="0"/>
              <a:t>/wiki/Abacus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85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Slide_rule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2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6725" y="2889250"/>
            <a:ext cx="8208963" cy="17938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accent2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79788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188913"/>
            <a:ext cx="2120900" cy="6119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213475" cy="61198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02088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002087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596"/>
            <a:ext cx="4040188" cy="3906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8924"/>
            <a:ext cx="4040188" cy="43472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38596"/>
            <a:ext cx="4041775" cy="3906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8924"/>
            <a:ext cx="4041775" cy="43472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486775" cy="6477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486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1565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57200" y="981075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>
              <a:latin typeface="Arial" pitchFamily="34" charset="0"/>
            </a:endParaRPr>
          </a:p>
        </p:txBody>
      </p:sp>
      <p:pic>
        <p:nvPicPr>
          <p:cNvPr id="2054" name="Picture 6" descr="TUELogo"/>
          <p:cNvPicPr>
            <a:picLocks noChangeAspect="1" noChangeArrowheads="1"/>
          </p:cNvPicPr>
          <p:nvPr/>
        </p:nvPicPr>
        <p:blipFill>
          <a:blip r:embed="rId13" cstate="print"/>
          <a:srcRect l="3642" t="14255" r="8720" b="16008"/>
          <a:stretch>
            <a:fillRect/>
          </a:stretch>
        </p:blipFill>
        <p:spPr bwMode="auto">
          <a:xfrm>
            <a:off x="6588125" y="6353175"/>
            <a:ext cx="2520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8"/>
          <p:cNvSpPr txBox="1">
            <a:spLocks noChangeArrowheads="1"/>
          </p:cNvSpPr>
          <p:nvPr userDrawn="1"/>
        </p:nvSpPr>
        <p:spPr bwMode="auto">
          <a:xfrm>
            <a:off x="2233613" y="4030663"/>
            <a:ext cx="1171575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0"/>
              </a:spcBef>
              <a:defRPr/>
            </a:pPr>
            <a:endParaRPr lang="nl-NL" sz="1800">
              <a:latin typeface="Verdana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 userDrawn="1"/>
        </p:nvSpPr>
        <p:spPr bwMode="auto">
          <a:xfrm>
            <a:off x="4130675" y="4130675"/>
            <a:ext cx="142081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l-NL" sz="1800"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p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92WHN-pAFC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ryptographically_secure_pseudorandom_number_generator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golly.sourceforge.net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igital_physics#Wheeler.27s_.22it_from_bit.22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andomized_algorithm" TargetMode="External"/><Relationship Id="rId13" Type="http://schemas.openxmlformats.org/officeDocument/2006/relationships/hyperlink" Target="https://en.wikipedia.org/wiki/Quantum_cryptography" TargetMode="External"/><Relationship Id="rId3" Type="http://schemas.openxmlformats.org/officeDocument/2006/relationships/hyperlink" Target="https://en.wikipedia.org/wiki/Cellular_automaton" TargetMode="External"/><Relationship Id="rId7" Type="http://schemas.openxmlformats.org/officeDocument/2006/relationships/hyperlink" Target="https://en.wikipedia.org/wiki/History_of_randomness" TargetMode="External"/><Relationship Id="rId12" Type="http://schemas.openxmlformats.org/officeDocument/2006/relationships/hyperlink" Target="https://en.wikipedia.org/wiki/DNA_computin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andomness" TargetMode="External"/><Relationship Id="rId11" Type="http://schemas.openxmlformats.org/officeDocument/2006/relationships/hyperlink" Target="http://www.peterjbentley.com/" TargetMode="External"/><Relationship Id="rId5" Type="http://schemas.openxmlformats.org/officeDocument/2006/relationships/hyperlink" Target="https://en.wikipedia.org/wiki/Golly_(program)" TargetMode="External"/><Relationship Id="rId15" Type="http://schemas.openxmlformats.org/officeDocument/2006/relationships/hyperlink" Target="http://qcplayground.withgoogle.com/" TargetMode="External"/><Relationship Id="rId10" Type="http://schemas.openxmlformats.org/officeDocument/2006/relationships/hyperlink" Target="https://en.wikipedia.org/wiki/Digital_physics" TargetMode="External"/><Relationship Id="rId4" Type="http://schemas.openxmlformats.org/officeDocument/2006/relationships/hyperlink" Target="https://en.wikipedia.org/wiki/Conway's_Game_of_Life" TargetMode="External"/><Relationship Id="rId9" Type="http://schemas.openxmlformats.org/officeDocument/2006/relationships/hyperlink" Target="https://en.wikipedia.org/wiki/Cryptographically_secure_pseudorandom_number_generator" TargetMode="External"/><Relationship Id="rId14" Type="http://schemas.openxmlformats.org/officeDocument/2006/relationships/hyperlink" Target="https://en.wikipedia.org/wiki/Quantum_compute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806575"/>
          </a:xfrm>
        </p:spPr>
        <p:txBody>
          <a:bodyPr/>
          <a:lstStyle/>
          <a:p>
            <a:pPr eaLnBrk="1" hangingPunct="1"/>
            <a:r>
              <a:rPr lang="en-US" dirty="0"/>
              <a:t>2ITX0</a:t>
            </a:r>
            <a:br>
              <a:rPr lang="en-US" dirty="0"/>
            </a:br>
            <a:r>
              <a:rPr lang="en-US" dirty="0"/>
              <a:t>Applied Logic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2688" y="3379788"/>
            <a:ext cx="6778625" cy="2209800"/>
          </a:xfrm>
        </p:spPr>
        <p:txBody>
          <a:bodyPr/>
          <a:lstStyle/>
          <a:p>
            <a:pPr eaLnBrk="1" hangingPunct="1"/>
            <a:r>
              <a:rPr lang="en-US" dirty="0"/>
              <a:t>Quartile 2, 2019–2020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Lecture 13: Conclusion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Lecturer: Tom Verhoeff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Processing: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Initially, done by human beings without much tool support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77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Planetarium (</a:t>
            </a:r>
            <a:r>
              <a:rPr lang="en-US" kern="1200" dirty="0" err="1">
                <a:latin typeface="Arial" pitchFamily="34" charset="0"/>
              </a:rPr>
              <a:t>Antikythera</a:t>
            </a:r>
            <a:r>
              <a:rPr lang="en-US" kern="1200" dirty="0">
                <a:latin typeface="Arial" pitchFamily="34" charset="0"/>
              </a:rPr>
              <a:t> mechanism</a:t>
            </a:r>
            <a:r>
              <a:rPr lang="en-US" dirty="0"/>
              <a:t>)</a:t>
            </a:r>
          </a:p>
        </p:txBody>
      </p:sp>
      <p:pic>
        <p:nvPicPr>
          <p:cNvPr id="4" name="Picture 3" descr="NAMA_Machine_d'Anticythè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20" y="1152021"/>
            <a:ext cx="5707299" cy="509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83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with gears, springs, and pointers</a:t>
            </a:r>
          </a:p>
        </p:txBody>
      </p:sp>
      <p:pic>
        <p:nvPicPr>
          <p:cNvPr id="5" name="Picture 4" descr="Harry Winston Opus 13 (20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7" y="1257664"/>
            <a:ext cx="7976434" cy="499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86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and Key</a:t>
            </a:r>
          </a:p>
        </p:txBody>
      </p:sp>
      <p:pic>
        <p:nvPicPr>
          <p:cNvPr id="4" name="Picture 3" descr="Tumbler_key_lock_explained_in_four_step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96" y="1030410"/>
            <a:ext cx="6679691" cy="541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Abacus</a:t>
            </a:r>
          </a:p>
        </p:txBody>
      </p:sp>
      <p:pic>
        <p:nvPicPr>
          <p:cNvPr id="5" name="Content Placeholder 4" descr="Boulier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35" r="-107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03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Rule</a:t>
            </a:r>
          </a:p>
        </p:txBody>
      </p:sp>
      <p:pic>
        <p:nvPicPr>
          <p:cNvPr id="5" name="Content Placeholder 4" descr="Pocket_slide_rul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425" b="-634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5968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Centrifugal governor</a:t>
            </a:r>
          </a:p>
        </p:txBody>
      </p:sp>
      <p:pic>
        <p:nvPicPr>
          <p:cNvPr id="5" name="Content Placeholder 4" descr="Centrifugal_governor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95" r="-172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4618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Camshaft</a:t>
            </a:r>
          </a:p>
        </p:txBody>
      </p:sp>
      <p:pic>
        <p:nvPicPr>
          <p:cNvPr id="5" name="Content Placeholder 4" descr="overhead camshaft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56" r="-40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3558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Jacquard’s loom, with punched cards</a:t>
            </a:r>
          </a:p>
        </p:txBody>
      </p:sp>
      <p:pic>
        <p:nvPicPr>
          <p:cNvPr id="6" name="Picture 5" descr="Jacquard.loom.hoo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78" y="1382813"/>
            <a:ext cx="3162300" cy="4229100"/>
          </a:xfrm>
          <a:prstGeom prst="rect">
            <a:avLst/>
          </a:prstGeom>
        </p:spPr>
      </p:pic>
      <p:pic>
        <p:nvPicPr>
          <p:cNvPr id="7" name="Picture 6" descr="Jacquard.loom.car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22" y="1382812"/>
            <a:ext cx="31623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71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Rotating drum sequencer</a:t>
            </a:r>
          </a:p>
        </p:txBody>
      </p:sp>
      <p:pic>
        <p:nvPicPr>
          <p:cNvPr id="5" name="Picture 4" descr="Rotating-Drum-Sequencer-mpdwb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21" y="1183246"/>
            <a:ext cx="6935432" cy="520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 Themes:</a:t>
            </a:r>
          </a:p>
          <a:p>
            <a:pPr lvl="1"/>
            <a:r>
              <a:rPr lang="en-US" dirty="0"/>
              <a:t>SAT/SMT Solving: Logic for Problem Solving</a:t>
            </a:r>
          </a:p>
          <a:p>
            <a:pPr lvl="1"/>
            <a:r>
              <a:rPr lang="en-US" dirty="0"/>
              <a:t>Information Theory: Communication &amp; Storage</a:t>
            </a:r>
          </a:p>
          <a:p>
            <a:pPr lvl="1"/>
            <a:r>
              <a:rPr lang="en-US" dirty="0"/>
              <a:t>Program correctness</a:t>
            </a:r>
          </a:p>
          <a:p>
            <a:pPr lvl="1"/>
            <a:endParaRPr lang="en-US" dirty="0"/>
          </a:p>
          <a:p>
            <a:r>
              <a:rPr lang="en-US" dirty="0"/>
              <a:t>Conclusion</a:t>
            </a:r>
          </a:p>
          <a:p>
            <a:pPr lvl="1"/>
            <a:r>
              <a:rPr lang="en-US" dirty="0"/>
              <a:t>History</a:t>
            </a:r>
          </a:p>
          <a:p>
            <a:pPr lvl="1"/>
            <a:r>
              <a:rPr lang="en-US" dirty="0"/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782441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 limits on what can be computed</a:t>
            </a:r>
          </a:p>
          <a:p>
            <a:pPr lvl="1"/>
            <a:r>
              <a:rPr lang="en-US" dirty="0"/>
              <a:t>In principle: </a:t>
            </a:r>
            <a:r>
              <a:rPr lang="en-US" b="1" dirty="0"/>
              <a:t>decidable</a:t>
            </a:r>
            <a:r>
              <a:rPr lang="en-US" dirty="0"/>
              <a:t> vs </a:t>
            </a:r>
            <a:r>
              <a:rPr lang="en-US" b="1" dirty="0"/>
              <a:t>undecidable</a:t>
            </a:r>
          </a:p>
          <a:p>
            <a:pPr lvl="1"/>
            <a:r>
              <a:rPr lang="en-US" dirty="0"/>
              <a:t>In practice: </a:t>
            </a:r>
            <a:r>
              <a:rPr lang="en-US" b="1" dirty="0"/>
              <a:t>tractable</a:t>
            </a:r>
            <a:r>
              <a:rPr lang="en-US" dirty="0"/>
              <a:t> vs </a:t>
            </a:r>
            <a:r>
              <a:rPr lang="en-US" b="1" dirty="0"/>
              <a:t>intractable</a:t>
            </a:r>
          </a:p>
          <a:p>
            <a:pPr lvl="1"/>
            <a:r>
              <a:rPr lang="en-US" dirty="0"/>
              <a:t>Robust boundaries</a:t>
            </a:r>
          </a:p>
          <a:p>
            <a:pPr lvl="1"/>
            <a:endParaRPr lang="en-US" dirty="0"/>
          </a:p>
          <a:p>
            <a:r>
              <a:rPr lang="en-US" dirty="0"/>
              <a:t>Main insights:</a:t>
            </a:r>
          </a:p>
          <a:p>
            <a:pPr lvl="1"/>
            <a:r>
              <a:rPr lang="en-US" dirty="0"/>
              <a:t>There exist computational problems without algorithmic solution</a:t>
            </a:r>
          </a:p>
          <a:p>
            <a:pPr lvl="1"/>
            <a:r>
              <a:rPr lang="en-US" dirty="0"/>
              <a:t>There exists a class of computational problems (NP) that we cannot (yet?) solve efficiently, even though solutions to instances are easy to verify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0135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4732B-4A7A-EF49-8772-8E4E11D5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Powerset Is Larger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10766-5C1D-2940-8675-A58F4C19B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set S and its powerset P(S) = set of all subsets of S</a:t>
            </a:r>
          </a:p>
          <a:p>
            <a:r>
              <a:rPr lang="en-US" dirty="0"/>
              <a:t>P(S) is not smaller than S: { {a} | a ∈ S } ⊆ P(S), but larger than S</a:t>
            </a:r>
          </a:p>
          <a:p>
            <a:r>
              <a:rPr lang="en-US" dirty="0"/>
              <a:t>Consider a correspondence between S and P(S); cannot be 1–1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4538C8-070C-084D-A70D-64EEEA88C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735" y="2510123"/>
            <a:ext cx="6057723" cy="379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47016-4628-D749-AC28-8668A76D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Problems on Natural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ACD90-58C5-074B-989B-8AE0E44DF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subset D of N corresponds to a decision problem:</a:t>
            </a:r>
          </a:p>
          <a:p>
            <a:pPr lvl="1"/>
            <a:r>
              <a:rPr lang="en-US" dirty="0"/>
              <a:t>Instance (input): number n ∈ N</a:t>
            </a:r>
          </a:p>
          <a:p>
            <a:pPr lvl="1"/>
            <a:r>
              <a:rPr lang="en-US" dirty="0"/>
              <a:t>Solution (output): if n ∈ D then YES else NO</a:t>
            </a:r>
          </a:p>
          <a:p>
            <a:pPr lvl="1"/>
            <a:endParaRPr lang="en-US" dirty="0"/>
          </a:p>
          <a:p>
            <a:r>
              <a:rPr lang="en-US" dirty="0"/>
              <a:t>Example: primality checking corresponds to the set of all primes</a:t>
            </a:r>
          </a:p>
          <a:p>
            <a:endParaRPr lang="en-US" dirty="0"/>
          </a:p>
          <a:p>
            <a:r>
              <a:rPr lang="en-US" dirty="0"/>
              <a:t>There exist decision problems not solvable by an algorithm:</a:t>
            </a:r>
          </a:p>
          <a:p>
            <a:pPr lvl="1"/>
            <a:r>
              <a:rPr lang="en-US" dirty="0"/>
              <a:t>Algorithms can be enumerated (numbered with N)</a:t>
            </a:r>
          </a:p>
          <a:p>
            <a:pPr lvl="1"/>
            <a:r>
              <a:rPr lang="en-US" dirty="0"/>
              <a:t>There are more subsets of N than numbers in N</a:t>
            </a:r>
          </a:p>
          <a:p>
            <a:pPr lvl="1"/>
            <a:endParaRPr lang="en-US" dirty="0"/>
          </a:p>
          <a:p>
            <a:r>
              <a:rPr lang="en-US" dirty="0"/>
              <a:t>Non-constructive: no concrete unsolvable decision problem given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3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52B43-304F-1846-A751-5CD11F43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Problem DIAG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A8C55-8AD1-3146-A505-5A5AE976C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156575" cy="4899306"/>
          </a:xfrm>
        </p:spPr>
        <p:txBody>
          <a:bodyPr/>
          <a:lstStyle/>
          <a:p>
            <a:r>
              <a:rPr lang="en-US" dirty="0"/>
              <a:t>Enumerate all algorithms: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 is </a:t>
            </a:r>
            <a:r>
              <a:rPr lang="en-US" dirty="0" err="1"/>
              <a:t>i-th</a:t>
            </a:r>
            <a:r>
              <a:rPr lang="en-US" dirty="0"/>
              <a:t> algorithm (Turing machine)</a:t>
            </a:r>
          </a:p>
          <a:p>
            <a:r>
              <a:rPr lang="en-US" dirty="0"/>
              <a:t>Define DIAG = { </a:t>
            </a:r>
            <a:r>
              <a:rPr lang="en-US" dirty="0" err="1"/>
              <a:t>i</a:t>
            </a:r>
            <a:r>
              <a:rPr lang="en-US" dirty="0"/>
              <a:t> ∈ N |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 does </a:t>
            </a:r>
            <a:r>
              <a:rPr lang="en-US" i="1" dirty="0"/>
              <a:t>not</a:t>
            </a:r>
            <a:r>
              <a:rPr lang="en-US" dirty="0"/>
              <a:t> output YES on input </a:t>
            </a:r>
            <a:r>
              <a:rPr lang="en-US" dirty="0" err="1"/>
              <a:t>i</a:t>
            </a:r>
            <a:r>
              <a:rPr lang="en-US" dirty="0"/>
              <a:t> }</a:t>
            </a:r>
          </a:p>
          <a:p>
            <a:r>
              <a:rPr lang="en-US" dirty="0"/>
              <a:t>DIAG instance </a:t>
            </a:r>
            <a:r>
              <a:rPr lang="en-US" dirty="0" err="1"/>
              <a:t>i</a:t>
            </a:r>
            <a:r>
              <a:rPr lang="en-US" dirty="0"/>
              <a:t> involves execution of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 on input I,</a:t>
            </a:r>
          </a:p>
          <a:p>
            <a:pPr lvl="1"/>
            <a:r>
              <a:rPr lang="en-US" dirty="0"/>
              <a:t>viz. decide whether that execution does </a:t>
            </a:r>
            <a:r>
              <a:rPr lang="en-US" i="1" dirty="0"/>
              <a:t>not</a:t>
            </a:r>
            <a:r>
              <a:rPr lang="en-US" dirty="0"/>
              <a:t> output YES</a:t>
            </a:r>
          </a:p>
          <a:p>
            <a:r>
              <a:rPr lang="en-US" dirty="0"/>
              <a:t>Does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 solve DIAG?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 outputs YES on input j  ⇔  j ∉ DIAG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 does </a:t>
            </a:r>
            <a:r>
              <a:rPr lang="en-US" i="1" dirty="0"/>
              <a:t>not</a:t>
            </a:r>
            <a:r>
              <a:rPr lang="en-US" dirty="0"/>
              <a:t> solve DIAG</a:t>
            </a:r>
          </a:p>
          <a:p>
            <a:r>
              <a:rPr lang="en-US" dirty="0"/>
              <a:t>Decision problem DIAG is not solvable by any algorithm</a:t>
            </a:r>
          </a:p>
          <a:p>
            <a:pPr lvl="1"/>
            <a:endParaRPr lang="en-US" dirty="0"/>
          </a:p>
          <a:p>
            <a:r>
              <a:rPr lang="en-US" dirty="0"/>
              <a:t>Constructive: DIAG is a concrete unsolvable decision problem</a:t>
            </a:r>
          </a:p>
          <a:p>
            <a:pPr lvl="1"/>
            <a:r>
              <a:rPr lang="en-US" dirty="0"/>
              <a:t>Depends on enumeration of all algorithms</a:t>
            </a:r>
          </a:p>
          <a:p>
            <a:pPr lvl="1"/>
            <a:endParaRPr lang="en-US" dirty="0"/>
          </a:p>
          <a:p>
            <a:r>
              <a:rPr lang="en-US" dirty="0"/>
              <a:t>DIAG does not seem to be a very practical problem</a:t>
            </a:r>
          </a:p>
        </p:txBody>
      </p:sp>
    </p:spTree>
    <p:extLst>
      <p:ext uri="{BB962C8B-B14F-4D97-AF65-F5344CB8AC3E}">
        <p14:creationId xmlns:p14="http://schemas.microsoft.com/office/powerpoint/2010/main" val="212740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755B1-CF1A-1C4F-974B-B94F4FCC3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Halting Problem as Decision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8AA94-9171-C347-9809-BB9E53277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Instance (input): Algorithm (Turing machine) T and input tape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Solution (output): Whether execution of T on input tape </a:t>
            </a:r>
            <a:r>
              <a:rPr lang="en-US" dirty="0" err="1"/>
              <a:t>i</a:t>
            </a:r>
            <a:r>
              <a:rPr lang="en-US" dirty="0"/>
              <a:t> halts</a:t>
            </a:r>
          </a:p>
          <a:p>
            <a:endParaRPr lang="en-US" dirty="0"/>
          </a:p>
          <a:p>
            <a:r>
              <a:rPr lang="en-US" dirty="0"/>
              <a:t>Is </a:t>
            </a:r>
            <a:r>
              <a:rPr lang="en-US" i="1" dirty="0"/>
              <a:t>Halting Problem</a:t>
            </a:r>
            <a:r>
              <a:rPr lang="en-US" dirty="0"/>
              <a:t> solvable by an algorithm (Turing machine)?</a:t>
            </a:r>
          </a:p>
          <a:p>
            <a:endParaRPr lang="en-US" dirty="0"/>
          </a:p>
          <a:p>
            <a:r>
              <a:rPr lang="en-US" dirty="0"/>
              <a:t>Suppose some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 solves </a:t>
            </a:r>
            <a:r>
              <a:rPr lang="en-US" i="1" dirty="0"/>
              <a:t>Halting Problem</a:t>
            </a:r>
          </a:p>
          <a:p>
            <a:pPr lvl="1"/>
            <a:r>
              <a:rPr lang="en-US" dirty="0"/>
              <a:t>Construct Turing machine M with number n ∈ N as input</a:t>
            </a:r>
          </a:p>
          <a:p>
            <a:pPr lvl="1"/>
            <a:r>
              <a:rPr lang="en-US" dirty="0"/>
              <a:t>M (on input n): first runs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 on inputs T</a:t>
            </a:r>
            <a:r>
              <a:rPr lang="en-US" baseline="-25000" dirty="0"/>
              <a:t>n</a:t>
            </a:r>
            <a:r>
              <a:rPr lang="en-US" dirty="0"/>
              <a:t> and n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 outputs YES then it runs T</a:t>
            </a:r>
            <a:r>
              <a:rPr lang="en-US" baseline="-25000" dirty="0"/>
              <a:t>n</a:t>
            </a:r>
            <a:r>
              <a:rPr lang="en-US" dirty="0"/>
              <a:t> on n, and flips YES/NO output</a:t>
            </a:r>
          </a:p>
          <a:p>
            <a:pPr lvl="1"/>
            <a:r>
              <a:rPr lang="en-US" dirty="0"/>
              <a:t>Else it outputs YES</a:t>
            </a:r>
          </a:p>
          <a:p>
            <a:pPr lvl="1"/>
            <a:r>
              <a:rPr lang="en-US" dirty="0"/>
              <a:t>Hence, M solves decision problem DIAG</a:t>
            </a:r>
          </a:p>
          <a:p>
            <a:pPr lvl="1"/>
            <a:r>
              <a:rPr lang="en-US" dirty="0"/>
              <a:t>Contradiction</a:t>
            </a:r>
          </a:p>
          <a:p>
            <a:r>
              <a:rPr lang="en-US" dirty="0"/>
              <a:t>No algorithm (Turing machine)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 solves </a:t>
            </a:r>
            <a:r>
              <a:rPr lang="en-US" i="1" dirty="0"/>
              <a:t>Halting Problem</a:t>
            </a:r>
            <a:r>
              <a:rPr lang="en-US" dirty="0"/>
              <a:t> [</a:t>
            </a:r>
            <a:r>
              <a:rPr lang="en-US" dirty="0">
                <a:hlinkClick r:id="rId2"/>
              </a:rPr>
              <a:t>movie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7003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computation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57886" y="2183770"/>
            <a:ext cx="3121094" cy="433714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49731" y="3592429"/>
            <a:ext cx="294769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970866" y="2602608"/>
            <a:ext cx="2091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Tractable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4252" y="5134893"/>
            <a:ext cx="2468644" cy="654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Unsolvable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50482" y="4967398"/>
            <a:ext cx="294769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47410" y="3930191"/>
            <a:ext cx="2340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Intractable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977706" y="3236508"/>
            <a:ext cx="2075927" cy="714344"/>
          </a:xfrm>
          <a:prstGeom prst="ellipse">
            <a:avLst/>
          </a:prstGeom>
          <a:solidFill>
            <a:srgbClr val="FF0000">
              <a:alpha val="7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7197" y="3345811"/>
            <a:ext cx="517760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decision problem is</a:t>
            </a:r>
          </a:p>
          <a:p>
            <a:pPr lvl="1"/>
            <a:r>
              <a:rPr lang="en-US" dirty="0">
                <a:solidFill>
                  <a:srgbClr val="0075F6"/>
                </a:solidFill>
              </a:rPr>
              <a:t>tractable</a:t>
            </a:r>
            <a:r>
              <a:rPr lang="en-US" dirty="0">
                <a:solidFill>
                  <a:schemeClr val="accent4"/>
                </a:solidFill>
              </a:rPr>
              <a:t> if there exists a polynomial-time that solves it</a:t>
            </a:r>
          </a:p>
          <a:p>
            <a:pPr lvl="1"/>
            <a:r>
              <a:rPr lang="en-US" dirty="0">
                <a:solidFill>
                  <a:srgbClr val="0075F6"/>
                </a:solidFill>
              </a:rPr>
              <a:t>intractable</a:t>
            </a:r>
            <a:r>
              <a:rPr lang="en-US" dirty="0">
                <a:solidFill>
                  <a:schemeClr val="accent4"/>
                </a:solidFill>
              </a:rPr>
              <a:t> if there exists an algorithm that solves it, but not a polynomial-time algorithm</a:t>
            </a:r>
          </a:p>
          <a:p>
            <a:pPr lvl="1"/>
            <a:r>
              <a:rPr lang="en-US" dirty="0">
                <a:solidFill>
                  <a:srgbClr val="0075F6"/>
                </a:solidFill>
              </a:rPr>
              <a:t>unsolvable</a:t>
            </a:r>
            <a:r>
              <a:rPr lang="en-US" dirty="0">
                <a:solidFill>
                  <a:schemeClr val="accent4"/>
                </a:solidFill>
              </a:rPr>
              <a:t> if there does not exist an algorithm that solves 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90605" y="3364129"/>
            <a:ext cx="16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NP-complete</a:t>
            </a:r>
          </a:p>
        </p:txBody>
      </p:sp>
      <p:sp>
        <p:nvSpPr>
          <p:cNvPr id="26" name="Rectangular Callout 25"/>
          <p:cNvSpPr/>
          <p:nvPr/>
        </p:nvSpPr>
        <p:spPr bwMode="auto">
          <a:xfrm>
            <a:off x="3284849" y="1062356"/>
            <a:ext cx="5782067" cy="1941173"/>
          </a:xfrm>
          <a:prstGeom prst="wedgeRectCallout">
            <a:avLst>
              <a:gd name="adj1" fmla="val -55308"/>
              <a:gd name="adj2" fmla="val 7263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P=NP?</a:t>
            </a:r>
          </a:p>
          <a:p>
            <a:r>
              <a:rPr lang="en-US" dirty="0">
                <a:solidFill>
                  <a:schemeClr val="accent4"/>
                </a:solidFill>
              </a:rPr>
              <a:t>For a class of important decision problems (the NP-complete problems), it is </a:t>
            </a:r>
            <a:r>
              <a:rPr lang="en-US" dirty="0">
                <a:solidFill>
                  <a:srgbClr val="FF0000"/>
                </a:solidFill>
              </a:rPr>
              <a:t>unknown</a:t>
            </a:r>
            <a:r>
              <a:rPr lang="en-US" dirty="0">
                <a:solidFill>
                  <a:schemeClr val="accent4"/>
                </a:solidFill>
              </a:rPr>
              <a:t> whether they are tractable or intractable.</a:t>
            </a:r>
          </a:p>
          <a:p>
            <a:r>
              <a:rPr lang="en-US" dirty="0">
                <a:solidFill>
                  <a:schemeClr val="accent4"/>
                </a:solidFill>
              </a:rPr>
              <a:t>Note: they are all tractable or all intractable!</a:t>
            </a:r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NP</a:t>
            </a:r>
            <a:r>
              <a:rPr lang="en-US" dirty="0"/>
              <a:t>-complete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65" y="1159858"/>
            <a:ext cx="8156575" cy="28241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problem is in de class </a:t>
            </a:r>
            <a:r>
              <a:rPr lang="en-US" b="1" dirty="0">
                <a:solidFill>
                  <a:schemeClr val="accent1"/>
                </a:solidFill>
              </a:rPr>
              <a:t>NP</a:t>
            </a:r>
            <a:r>
              <a:rPr lang="en-US" dirty="0"/>
              <a:t> if there exists a polynomial-time algorithm to </a:t>
            </a:r>
            <a:r>
              <a:rPr lang="en-US" i="1" dirty="0">
                <a:solidFill>
                  <a:schemeClr val="accent1"/>
                </a:solidFill>
              </a:rPr>
              <a:t>verify whether a certificate is an actual solution to the problem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problem is </a:t>
            </a:r>
            <a:r>
              <a:rPr lang="en-US" b="1" dirty="0">
                <a:solidFill>
                  <a:srgbClr val="0075F6"/>
                </a:solidFill>
              </a:rPr>
              <a:t>NP-hard</a:t>
            </a:r>
            <a:r>
              <a:rPr lang="en-US" dirty="0">
                <a:solidFill>
                  <a:srgbClr val="0075F6"/>
                </a:solidFill>
              </a:rPr>
              <a:t> </a:t>
            </a:r>
            <a:r>
              <a:rPr lang="en-US" dirty="0"/>
              <a:t>if the existence of a polynomial-time algorithm to solve the problem implies the existence of polynomial-time algorithms for </a:t>
            </a:r>
            <a:r>
              <a:rPr lang="en-US" i="1" dirty="0"/>
              <a:t>all</a:t>
            </a:r>
            <a:r>
              <a:rPr lang="en-US" dirty="0"/>
              <a:t> the other problems in </a:t>
            </a:r>
            <a:r>
              <a:rPr lang="en-US" b="1" dirty="0">
                <a:solidFill>
                  <a:srgbClr val="0075F6"/>
                </a:solidFill>
              </a:rPr>
              <a:t>NP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A problem is </a:t>
            </a:r>
            <a:r>
              <a:rPr lang="en-US" b="1" dirty="0">
                <a:solidFill>
                  <a:srgbClr val="0075F6"/>
                </a:solidFill>
              </a:rPr>
              <a:t>NP-complete </a:t>
            </a:r>
            <a:r>
              <a:rPr lang="en-US" dirty="0"/>
              <a:t>if it is </a:t>
            </a:r>
            <a:r>
              <a:rPr lang="en-US" b="1" dirty="0">
                <a:solidFill>
                  <a:srgbClr val="0075F6"/>
                </a:solidFill>
              </a:rPr>
              <a:t>NP-hard</a:t>
            </a:r>
            <a:r>
              <a:rPr lang="en-US" dirty="0"/>
              <a:t> and in </a:t>
            </a:r>
            <a:r>
              <a:rPr lang="en-US" b="1" dirty="0">
                <a:solidFill>
                  <a:srgbClr val="0075F6"/>
                </a:solidFill>
              </a:rPr>
              <a:t>NP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116731" y="4370135"/>
            <a:ext cx="5166990" cy="71006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Theorem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: </a:t>
            </a:r>
            <a:r>
              <a:rPr lang="en-US" dirty="0"/>
              <a:t>The </a:t>
            </a: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/>
              <a:t>satisfiability</a:t>
            </a:r>
            <a:r>
              <a:rPr lang="en-US" dirty="0"/>
              <a:t> problem is </a:t>
            </a:r>
            <a:r>
              <a:rPr lang="en-US" b="1" dirty="0">
                <a:solidFill>
                  <a:schemeClr val="accent1"/>
                </a:solidFill>
              </a:rPr>
              <a:t>NP-complete</a:t>
            </a:r>
            <a:r>
              <a:rPr lang="en-US" dirty="0"/>
              <a:t>.</a:t>
            </a:r>
          </a:p>
        </p:txBody>
      </p:sp>
      <p:pic>
        <p:nvPicPr>
          <p:cNvPr id="5" name="Picture 4" descr="LeonidLevi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8" r="25324"/>
          <a:stretch/>
        </p:blipFill>
        <p:spPr>
          <a:xfrm>
            <a:off x="7742114" y="4040155"/>
            <a:ext cx="1400299" cy="2133600"/>
          </a:xfrm>
          <a:prstGeom prst="rect">
            <a:avLst/>
          </a:prstGeom>
        </p:spPr>
      </p:pic>
      <p:pic>
        <p:nvPicPr>
          <p:cNvPr id="7" name="Picture 6" descr="StephenCook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r="8583"/>
          <a:stretch/>
        </p:blipFill>
        <p:spPr>
          <a:xfrm>
            <a:off x="244235" y="4110263"/>
            <a:ext cx="1405226" cy="21284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127" y="6252626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Stephen Cook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77218" y="6188697"/>
            <a:ext cx="1202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Leonid Levin</a:t>
            </a:r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 bwMode="auto">
          <a:xfrm>
            <a:off x="1175285" y="1146751"/>
            <a:ext cx="7184402" cy="21892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1687102" y="1232046"/>
            <a:ext cx="4246191" cy="14784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Composing polynomial-time reductions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274625" y="1601664"/>
            <a:ext cx="1279544" cy="7408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34" charset="0"/>
              </a:rPr>
              <a:t>poly-time reduction alg. from A to B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05277" y="1710488"/>
            <a:ext cx="1004681" cy="52540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34" charset="0"/>
              </a:rPr>
              <a:t>poly-time alg. for B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393162" y="1709707"/>
            <a:ext cx="881464" cy="523221"/>
            <a:chOff x="2750955" y="2947436"/>
            <a:chExt cx="893229" cy="510455"/>
          </a:xfrm>
        </p:grpSpPr>
        <p:cxnSp>
          <p:nvCxnSpPr>
            <p:cNvPr id="15" name="Straight Arrow Connector 14"/>
            <p:cNvCxnSpPr>
              <a:stCxn id="20" idx="1"/>
              <a:endCxn id="20" idx="3"/>
            </p:cNvCxnSpPr>
            <p:nvPr/>
          </p:nvCxnSpPr>
          <p:spPr bwMode="auto">
            <a:xfrm>
              <a:off x="2750955" y="3202664"/>
              <a:ext cx="893229" cy="0"/>
            </a:xfrm>
            <a:prstGeom prst="straightConnector1">
              <a:avLst/>
            </a:prstGeom>
            <a:ln w="76200" cmpd="sng">
              <a:solidFill>
                <a:schemeClr val="accent1"/>
              </a:solidFill>
              <a:headEnd type="none" w="med" len="med"/>
              <a:tailEnd type="triangle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750955" y="2947436"/>
              <a:ext cx="893229" cy="510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input </a:t>
              </a:r>
              <a:r>
                <a:rPr lang="en-US" sz="1400" i="1" dirty="0">
                  <a:solidFill>
                    <a:schemeClr val="tx2"/>
                  </a:solidFill>
                </a:rPr>
                <a:t>x</a:t>
              </a:r>
              <a:r>
                <a:rPr lang="en-US" sz="1400" dirty="0">
                  <a:solidFill>
                    <a:schemeClr val="tx2"/>
                  </a:solidFill>
                </a:rPr>
                <a:t> to A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938230" y="1720203"/>
            <a:ext cx="867049" cy="523219"/>
            <a:chOff x="3247592" y="4711205"/>
            <a:chExt cx="863472" cy="510453"/>
          </a:xfrm>
        </p:grpSpPr>
        <p:cxnSp>
          <p:nvCxnSpPr>
            <p:cNvPr id="11" name="Straight Arrow Connector 10"/>
            <p:cNvCxnSpPr>
              <a:stCxn id="30" idx="1"/>
              <a:endCxn id="30" idx="3"/>
            </p:cNvCxnSpPr>
            <p:nvPr/>
          </p:nvCxnSpPr>
          <p:spPr bwMode="auto">
            <a:xfrm>
              <a:off x="3247592" y="4966432"/>
              <a:ext cx="863472" cy="0"/>
            </a:xfrm>
            <a:prstGeom prst="straightConnector1">
              <a:avLst/>
            </a:prstGeom>
            <a:ln w="76200" cmpd="sng">
              <a:solidFill>
                <a:schemeClr val="accent1"/>
              </a:solidFill>
              <a:headEnd type="none" w="med" len="med"/>
              <a:tailEnd type="triangle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247592" y="4711205"/>
              <a:ext cx="863472" cy="510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input </a:t>
              </a:r>
              <a:r>
                <a:rPr lang="en-US" sz="1400" i="1" dirty="0">
                  <a:solidFill>
                    <a:schemeClr val="tx2"/>
                  </a:solidFill>
                </a:rPr>
                <a:t>y</a:t>
              </a:r>
              <a:r>
                <a:rPr lang="en-US" sz="1400" dirty="0">
                  <a:solidFill>
                    <a:schemeClr val="tx2"/>
                  </a:solidFill>
                </a:rPr>
                <a:t> to B</a:t>
              </a:r>
            </a:p>
          </p:txBody>
        </p:sp>
      </p:grpSp>
      <p:cxnSp>
        <p:nvCxnSpPr>
          <p:cNvPr id="59" name="Straight Arrow Connector 58"/>
          <p:cNvCxnSpPr>
            <a:stCxn id="10" idx="3"/>
          </p:cNvCxnSpPr>
          <p:nvPr/>
        </p:nvCxnSpPr>
        <p:spPr bwMode="auto">
          <a:xfrm flipV="1">
            <a:off x="7809958" y="1620617"/>
            <a:ext cx="559208" cy="352572"/>
          </a:xfrm>
          <a:prstGeom prst="straightConnector1">
            <a:avLst/>
          </a:prstGeom>
          <a:ln w="76200" cmpd="sng">
            <a:solidFill>
              <a:schemeClr val="accent1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0" idx="3"/>
          </p:cNvCxnSpPr>
          <p:nvPr/>
        </p:nvCxnSpPr>
        <p:spPr bwMode="auto">
          <a:xfrm>
            <a:off x="7809958" y="1973189"/>
            <a:ext cx="559208" cy="263450"/>
          </a:xfrm>
          <a:prstGeom prst="straightConnector1">
            <a:avLst/>
          </a:prstGeom>
          <a:ln w="76200" cmpd="sng">
            <a:solidFill>
              <a:schemeClr val="accent1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20249230">
            <a:off x="7707875" y="1563457"/>
            <a:ext cx="476876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1486B"/>
                </a:solidFill>
              </a:rPr>
              <a:t>yes</a:t>
            </a:r>
          </a:p>
        </p:txBody>
      </p:sp>
      <p:sp>
        <p:nvSpPr>
          <p:cNvPr id="71" name="TextBox 70"/>
          <p:cNvSpPr txBox="1"/>
          <p:nvPr/>
        </p:nvSpPr>
        <p:spPr>
          <a:xfrm rot="1273658">
            <a:off x="7748985" y="2014560"/>
            <a:ext cx="384365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1486B"/>
                </a:solidFill>
              </a:rPr>
              <a:t>no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8348253" y="1313696"/>
            <a:ext cx="718335" cy="325875"/>
            <a:chOff x="4218497" y="5119490"/>
            <a:chExt cx="727923" cy="317924"/>
          </a:xfrm>
        </p:grpSpPr>
        <p:cxnSp>
          <p:nvCxnSpPr>
            <p:cNvPr id="72" name="Straight Arrow Connector 71"/>
            <p:cNvCxnSpPr/>
            <p:nvPr/>
          </p:nvCxnSpPr>
          <p:spPr bwMode="auto">
            <a:xfrm>
              <a:off x="4226074" y="5437413"/>
              <a:ext cx="720346" cy="1"/>
            </a:xfrm>
            <a:prstGeom prst="straightConnector1">
              <a:avLst/>
            </a:prstGeom>
            <a:ln w="76200" cmpd="sng">
              <a:solidFill>
                <a:schemeClr val="accent1"/>
              </a:solidFill>
              <a:headEnd type="none" w="med" len="med"/>
              <a:tailEnd type="triangle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4218497" y="5119490"/>
              <a:ext cx="483241" cy="300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1486B"/>
                  </a:solidFill>
                </a:rPr>
                <a:t>yes</a:t>
              </a:r>
              <a:endParaRPr lang="en-US" dirty="0">
                <a:solidFill>
                  <a:srgbClr val="01486B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370301" y="2217685"/>
            <a:ext cx="681287" cy="310845"/>
            <a:chOff x="4236080" y="5317833"/>
            <a:chExt cx="690380" cy="303261"/>
          </a:xfrm>
        </p:grpSpPr>
        <p:cxnSp>
          <p:nvCxnSpPr>
            <p:cNvPr id="83" name="Straight Arrow Connector 82"/>
            <p:cNvCxnSpPr/>
            <p:nvPr/>
          </p:nvCxnSpPr>
          <p:spPr bwMode="auto">
            <a:xfrm flipV="1">
              <a:off x="4236080" y="5317833"/>
              <a:ext cx="690380" cy="3551"/>
            </a:xfrm>
            <a:prstGeom prst="straightConnector1">
              <a:avLst/>
            </a:prstGeom>
            <a:ln w="76200" cmpd="sng">
              <a:solidFill>
                <a:schemeClr val="accent1"/>
              </a:solidFill>
              <a:headEnd type="none" w="med" len="med"/>
              <a:tailEnd type="triangle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4266647" y="5320826"/>
              <a:ext cx="389495" cy="30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1486B"/>
                  </a:solidFill>
                </a:rPr>
                <a:t>no</a:t>
              </a:r>
            </a:p>
          </p:txBody>
        </p:sp>
      </p:grpSp>
      <p:sp>
        <p:nvSpPr>
          <p:cNvPr id="60" name="Rectangle 59"/>
          <p:cNvSpPr/>
          <p:nvPr/>
        </p:nvSpPr>
        <p:spPr bwMode="auto">
          <a:xfrm>
            <a:off x="2065583" y="1602427"/>
            <a:ext cx="1327577" cy="7408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34" charset="0"/>
              </a:rPr>
              <a:t>poly.-time reduction alg. from C to A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97944" y="1717214"/>
            <a:ext cx="881464" cy="523221"/>
            <a:chOff x="2725560" y="2935523"/>
            <a:chExt cx="893229" cy="510455"/>
          </a:xfrm>
        </p:grpSpPr>
        <p:cxnSp>
          <p:nvCxnSpPr>
            <p:cNvPr id="92" name="Straight Arrow Connector 91"/>
            <p:cNvCxnSpPr>
              <a:stCxn id="93" idx="1"/>
              <a:endCxn id="93" idx="3"/>
            </p:cNvCxnSpPr>
            <p:nvPr/>
          </p:nvCxnSpPr>
          <p:spPr bwMode="auto">
            <a:xfrm>
              <a:off x="2725560" y="3190751"/>
              <a:ext cx="893229" cy="0"/>
            </a:xfrm>
            <a:prstGeom prst="straightConnector1">
              <a:avLst/>
            </a:prstGeom>
            <a:ln w="76200" cmpd="sng">
              <a:solidFill>
                <a:schemeClr val="accent1"/>
              </a:solidFill>
              <a:headEnd type="none" w="med" len="med"/>
              <a:tailEnd type="triangle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2725560" y="2935523"/>
              <a:ext cx="893229" cy="510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input </a:t>
              </a:r>
              <a:r>
                <a:rPr lang="en-US" sz="1400" i="1" dirty="0">
                  <a:solidFill>
                    <a:schemeClr val="tx2"/>
                  </a:solidFill>
                </a:rPr>
                <a:t>z</a:t>
              </a:r>
              <a:r>
                <a:rPr lang="en-US" sz="1400" dirty="0">
                  <a:solidFill>
                    <a:schemeClr val="tx2"/>
                  </a:solidFill>
                </a:rPr>
                <a:t> to C</a:t>
              </a:r>
            </a:p>
          </p:txBody>
        </p:sp>
      </p:grpSp>
      <p:cxnSp>
        <p:nvCxnSpPr>
          <p:cNvPr id="94" name="Straight Arrow Connector 93"/>
          <p:cNvCxnSpPr>
            <a:stCxn id="119" idx="1"/>
            <a:endCxn id="60" idx="1"/>
          </p:cNvCxnSpPr>
          <p:nvPr/>
        </p:nvCxnSpPr>
        <p:spPr bwMode="auto">
          <a:xfrm>
            <a:off x="1687102" y="1971275"/>
            <a:ext cx="378481" cy="1575"/>
          </a:xfrm>
          <a:prstGeom prst="straightConnector1">
            <a:avLst/>
          </a:prstGeom>
          <a:ln w="76200" cmpd="sng">
            <a:solidFill>
              <a:schemeClr val="accent1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578078" y="2983512"/>
            <a:ext cx="2669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polynomial-time algorithm for C</a:t>
            </a:r>
          </a:p>
        </p:txBody>
      </p:sp>
      <p:cxnSp>
        <p:nvCxnSpPr>
          <p:cNvPr id="120" name="Straight Arrow Connector 119"/>
          <p:cNvCxnSpPr/>
          <p:nvPr/>
        </p:nvCxnSpPr>
        <p:spPr bwMode="auto">
          <a:xfrm flipV="1">
            <a:off x="5564397" y="1973614"/>
            <a:ext cx="378481" cy="7902"/>
          </a:xfrm>
          <a:prstGeom prst="straightConnector1">
            <a:avLst/>
          </a:prstGeom>
          <a:ln w="76200" cmpd="sng">
            <a:solidFill>
              <a:schemeClr val="accent1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834859" y="2434592"/>
            <a:ext cx="3976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polynomial-time reduction algorithm from C to B</a:t>
            </a:r>
          </a:p>
        </p:txBody>
      </p:sp>
      <p:cxnSp>
        <p:nvCxnSpPr>
          <p:cNvPr id="122" name="Straight Arrow Connector 121"/>
          <p:cNvCxnSpPr>
            <a:stCxn id="93" idx="3"/>
            <a:endCxn id="119" idx="1"/>
          </p:cNvCxnSpPr>
          <p:nvPr/>
        </p:nvCxnSpPr>
        <p:spPr bwMode="auto">
          <a:xfrm flipV="1">
            <a:off x="1179409" y="1971275"/>
            <a:ext cx="507693" cy="7550"/>
          </a:xfrm>
          <a:prstGeom prst="straightConnector1">
            <a:avLst/>
          </a:prstGeom>
          <a:ln w="76200" cmpd="sng">
            <a:solidFill>
              <a:schemeClr val="accent1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4949" y="3639278"/>
            <a:ext cx="84923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 is NP-hard, and there is a polynomial-time reduction algorithm </a:t>
            </a:r>
            <a:r>
              <a:rPr lang="en-US" i="1" u="sng" dirty="0"/>
              <a:t>from A to B</a:t>
            </a:r>
            <a:r>
              <a:rPr lang="en-US" dirty="0"/>
              <a:t>, then from every problem C in NP there exists a polynomial-time reduction algorithm to B.</a:t>
            </a:r>
          </a:p>
          <a:p>
            <a:r>
              <a:rPr lang="en-US" dirty="0"/>
              <a:t>Therefore:</a:t>
            </a:r>
          </a:p>
          <a:p>
            <a:pPr lvl="1"/>
            <a:r>
              <a:rPr lang="en-US" dirty="0">
                <a:solidFill>
                  <a:srgbClr val="0075F6"/>
                </a:solidFill>
              </a:rPr>
              <a:t>If A is NP-hard, and there exists a polynomial-time reduction algorithm from A to B, then B is NP-hard too!</a:t>
            </a:r>
          </a:p>
          <a:p>
            <a:r>
              <a:rPr lang="en-US" dirty="0">
                <a:solidFill>
                  <a:schemeClr val="accent4"/>
                </a:solidFill>
              </a:rPr>
              <a:t>So: it suffices to reduce </a:t>
            </a:r>
            <a:r>
              <a:rPr lang="en-US" dirty="0">
                <a:solidFill>
                  <a:srgbClr val="02886B"/>
                </a:solidFill>
              </a:rPr>
              <a:t>just one </a:t>
            </a:r>
            <a:r>
              <a:rPr lang="en-US" dirty="0">
                <a:solidFill>
                  <a:schemeClr val="accent4"/>
                </a:solidFill>
              </a:rPr>
              <a:t>NP-hard problem to B (instead of all NP problems) to show that it is NP-hard!</a:t>
            </a:r>
          </a:p>
        </p:txBody>
      </p:sp>
    </p:spTree>
    <p:extLst>
      <p:ext uri="{BB962C8B-B14F-4D97-AF65-F5344CB8AC3E}">
        <p14:creationId xmlns:p14="http://schemas.microsoft.com/office/powerpoint/2010/main" val="39009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holy grail</a:t>
            </a:r>
          </a:p>
        </p:txBody>
      </p:sp>
      <p:pic>
        <p:nvPicPr>
          <p:cNvPr id="4" name="Content Placeholder 3" descr="pnotn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470" r="-624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33807" y="3077304"/>
            <a:ext cx="433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33478071698956898786044169848212690817704794983713768568912431388982883793878002287614711652531743087737814467999489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2659" y="1216338"/>
            <a:ext cx="4282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36746043666799590428244633799627952632279158164343087642676032283815739666511279233373417143396810270092798736308917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741" y="4894099"/>
            <a:ext cx="8464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1230186684530117755130494958384962720772853569595334792197322452151726400507263657518745202199786469389956474942774063845925192557326303453731548268507917026122142913461670429214311602221240479274737794080665351419597459856902143413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7196" y="2241341"/>
            <a:ext cx="569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1275" y="4138345"/>
            <a:ext cx="589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</a:p>
        </p:txBody>
      </p:sp>
      <p:sp>
        <p:nvSpPr>
          <p:cNvPr id="9" name="Rectangle 8"/>
          <p:cNvSpPr/>
          <p:nvPr/>
        </p:nvSpPr>
        <p:spPr>
          <a:xfrm>
            <a:off x="4396383" y="5085941"/>
            <a:ext cx="607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SAT/SMT Solving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logical formulae to specify (hard) computational problems</a:t>
            </a:r>
          </a:p>
          <a:p>
            <a:endParaRPr lang="en-US" dirty="0"/>
          </a:p>
          <a:p>
            <a:r>
              <a:rPr lang="en-US" dirty="0"/>
              <a:t>Use a SAT/SMT Solver to find solutions</a:t>
            </a:r>
          </a:p>
          <a:p>
            <a:pPr lvl="1"/>
            <a:endParaRPr lang="en-US" dirty="0"/>
          </a:p>
          <a:p>
            <a:r>
              <a:rPr lang="en-US" dirty="0"/>
              <a:t>Main insights:</a:t>
            </a:r>
          </a:p>
          <a:p>
            <a:endParaRPr lang="en-US" dirty="0"/>
          </a:p>
          <a:p>
            <a:pPr lvl="1"/>
            <a:r>
              <a:rPr lang="en-US" dirty="0"/>
              <a:t>Computational problems can have elegant solutions using logic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Small instances of hard problems can be solved efficiently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81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33807" y="3077304"/>
            <a:ext cx="433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33478071698956898786044169848212690817704794983713768568912431388982883793878002287614711652531743087737814467999489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2659" y="1216338"/>
            <a:ext cx="4282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36746043666799590428244633799627952632279158164343087642676032283815739666511279233373417143396810270092798736308917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741" y="4894099"/>
            <a:ext cx="8464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1230186684530117755130494958384962720772853569595334792197322452151726400507263657518745202199786469389956474942774063845925192557326303453731548268507917026122142913461670429214311602221240479274737794080665351419597459856902143413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7196" y="2241341"/>
            <a:ext cx="569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1275" y="4138345"/>
            <a:ext cx="589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</a:p>
        </p:txBody>
      </p:sp>
      <p:sp>
        <p:nvSpPr>
          <p:cNvPr id="9" name="Rectangle 8"/>
          <p:cNvSpPr/>
          <p:nvPr/>
        </p:nvSpPr>
        <p:spPr>
          <a:xfrm>
            <a:off x="4396383" y="3278714"/>
            <a:ext cx="607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96141" y="1416299"/>
            <a:ext cx="607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2"/>
            <a:ext cx="8156575" cy="51484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That factorization is hard, is actually a good thing: it is at the heart of public-key cryptography!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Factorization is actually in NP. (What’s the certificate?)</a:t>
            </a:r>
          </a:p>
          <a:p>
            <a:pPr marL="0" indent="0">
              <a:buNone/>
            </a:pPr>
            <a:r>
              <a:rPr lang="en-US" sz="1800" dirty="0"/>
              <a:t>So, public-key cryptography is in trouble in the (unlikely) case that P=NP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unknown whether factorization is NP-hard.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Factorization currently essentially involves exhaustively searching the enormous search space of candidate divisors. But it may happen that an alternative to searching is found.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the related problem of </a:t>
            </a:r>
            <a:r>
              <a:rPr lang="en-US" i="1" dirty="0" err="1"/>
              <a:t>primality</a:t>
            </a:r>
            <a:r>
              <a:rPr lang="en-US" i="1" dirty="0"/>
              <a:t> testing </a:t>
            </a:r>
            <a:r>
              <a:rPr lang="en-US" dirty="0"/>
              <a:t>(which, at first sight, also involves searching), an alternative to searching has been found and led to polynomial-time algorithm!</a:t>
            </a:r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2922588"/>
            <a:ext cx="7778750" cy="574675"/>
          </a:xfrm>
        </p:spPr>
        <p:txBody>
          <a:bodyPr/>
          <a:lstStyle/>
          <a:p>
            <a:pPr algn="ctr" eaLnBrk="1" hangingPunct="1"/>
            <a:r>
              <a:rPr lang="en-US" dirty="0">
                <a:cs typeface="Arial" charset="0"/>
              </a:rPr>
              <a:t>Looking Forward</a:t>
            </a:r>
            <a:endParaRPr lang="el-GR" dirty="0">
              <a:cs typeface="Arial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20688" y="711200"/>
            <a:ext cx="8723312" cy="55086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57200" y="278130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457200" y="363855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Is, or Will Be, There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computational mechanisms:</a:t>
            </a:r>
          </a:p>
          <a:p>
            <a:pPr lvl="1"/>
            <a:r>
              <a:rPr lang="en-US" dirty="0"/>
              <a:t>Cellular Automata</a:t>
            </a:r>
          </a:p>
          <a:p>
            <a:pPr lvl="1"/>
            <a:endParaRPr lang="en-US" dirty="0"/>
          </a:p>
          <a:p>
            <a:r>
              <a:rPr lang="en-US" dirty="0"/>
              <a:t>Other types of algorithms:</a:t>
            </a:r>
          </a:p>
          <a:p>
            <a:pPr lvl="1"/>
            <a:r>
              <a:rPr lang="en-US" dirty="0"/>
              <a:t>Randomized Algorithms</a:t>
            </a:r>
          </a:p>
          <a:p>
            <a:pPr lvl="1"/>
            <a:endParaRPr lang="en-US" dirty="0"/>
          </a:p>
          <a:p>
            <a:r>
              <a:rPr lang="en-US" dirty="0"/>
              <a:t>Other physical possibilities for computation and communication:</a:t>
            </a:r>
          </a:p>
          <a:p>
            <a:pPr lvl="1"/>
            <a:r>
              <a:rPr lang="en-US" dirty="0"/>
              <a:t>Molecular/DNA Computing</a:t>
            </a:r>
          </a:p>
          <a:p>
            <a:pPr lvl="1"/>
            <a:r>
              <a:rPr lang="en-US" dirty="0"/>
              <a:t>Quantum Cryptography</a:t>
            </a:r>
          </a:p>
          <a:p>
            <a:pPr lvl="1"/>
            <a:r>
              <a:rPr lang="en-US" dirty="0"/>
              <a:t>Quantum Computing, using Qubits</a:t>
            </a:r>
          </a:p>
        </p:txBody>
      </p:sp>
    </p:spTree>
    <p:extLst>
      <p:ext uri="{BB962C8B-B14F-4D97-AF65-F5344CB8AC3E}">
        <p14:creationId xmlns:p14="http://schemas.microsoft.com/office/powerpoint/2010/main" val="6335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true randomness?</a:t>
            </a:r>
          </a:p>
          <a:p>
            <a:pPr lvl="1"/>
            <a:r>
              <a:rPr lang="en-US" dirty="0"/>
              <a:t>Unpredictable: No algorithm exists to predict next symbol</a:t>
            </a:r>
          </a:p>
          <a:p>
            <a:pPr lvl="1"/>
            <a:r>
              <a:rPr lang="en-US" dirty="0"/>
              <a:t>Nondeterministic: Fundamentally undetermined / open</a:t>
            </a:r>
          </a:p>
          <a:p>
            <a:pPr lvl="1"/>
            <a:r>
              <a:rPr lang="en-US" dirty="0"/>
              <a:t>Stochastic: Following mathematical axioms of probability theory</a:t>
            </a:r>
          </a:p>
          <a:p>
            <a:pPr lvl="1"/>
            <a:r>
              <a:rPr lang="en-US" dirty="0"/>
              <a:t>Chaotic: Extremely sensitive to initial conditions</a:t>
            </a:r>
          </a:p>
          <a:p>
            <a:pPr lvl="1"/>
            <a:r>
              <a:rPr lang="en-US" dirty="0"/>
              <a:t>Incompressible: without shorter algorithmic description</a:t>
            </a:r>
          </a:p>
          <a:p>
            <a:r>
              <a:rPr lang="en-US" dirty="0"/>
              <a:t>Randomized algorithms</a:t>
            </a:r>
          </a:p>
          <a:p>
            <a:r>
              <a:rPr lang="en-US" dirty="0" err="1"/>
              <a:t>Psuedo</a:t>
            </a:r>
            <a:r>
              <a:rPr lang="en-US" dirty="0"/>
              <a:t>-random number generation (PRNG)</a:t>
            </a:r>
          </a:p>
          <a:p>
            <a:pPr lvl="1"/>
            <a:r>
              <a:rPr lang="en-US" dirty="0"/>
              <a:t>Period</a:t>
            </a:r>
          </a:p>
          <a:p>
            <a:pPr lvl="1"/>
            <a:r>
              <a:rPr lang="en-US" dirty="0"/>
              <a:t>Seed for reproducibility</a:t>
            </a:r>
          </a:p>
          <a:p>
            <a:pPr lvl="1"/>
            <a:r>
              <a:rPr lang="en-US" dirty="0"/>
              <a:t>Not every PRNG is </a:t>
            </a:r>
            <a:r>
              <a:rPr lang="en-US" dirty="0">
                <a:hlinkClick r:id="rId3"/>
              </a:rPr>
              <a:t>cryptographically secure</a:t>
            </a:r>
            <a:endParaRPr lang="en-US" dirty="0"/>
          </a:p>
          <a:p>
            <a:endParaRPr lang="en-US" dirty="0"/>
          </a:p>
          <a:p>
            <a:r>
              <a:rPr lang="en-US" dirty="0"/>
              <a:t>Related: Scientifically predicting the future</a:t>
            </a:r>
          </a:p>
        </p:txBody>
      </p:sp>
    </p:spTree>
    <p:extLst>
      <p:ext uri="{BB962C8B-B14F-4D97-AF65-F5344CB8AC3E}">
        <p14:creationId xmlns:p14="http://schemas.microsoft.com/office/powerpoint/2010/main" val="147261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Information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specific bit sequence</a:t>
            </a:r>
          </a:p>
          <a:p>
            <a:endParaRPr lang="en-US" dirty="0"/>
          </a:p>
          <a:p>
            <a:r>
              <a:rPr lang="en-US" dirty="0"/>
              <a:t>Even without knowing any </a:t>
            </a:r>
            <a:r>
              <a:rPr lang="en-US" i="1" dirty="0"/>
              <a:t>probabilistic</a:t>
            </a:r>
            <a:r>
              <a:rPr lang="en-US" dirty="0"/>
              <a:t> basis for its generation, you might be able to describe (communicate) it in fewer bits</a:t>
            </a:r>
          </a:p>
          <a:p>
            <a:endParaRPr lang="en-US" dirty="0"/>
          </a:p>
          <a:p>
            <a:r>
              <a:rPr lang="en-US" dirty="0"/>
              <a:t>Consider a sequence of one thousand 1s, or (10)</a:t>
            </a:r>
            <a:r>
              <a:rPr lang="en-US" baseline="30000" dirty="0"/>
              <a:t>500</a:t>
            </a:r>
          </a:p>
          <a:p>
            <a:endParaRPr lang="en-US" baseline="30000" dirty="0"/>
          </a:p>
          <a:p>
            <a:r>
              <a:rPr lang="en-US" dirty="0"/>
              <a:t>Just send a </a:t>
            </a:r>
            <a:r>
              <a:rPr lang="en-US" b="1" dirty="0"/>
              <a:t>program</a:t>
            </a:r>
            <a:r>
              <a:rPr lang="en-US" dirty="0"/>
              <a:t> that generates the intended sequence</a:t>
            </a:r>
          </a:p>
          <a:p>
            <a:pPr lvl="1"/>
            <a:r>
              <a:rPr lang="en-US" dirty="0"/>
              <a:t>You do need to agree on a </a:t>
            </a:r>
            <a:r>
              <a:rPr lang="en-US" b="1" dirty="0"/>
              <a:t>programming language</a:t>
            </a:r>
          </a:p>
          <a:p>
            <a:pPr lvl="1"/>
            <a:r>
              <a:rPr lang="en-US" dirty="0"/>
              <a:t>and on a (binary) </a:t>
            </a:r>
            <a:r>
              <a:rPr lang="en-US" b="1" dirty="0"/>
              <a:t>encoding of programs</a:t>
            </a:r>
          </a:p>
          <a:p>
            <a:endParaRPr lang="en-US" dirty="0"/>
          </a:p>
          <a:p>
            <a:r>
              <a:rPr lang="en-US" dirty="0"/>
              <a:t>Encoded data = encoded program</a:t>
            </a:r>
          </a:p>
          <a:p>
            <a:pPr lvl="1"/>
            <a:r>
              <a:rPr lang="en-US" dirty="0"/>
              <a:t>Decode by executing decoded program</a:t>
            </a:r>
          </a:p>
        </p:txBody>
      </p:sp>
    </p:spTree>
    <p:extLst>
      <p:ext uri="{BB962C8B-B14F-4D97-AF65-F5344CB8AC3E}">
        <p14:creationId xmlns:p14="http://schemas.microsoft.com/office/powerpoint/2010/main" val="265755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 versus Generators (in Python)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16044"/>
            <a:ext cx="7691465" cy="5190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b="1" dirty="0" err="1"/>
              <a:t>def</a:t>
            </a:r>
            <a:r>
              <a:rPr lang="en-US" dirty="0"/>
              <a:t> </a:t>
            </a:r>
            <a:r>
              <a:rPr lang="en-US" dirty="0" err="1"/>
              <a:t>fiblist</a:t>
            </a:r>
            <a:r>
              <a:rPr lang="en-US" dirty="0"/>
              <a:t>(n): """ Returns </a:t>
            </a:r>
            <a:r>
              <a:rPr lang="en-US" i="1" dirty="0"/>
              <a:t>list</a:t>
            </a:r>
            <a:r>
              <a:rPr lang="en-US" dirty="0"/>
              <a:t> of Fibonacci numbers &lt; n."""</a:t>
            </a:r>
          </a:p>
          <a:p>
            <a:pPr>
              <a:lnSpc>
                <a:spcPct val="50000"/>
              </a:lnSpc>
            </a:pPr>
            <a:r>
              <a:rPr lang="en-US" dirty="0"/>
              <a:t>    result = [ ]</a:t>
            </a:r>
          </a:p>
          <a:p>
            <a:pPr>
              <a:lnSpc>
                <a:spcPct val="50000"/>
              </a:lnSpc>
            </a:pPr>
            <a:r>
              <a:rPr lang="en-US" dirty="0"/>
              <a:t>    a, b = 0, 1</a:t>
            </a:r>
          </a:p>
          <a:p>
            <a:pPr>
              <a:lnSpc>
                <a:spcPct val="50000"/>
              </a:lnSpc>
            </a:pPr>
            <a:r>
              <a:rPr lang="en-US" dirty="0"/>
              <a:t>    </a:t>
            </a:r>
            <a:r>
              <a:rPr lang="en-US" b="1" dirty="0"/>
              <a:t>while</a:t>
            </a:r>
            <a:r>
              <a:rPr lang="en-US" dirty="0"/>
              <a:t> a &lt; n:</a:t>
            </a:r>
          </a:p>
          <a:p>
            <a:pPr>
              <a:lnSpc>
                <a:spcPct val="50000"/>
              </a:lnSpc>
            </a:pPr>
            <a:r>
              <a:rPr lang="en-US" dirty="0"/>
              <a:t>        </a:t>
            </a:r>
            <a:r>
              <a:rPr lang="en-US" dirty="0" err="1"/>
              <a:t>result.append</a:t>
            </a:r>
            <a:r>
              <a:rPr lang="en-US" dirty="0"/>
              <a:t>(a)</a:t>
            </a:r>
          </a:p>
          <a:p>
            <a:pPr>
              <a:lnSpc>
                <a:spcPct val="50000"/>
              </a:lnSpc>
            </a:pPr>
            <a:r>
              <a:rPr lang="en-US" dirty="0"/>
              <a:t>        a, b = b, a + b</a:t>
            </a:r>
          </a:p>
          <a:p>
            <a:pPr>
              <a:lnSpc>
                <a:spcPct val="50000"/>
              </a:lnSpc>
            </a:pPr>
            <a:r>
              <a:rPr lang="en-US" dirty="0"/>
              <a:t>    </a:t>
            </a:r>
            <a:r>
              <a:rPr lang="en-US" b="1" dirty="0"/>
              <a:t>return</a:t>
            </a:r>
            <a:r>
              <a:rPr lang="en-US" dirty="0"/>
              <a:t> result</a:t>
            </a:r>
          </a:p>
          <a:p>
            <a:pPr>
              <a:lnSpc>
                <a:spcPct val="50000"/>
              </a:lnSpc>
            </a:pPr>
            <a:endParaRPr lang="en-US" dirty="0"/>
          </a:p>
          <a:p>
            <a:pPr>
              <a:lnSpc>
                <a:spcPct val="50000"/>
              </a:lnSpc>
            </a:pPr>
            <a:r>
              <a:rPr lang="en-US" dirty="0"/>
              <a:t>print(sum(</a:t>
            </a:r>
            <a:r>
              <a:rPr lang="en-US" dirty="0" err="1"/>
              <a:t>fiblist</a:t>
            </a:r>
            <a:r>
              <a:rPr lang="en-US" dirty="0"/>
              <a:t>(1000)))   # first stores all numbers in a list</a:t>
            </a:r>
          </a:p>
          <a:p>
            <a:pPr>
              <a:lnSpc>
                <a:spcPct val="50000"/>
              </a:lnSpc>
            </a:pPr>
            <a:endParaRPr lang="en-US" dirty="0"/>
          </a:p>
          <a:p>
            <a:pPr>
              <a:lnSpc>
                <a:spcPct val="50000"/>
              </a:lnSpc>
            </a:pPr>
            <a:r>
              <a:rPr lang="en-US" b="1" dirty="0"/>
              <a:t>def</a:t>
            </a:r>
            <a:r>
              <a:rPr lang="en-US" dirty="0"/>
              <a:t> </a:t>
            </a:r>
            <a:r>
              <a:rPr lang="en-US" dirty="0" err="1"/>
              <a:t>fibgen</a:t>
            </a:r>
            <a:r>
              <a:rPr lang="en-US" dirty="0"/>
              <a:t>(n): """ Returns </a:t>
            </a:r>
            <a:r>
              <a:rPr lang="en-US" i="1" dirty="0"/>
              <a:t>generator</a:t>
            </a:r>
            <a:r>
              <a:rPr lang="en-US" dirty="0"/>
              <a:t> for Fibonacci numbers &lt; n."""</a:t>
            </a:r>
          </a:p>
          <a:p>
            <a:pPr>
              <a:lnSpc>
                <a:spcPct val="50000"/>
              </a:lnSpc>
            </a:pPr>
            <a:r>
              <a:rPr lang="en-US" dirty="0"/>
              <a:t>    a, b = 0, 1</a:t>
            </a:r>
          </a:p>
          <a:p>
            <a:pPr>
              <a:lnSpc>
                <a:spcPct val="50000"/>
              </a:lnSpc>
            </a:pPr>
            <a:r>
              <a:rPr lang="en-US" dirty="0"/>
              <a:t>    </a:t>
            </a:r>
            <a:r>
              <a:rPr lang="en-US" b="1" dirty="0"/>
              <a:t>while</a:t>
            </a:r>
            <a:r>
              <a:rPr lang="en-US" dirty="0"/>
              <a:t> a &lt; n:</a:t>
            </a:r>
          </a:p>
          <a:p>
            <a:pPr>
              <a:lnSpc>
                <a:spcPct val="50000"/>
              </a:lnSpc>
            </a:pPr>
            <a:r>
              <a:rPr lang="en-US" dirty="0"/>
              <a:t>        </a:t>
            </a:r>
            <a:r>
              <a:rPr lang="en-US" b="1" dirty="0"/>
              <a:t>yield</a:t>
            </a:r>
            <a:r>
              <a:rPr lang="en-US" dirty="0"/>
              <a:t> a</a:t>
            </a:r>
          </a:p>
          <a:p>
            <a:pPr>
              <a:lnSpc>
                <a:spcPct val="50000"/>
              </a:lnSpc>
            </a:pPr>
            <a:r>
              <a:rPr lang="en-US" dirty="0"/>
              <a:t>        a, b = b, a + b</a:t>
            </a:r>
          </a:p>
          <a:p>
            <a:pPr>
              <a:lnSpc>
                <a:spcPct val="50000"/>
              </a:lnSpc>
            </a:pPr>
            <a:endParaRPr lang="en-US" dirty="0"/>
          </a:p>
          <a:p>
            <a:pPr>
              <a:lnSpc>
                <a:spcPct val="50000"/>
              </a:lnSpc>
            </a:pPr>
            <a:r>
              <a:rPr lang="en-US" dirty="0"/>
              <a:t>print(sum(</a:t>
            </a:r>
            <a:r>
              <a:rPr lang="en-US" dirty="0" err="1"/>
              <a:t>fibgen</a:t>
            </a:r>
            <a:r>
              <a:rPr lang="en-US" dirty="0"/>
              <a:t>(1000)))   # does not first store all numbers</a:t>
            </a:r>
          </a:p>
        </p:txBody>
      </p:sp>
    </p:spTree>
    <p:extLst>
      <p:ext uri="{BB962C8B-B14F-4D97-AF65-F5344CB8AC3E}">
        <p14:creationId xmlns:p14="http://schemas.microsoft.com/office/powerpoint/2010/main" val="373855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Automaton (CA)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arrangement of cells</a:t>
            </a:r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Each cell is in one of two states: on/off, 0/1, black/white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Next state determined by its </a:t>
            </a:r>
            <a:r>
              <a:rPr lang="en-US" i="1" dirty="0"/>
              <a:t>own</a:t>
            </a:r>
            <a:r>
              <a:rPr lang="en-US" dirty="0"/>
              <a:t> state and that of both </a:t>
            </a:r>
            <a:r>
              <a:rPr lang="en-US" i="1" dirty="0"/>
              <a:t>neighbors</a:t>
            </a:r>
          </a:p>
          <a:p>
            <a:r>
              <a:rPr lang="en-US" dirty="0"/>
              <a:t>For each of these 2</a:t>
            </a:r>
            <a:r>
              <a:rPr lang="en-US" baseline="30000" dirty="0"/>
              <a:t>3</a:t>
            </a:r>
            <a:r>
              <a:rPr lang="en-US" dirty="0"/>
              <a:t> = 8 possible combinations: one next state</a:t>
            </a:r>
          </a:p>
          <a:p>
            <a:r>
              <a:rPr lang="en-US" dirty="0"/>
              <a:t>All cells change state together, synchronously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069349"/>
              </p:ext>
            </p:extLst>
          </p:nvPr>
        </p:nvGraphicFramePr>
        <p:xfrm>
          <a:off x="1524000" y="1842198"/>
          <a:ext cx="5079996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2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79763"/>
              </p:ext>
            </p:extLst>
          </p:nvPr>
        </p:nvGraphicFramePr>
        <p:xfrm>
          <a:off x="1524000" y="2824251"/>
          <a:ext cx="5079996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2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4108"/>
              </p:ext>
            </p:extLst>
          </p:nvPr>
        </p:nvGraphicFramePr>
        <p:xfrm>
          <a:off x="1519282" y="3251625"/>
          <a:ext cx="5079996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2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93390"/>
              </p:ext>
            </p:extLst>
          </p:nvPr>
        </p:nvGraphicFramePr>
        <p:xfrm>
          <a:off x="1519282" y="4233678"/>
          <a:ext cx="5079996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2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859251" y="3142568"/>
            <a:ext cx="1440258" cy="1073711"/>
            <a:chOff x="2278227" y="3142568"/>
            <a:chExt cx="1440258" cy="1073711"/>
          </a:xfrm>
        </p:grpSpPr>
        <p:sp>
          <p:nvSpPr>
            <p:cNvPr id="7" name="Frame 6"/>
            <p:cNvSpPr/>
            <p:nvPr/>
          </p:nvSpPr>
          <p:spPr bwMode="auto">
            <a:xfrm>
              <a:off x="2278227" y="3142568"/>
              <a:ext cx="1440258" cy="576137"/>
            </a:xfrm>
            <a:prstGeom prst="fram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Down Arrow 7"/>
            <p:cNvSpPr/>
            <p:nvPr/>
          </p:nvSpPr>
          <p:spPr bwMode="auto">
            <a:xfrm>
              <a:off x="2854328" y="3718706"/>
              <a:ext cx="301138" cy="497573"/>
            </a:xfrm>
            <a:prstGeom prst="down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78235" y="3142568"/>
            <a:ext cx="1440258" cy="1073711"/>
            <a:chOff x="2278227" y="3142568"/>
            <a:chExt cx="1440258" cy="1073711"/>
          </a:xfrm>
        </p:grpSpPr>
        <p:sp>
          <p:nvSpPr>
            <p:cNvPr id="17" name="Frame 16"/>
            <p:cNvSpPr/>
            <p:nvPr/>
          </p:nvSpPr>
          <p:spPr bwMode="auto">
            <a:xfrm>
              <a:off x="2278227" y="3142568"/>
              <a:ext cx="1440258" cy="576137"/>
            </a:xfrm>
            <a:prstGeom prst="fram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Down Arrow 17"/>
            <p:cNvSpPr/>
            <p:nvPr/>
          </p:nvSpPr>
          <p:spPr bwMode="auto">
            <a:xfrm>
              <a:off x="2854328" y="3718706"/>
              <a:ext cx="301138" cy="497573"/>
            </a:xfrm>
            <a:prstGeom prst="down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97219" y="3142568"/>
            <a:ext cx="1440258" cy="1073711"/>
            <a:chOff x="2278227" y="3142568"/>
            <a:chExt cx="1440258" cy="1073711"/>
          </a:xfrm>
        </p:grpSpPr>
        <p:sp>
          <p:nvSpPr>
            <p:cNvPr id="20" name="Frame 19"/>
            <p:cNvSpPr/>
            <p:nvPr/>
          </p:nvSpPr>
          <p:spPr bwMode="auto">
            <a:xfrm>
              <a:off x="2278227" y="3142568"/>
              <a:ext cx="1440258" cy="576137"/>
            </a:xfrm>
            <a:prstGeom prst="fram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Down Arrow 20"/>
            <p:cNvSpPr/>
            <p:nvPr/>
          </p:nvSpPr>
          <p:spPr bwMode="auto">
            <a:xfrm>
              <a:off x="2854328" y="3718706"/>
              <a:ext cx="301138" cy="497573"/>
            </a:xfrm>
            <a:prstGeom prst="down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42390" y="3142568"/>
            <a:ext cx="1440258" cy="1073711"/>
            <a:chOff x="2278227" y="3142568"/>
            <a:chExt cx="1440258" cy="1073711"/>
          </a:xfrm>
        </p:grpSpPr>
        <p:sp>
          <p:nvSpPr>
            <p:cNvPr id="23" name="Frame 22"/>
            <p:cNvSpPr/>
            <p:nvPr/>
          </p:nvSpPr>
          <p:spPr bwMode="auto">
            <a:xfrm>
              <a:off x="2278227" y="3142568"/>
              <a:ext cx="1440258" cy="576137"/>
            </a:xfrm>
            <a:prstGeom prst="fram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Down Arrow 23"/>
            <p:cNvSpPr/>
            <p:nvPr/>
          </p:nvSpPr>
          <p:spPr bwMode="auto">
            <a:xfrm>
              <a:off x="2854328" y="3718706"/>
              <a:ext cx="301138" cy="497573"/>
            </a:xfrm>
            <a:prstGeom prst="down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61374" y="3142568"/>
            <a:ext cx="1440258" cy="1073711"/>
            <a:chOff x="2278227" y="3142568"/>
            <a:chExt cx="1440258" cy="1073711"/>
          </a:xfrm>
        </p:grpSpPr>
        <p:sp>
          <p:nvSpPr>
            <p:cNvPr id="26" name="Frame 25"/>
            <p:cNvSpPr/>
            <p:nvPr/>
          </p:nvSpPr>
          <p:spPr bwMode="auto">
            <a:xfrm>
              <a:off x="2278227" y="3142568"/>
              <a:ext cx="1440258" cy="576137"/>
            </a:xfrm>
            <a:prstGeom prst="fram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Down Arrow 26"/>
            <p:cNvSpPr/>
            <p:nvPr/>
          </p:nvSpPr>
          <p:spPr bwMode="auto">
            <a:xfrm>
              <a:off x="2854328" y="3718706"/>
              <a:ext cx="301138" cy="497573"/>
            </a:xfrm>
            <a:prstGeom prst="down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80358" y="3142568"/>
            <a:ext cx="1440258" cy="1073711"/>
            <a:chOff x="2278227" y="3142568"/>
            <a:chExt cx="1440258" cy="1073711"/>
          </a:xfrm>
        </p:grpSpPr>
        <p:sp>
          <p:nvSpPr>
            <p:cNvPr id="29" name="Frame 28"/>
            <p:cNvSpPr/>
            <p:nvPr/>
          </p:nvSpPr>
          <p:spPr bwMode="auto">
            <a:xfrm>
              <a:off x="2278227" y="3142568"/>
              <a:ext cx="1440258" cy="576137"/>
            </a:xfrm>
            <a:prstGeom prst="fram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Down Arrow 29"/>
            <p:cNvSpPr/>
            <p:nvPr/>
          </p:nvSpPr>
          <p:spPr bwMode="auto">
            <a:xfrm>
              <a:off x="2854328" y="3718706"/>
              <a:ext cx="301138" cy="497573"/>
            </a:xfrm>
            <a:prstGeom prst="down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12435" y="3142568"/>
            <a:ext cx="1440258" cy="1073711"/>
            <a:chOff x="2278227" y="3142568"/>
            <a:chExt cx="1440258" cy="1073711"/>
          </a:xfrm>
        </p:grpSpPr>
        <p:sp>
          <p:nvSpPr>
            <p:cNvPr id="32" name="Frame 31"/>
            <p:cNvSpPr/>
            <p:nvPr/>
          </p:nvSpPr>
          <p:spPr bwMode="auto">
            <a:xfrm>
              <a:off x="2278227" y="3142568"/>
              <a:ext cx="1440258" cy="576137"/>
            </a:xfrm>
            <a:prstGeom prst="fram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Down Arrow 32"/>
            <p:cNvSpPr/>
            <p:nvPr/>
          </p:nvSpPr>
          <p:spPr bwMode="auto">
            <a:xfrm>
              <a:off x="2854328" y="3718706"/>
              <a:ext cx="301138" cy="497573"/>
            </a:xfrm>
            <a:prstGeom prst="down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831419" y="3142568"/>
            <a:ext cx="1440258" cy="1073711"/>
            <a:chOff x="2278227" y="3142568"/>
            <a:chExt cx="1440258" cy="1073711"/>
          </a:xfrm>
        </p:grpSpPr>
        <p:sp>
          <p:nvSpPr>
            <p:cNvPr id="35" name="Frame 34"/>
            <p:cNvSpPr/>
            <p:nvPr/>
          </p:nvSpPr>
          <p:spPr bwMode="auto">
            <a:xfrm>
              <a:off x="2278227" y="3142568"/>
              <a:ext cx="1440258" cy="576137"/>
            </a:xfrm>
            <a:prstGeom prst="fram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Down Arrow 35"/>
            <p:cNvSpPr/>
            <p:nvPr/>
          </p:nvSpPr>
          <p:spPr bwMode="auto">
            <a:xfrm>
              <a:off x="2854328" y="3718706"/>
              <a:ext cx="301138" cy="497573"/>
            </a:xfrm>
            <a:prstGeom prst="down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558263"/>
              </p:ext>
            </p:extLst>
          </p:nvPr>
        </p:nvGraphicFramePr>
        <p:xfrm>
          <a:off x="7328207" y="1491962"/>
          <a:ext cx="1657040" cy="294748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31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1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4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4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4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8332420" y="1566865"/>
            <a:ext cx="320478" cy="2813235"/>
            <a:chOff x="8332420" y="1566865"/>
            <a:chExt cx="320478" cy="2813235"/>
          </a:xfrm>
        </p:grpSpPr>
        <p:sp>
          <p:nvSpPr>
            <p:cNvPr id="38" name="Right Arrow 37"/>
            <p:cNvSpPr/>
            <p:nvPr/>
          </p:nvSpPr>
          <p:spPr bwMode="auto">
            <a:xfrm>
              <a:off x="8332420" y="1566865"/>
              <a:ext cx="320478" cy="225534"/>
            </a:xfrm>
            <a:prstGeom prst="right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Right Arrow 38"/>
            <p:cNvSpPr/>
            <p:nvPr/>
          </p:nvSpPr>
          <p:spPr bwMode="auto">
            <a:xfrm>
              <a:off x="8332420" y="1934841"/>
              <a:ext cx="320478" cy="225534"/>
            </a:xfrm>
            <a:prstGeom prst="right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Right Arrow 39"/>
            <p:cNvSpPr/>
            <p:nvPr/>
          </p:nvSpPr>
          <p:spPr bwMode="auto">
            <a:xfrm>
              <a:off x="8332420" y="2302817"/>
              <a:ext cx="320478" cy="225534"/>
            </a:xfrm>
            <a:prstGeom prst="right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Right Arrow 40"/>
            <p:cNvSpPr/>
            <p:nvPr/>
          </p:nvSpPr>
          <p:spPr bwMode="auto">
            <a:xfrm>
              <a:off x="8332420" y="2682663"/>
              <a:ext cx="320478" cy="225534"/>
            </a:xfrm>
            <a:prstGeom prst="right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Right Arrow 41"/>
            <p:cNvSpPr/>
            <p:nvPr/>
          </p:nvSpPr>
          <p:spPr bwMode="auto">
            <a:xfrm>
              <a:off x="8332420" y="3026898"/>
              <a:ext cx="320478" cy="225534"/>
            </a:xfrm>
            <a:prstGeom prst="right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Right Arrow 42"/>
            <p:cNvSpPr/>
            <p:nvPr/>
          </p:nvSpPr>
          <p:spPr bwMode="auto">
            <a:xfrm>
              <a:off x="8332420" y="3406744"/>
              <a:ext cx="320478" cy="225534"/>
            </a:xfrm>
            <a:prstGeom prst="right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Right Arrow 43"/>
            <p:cNvSpPr/>
            <p:nvPr/>
          </p:nvSpPr>
          <p:spPr bwMode="auto">
            <a:xfrm>
              <a:off x="8332420" y="3774720"/>
              <a:ext cx="320478" cy="225534"/>
            </a:xfrm>
            <a:prstGeom prst="right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Right Arrow 44"/>
            <p:cNvSpPr/>
            <p:nvPr/>
          </p:nvSpPr>
          <p:spPr bwMode="auto">
            <a:xfrm>
              <a:off x="8332420" y="4154566"/>
              <a:ext cx="320478" cy="225534"/>
            </a:xfrm>
            <a:prstGeom prst="right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435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Example: Rule 30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-14970" b="-149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3005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Elementary CA-rule specified by 8 bits</a:t>
            </a:r>
          </a:p>
          <a:p>
            <a:r>
              <a:rPr lang="en-US" dirty="0"/>
              <a:t>2</a:t>
            </a:r>
            <a:r>
              <a:rPr lang="en-US" baseline="30000" dirty="0"/>
              <a:t>8</a:t>
            </a:r>
            <a:r>
              <a:rPr lang="en-US" dirty="0"/>
              <a:t> = 256 next state functions possible</a:t>
            </a:r>
          </a:p>
          <a:p>
            <a:endParaRPr lang="en-US" dirty="0"/>
          </a:p>
          <a:p>
            <a:r>
              <a:rPr lang="en-US" dirty="0"/>
              <a:t>All these 256 rules have been investigated</a:t>
            </a:r>
          </a:p>
          <a:p>
            <a:r>
              <a:rPr lang="en-US" dirty="0"/>
              <a:t>Classification of possible behaviors: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Stabilize: reach all-0 or all-1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Become (semi-)periodic: oscillating, or traveling pattern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Pseudo-random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Universal (”complex”, “interesting”)</a:t>
            </a:r>
          </a:p>
          <a:p>
            <a:pPr marL="514350" indent="-457200"/>
            <a:endParaRPr lang="en-US" dirty="0"/>
          </a:p>
          <a:p>
            <a:pPr marL="514350" indent="-457200"/>
            <a:r>
              <a:rPr lang="en-US" dirty="0"/>
              <a:t>Applications: physics, chemistry, biology, …</a:t>
            </a:r>
          </a:p>
          <a:p>
            <a:endParaRPr lang="en-US" dirty="0"/>
          </a:p>
        </p:txBody>
      </p:sp>
      <p:pic>
        <p:nvPicPr>
          <p:cNvPr id="4" name="Picture 3" descr="1280px-Textile_c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752" y="4024002"/>
            <a:ext cx="3003157" cy="225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 ‘stuff’ operated on by computations</a:t>
            </a:r>
          </a:p>
          <a:p>
            <a:pPr lvl="1"/>
            <a:r>
              <a:rPr lang="en-US" dirty="0"/>
              <a:t>Communication &amp; storage</a:t>
            </a:r>
          </a:p>
          <a:p>
            <a:pPr lvl="1"/>
            <a:r>
              <a:rPr lang="en-US" dirty="0"/>
              <a:t>Encoding &amp; decoding</a:t>
            </a:r>
          </a:p>
          <a:p>
            <a:pPr lvl="1"/>
            <a:endParaRPr lang="en-US" dirty="0"/>
          </a:p>
          <a:p>
            <a:r>
              <a:rPr lang="en-US" dirty="0"/>
              <a:t>Fundamental limits on</a:t>
            </a:r>
          </a:p>
          <a:p>
            <a:pPr lvl="1"/>
            <a:r>
              <a:rPr lang="en-US" b="1" dirty="0"/>
              <a:t>Efficiency</a:t>
            </a:r>
          </a:p>
          <a:p>
            <a:pPr lvl="1"/>
            <a:r>
              <a:rPr lang="en-US" b="1" dirty="0"/>
              <a:t>Reliability</a:t>
            </a:r>
            <a:r>
              <a:rPr lang="en-US" dirty="0"/>
              <a:t> (and trade-off with efficiency)</a:t>
            </a:r>
          </a:p>
          <a:p>
            <a:pPr lvl="1"/>
            <a:r>
              <a:rPr lang="en-US" b="1" dirty="0"/>
              <a:t>Security</a:t>
            </a:r>
          </a:p>
          <a:p>
            <a:pPr lvl="2"/>
            <a:r>
              <a:rPr lang="en-US" dirty="0"/>
              <a:t>Confidentiality</a:t>
            </a:r>
          </a:p>
          <a:p>
            <a:pPr lvl="2"/>
            <a:r>
              <a:rPr lang="en-US" dirty="0"/>
              <a:t>Authenticity</a:t>
            </a:r>
          </a:p>
          <a:p>
            <a:pPr lvl="2"/>
            <a:r>
              <a:rPr lang="en-US" dirty="0"/>
              <a:t>Integrity</a:t>
            </a:r>
          </a:p>
          <a:p>
            <a:pPr lvl="2"/>
            <a:endParaRPr lang="en-US" dirty="0"/>
          </a:p>
          <a:p>
            <a:r>
              <a:rPr lang="en-US" dirty="0"/>
              <a:t>Main insights:</a:t>
            </a:r>
          </a:p>
          <a:p>
            <a:pPr lvl="1"/>
            <a:r>
              <a:rPr lang="en-US" dirty="0"/>
              <a:t>Information is malleable / pliable / </a:t>
            </a:r>
            <a:r>
              <a:rPr lang="en-US" dirty="0" err="1"/>
              <a:t>manipulable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299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Example: Rule 109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-14970" b="-149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9272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Elementary Cellular Automata</a:t>
            </a:r>
          </a:p>
        </p:txBody>
      </p:sp>
      <p:pic>
        <p:nvPicPr>
          <p:cNvPr id="4" name="Elementary Cellular Automaton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8438" y="1268413"/>
            <a:ext cx="6132512" cy="5040312"/>
          </a:xfrm>
        </p:spPr>
      </p:pic>
    </p:spTree>
    <p:extLst>
      <p:ext uri="{BB962C8B-B14F-4D97-AF65-F5344CB8AC3E}">
        <p14:creationId xmlns:p14="http://schemas.microsoft.com/office/powerpoint/2010/main" val="296074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Cellular Automata: Game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Cf. Golly: </a:t>
            </a:r>
            <a:r>
              <a:rPr lang="en-US" dirty="0">
                <a:hlinkClick r:id="rId2"/>
              </a:rPr>
              <a:t>http://golly.sourceforge.net/</a:t>
            </a:r>
            <a:endParaRPr lang="en-US" dirty="0"/>
          </a:p>
          <a:p>
            <a:endParaRPr lang="en-US" dirty="0"/>
          </a:p>
          <a:p>
            <a:r>
              <a:rPr lang="en-US" dirty="0"/>
              <a:t>(The Game of) Life is Universal</a:t>
            </a:r>
          </a:p>
          <a:p>
            <a:endParaRPr lang="en-US" dirty="0"/>
          </a:p>
          <a:p>
            <a:r>
              <a:rPr lang="en-US" dirty="0"/>
              <a:t>(The Game of) Life is inherently unpredictable</a:t>
            </a:r>
          </a:p>
        </p:txBody>
      </p:sp>
    </p:spTree>
    <p:extLst>
      <p:ext uri="{BB962C8B-B14F-4D97-AF65-F5344CB8AC3E}">
        <p14:creationId xmlns:p14="http://schemas.microsoft.com/office/powerpoint/2010/main" val="2945728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Solve (NP) Hard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Sacrifice something to improve efficiency</a:t>
            </a:r>
          </a:p>
          <a:p>
            <a:endParaRPr lang="en-US" dirty="0"/>
          </a:p>
          <a:p>
            <a:pPr lvl="1"/>
            <a:r>
              <a:rPr lang="en-US" b="1" dirty="0"/>
              <a:t>Approximation</a:t>
            </a:r>
            <a:r>
              <a:rPr lang="en-US" dirty="0"/>
              <a:t> algorithms sacrifice accuracy</a:t>
            </a:r>
          </a:p>
          <a:p>
            <a:endParaRPr lang="en-US" dirty="0"/>
          </a:p>
          <a:p>
            <a:pPr lvl="1"/>
            <a:r>
              <a:rPr lang="en-US" b="1" dirty="0"/>
              <a:t>Randomized</a:t>
            </a:r>
            <a:r>
              <a:rPr lang="en-US" dirty="0"/>
              <a:t> algorithms sacrifice reliability</a:t>
            </a:r>
          </a:p>
          <a:p>
            <a:endParaRPr lang="en-US" dirty="0"/>
          </a:p>
          <a:p>
            <a:pPr lvl="1"/>
            <a:r>
              <a:rPr lang="en-US" b="1" dirty="0"/>
              <a:t>Heuristic</a:t>
            </a:r>
            <a:r>
              <a:rPr lang="en-US" dirty="0"/>
              <a:t> algorithms sacrifice provability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Cf. Ch. 6 of </a:t>
            </a:r>
            <a:r>
              <a:rPr lang="en-US" i="1" dirty="0"/>
              <a:t>Algorithmic Adventures </a:t>
            </a:r>
            <a:r>
              <a:rPr lang="en-US" dirty="0"/>
              <a:t>by </a:t>
            </a:r>
            <a:r>
              <a:rPr lang="en-US" dirty="0" err="1"/>
              <a:t>Juraj</a:t>
            </a:r>
            <a:r>
              <a:rPr lang="en-US" dirty="0"/>
              <a:t> </a:t>
            </a:r>
            <a:r>
              <a:rPr lang="en-US" dirty="0" err="1"/>
              <a:t>Hromkovic</a:t>
            </a:r>
            <a:endParaRPr lang="en-US" dirty="0"/>
          </a:p>
          <a:p>
            <a:endParaRPr lang="en-US" dirty="0"/>
          </a:p>
          <a:p>
            <a:r>
              <a:rPr lang="en-US" dirty="0"/>
              <a:t>Hardware is not 100% reliable</a:t>
            </a:r>
          </a:p>
          <a:p>
            <a:endParaRPr lang="en-US" dirty="0"/>
          </a:p>
          <a:p>
            <a:r>
              <a:rPr lang="en-US" dirty="0"/>
              <a:t>Sacrificing some algorithmic reliability to improve efficiency is ok</a:t>
            </a:r>
          </a:p>
          <a:p>
            <a:endParaRPr lang="en-US" dirty="0"/>
          </a:p>
          <a:p>
            <a:r>
              <a:rPr lang="en-US" dirty="0"/>
              <a:t>Randomized algorithms sacrifice reliability to improve efficiency</a:t>
            </a:r>
          </a:p>
          <a:p>
            <a:endParaRPr lang="en-US" dirty="0"/>
          </a:p>
          <a:p>
            <a:r>
              <a:rPr lang="en-US" dirty="0"/>
              <a:t>The towel stacking problem</a:t>
            </a:r>
          </a:p>
          <a:p>
            <a:pPr lvl="1"/>
            <a:r>
              <a:rPr lang="en-US" dirty="0"/>
              <a:t>(Putting towels on the shelf and taking them off)</a:t>
            </a:r>
          </a:p>
          <a:p>
            <a:endParaRPr lang="en-US" dirty="0"/>
          </a:p>
          <a:p>
            <a:r>
              <a:rPr lang="en-US" dirty="0" err="1"/>
              <a:t>Primality</a:t>
            </a:r>
            <a:r>
              <a:rPr lang="en-US" dirty="0"/>
              <a:t> testing</a:t>
            </a:r>
          </a:p>
          <a:p>
            <a:pPr lvl="1"/>
            <a:r>
              <a:rPr lang="en-US" dirty="0" err="1"/>
              <a:t>derandomization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9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Bit-String Equality Problem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15" t="20642" r="-4115" b="9204"/>
          <a:stretch/>
        </p:blipFill>
        <p:spPr>
          <a:xfrm>
            <a:off x="457199" y="1268411"/>
            <a:ext cx="9624060" cy="4771068"/>
          </a:xfrm>
        </p:spPr>
      </p:pic>
    </p:spTree>
    <p:extLst>
      <p:ext uri="{BB962C8B-B14F-4D97-AF65-F5344CB8AC3E}">
        <p14:creationId xmlns:p14="http://schemas.microsoft.com/office/powerpoint/2010/main" val="14780705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Randomized Comm. Protocol: WITNESS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451" t="18768" r="-4451" b="10028"/>
          <a:stretch/>
        </p:blipFill>
        <p:spPr>
          <a:xfrm>
            <a:off x="457199" y="1268409"/>
            <a:ext cx="9624060" cy="4842477"/>
          </a:xfrm>
        </p:spPr>
      </p:pic>
    </p:spTree>
    <p:extLst>
      <p:ext uri="{BB962C8B-B14F-4D97-AF65-F5344CB8AC3E}">
        <p14:creationId xmlns:p14="http://schemas.microsoft.com/office/powerpoint/2010/main" val="28641478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WITNESS: Communication Cost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56" t="22515" r="-7556" b="10654"/>
          <a:stretch/>
        </p:blipFill>
        <p:spPr>
          <a:xfrm>
            <a:off x="457199" y="1268407"/>
            <a:ext cx="9624060" cy="4545077"/>
          </a:xfrm>
        </p:spPr>
      </p:pic>
    </p:spTree>
    <p:extLst>
      <p:ext uri="{BB962C8B-B14F-4D97-AF65-F5344CB8AC3E}">
        <p14:creationId xmlns:p14="http://schemas.microsoft.com/office/powerpoint/2010/main" val="6584805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 = 12,  Number() values range from 0 through 2</a:t>
            </a:r>
            <a:r>
              <a:rPr lang="en-US" baseline="30000" dirty="0"/>
              <a:t>12 </a:t>
            </a:r>
            <a:r>
              <a:rPr lang="en-US" dirty="0"/>
              <a:t>– 1 = 4095</a:t>
            </a:r>
          </a:p>
          <a:p>
            <a:r>
              <a:rPr lang="en-US" dirty="0"/>
              <a:t>x = 111010001100,  Number(x) = </a:t>
            </a:r>
            <a:r>
              <a:rPr lang="is-IS" dirty="0"/>
              <a:t>3724</a:t>
            </a:r>
            <a:endParaRPr lang="en-US" dirty="0"/>
          </a:p>
          <a:p>
            <a:r>
              <a:rPr lang="en-US" dirty="0"/>
              <a:t>y = 110010001110,  Number(y) = 3214</a:t>
            </a:r>
          </a:p>
          <a:p>
            <a:endParaRPr lang="en-US" dirty="0"/>
          </a:p>
          <a:p>
            <a:r>
              <a:rPr lang="en-US" dirty="0"/>
              <a:t>34 primes less than 12</a:t>
            </a:r>
            <a:r>
              <a:rPr lang="en-US" baseline="30000" dirty="0"/>
              <a:t>2</a:t>
            </a:r>
            <a:r>
              <a:rPr lang="en-US" dirty="0"/>
              <a:t> = 144</a:t>
            </a:r>
          </a:p>
          <a:p>
            <a:endParaRPr lang="en-US" dirty="0"/>
          </a:p>
          <a:p>
            <a:r>
              <a:rPr lang="en-US" dirty="0"/>
              <a:t>Choose random prime p ≤ 144</a:t>
            </a:r>
          </a:p>
          <a:p>
            <a:r>
              <a:rPr lang="en-US" dirty="0"/>
              <a:t>Calculate  Number(x) mod p, Number(y) mod p</a:t>
            </a:r>
          </a:p>
          <a:p>
            <a:endParaRPr lang="en-US" dirty="0"/>
          </a:p>
          <a:p>
            <a:r>
              <a:rPr lang="en-US" dirty="0"/>
              <a:t>Which choices would be `bad’?</a:t>
            </a:r>
          </a:p>
          <a:p>
            <a:r>
              <a:rPr lang="en-US" dirty="0"/>
              <a:t>Number(x) – Number(y) = 510 = 2 x 3 x 5 x 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3" y="5583237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8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WITNESS: Reliability Definitions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481" t="18768" r="-7481" b="8156"/>
          <a:stretch/>
        </p:blipFill>
        <p:spPr>
          <a:xfrm>
            <a:off x="457199" y="1268412"/>
            <a:ext cx="9624060" cy="4969789"/>
          </a:xfrm>
        </p:spPr>
      </p:pic>
    </p:spTree>
    <p:extLst>
      <p:ext uri="{BB962C8B-B14F-4D97-AF65-F5344CB8AC3E}">
        <p14:creationId xmlns:p14="http://schemas.microsoft.com/office/powerpoint/2010/main" val="81371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Correctness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Correctness of a program can be expressed using logic</a:t>
            </a:r>
          </a:p>
          <a:p>
            <a:r>
              <a:rPr lang="en-US" dirty="0"/>
              <a:t>Program correctness can be proven</a:t>
            </a:r>
          </a:p>
          <a:p>
            <a:r>
              <a:rPr lang="en-US" dirty="0"/>
              <a:t>SAT/SMT Solver can assist in proving program correctness</a:t>
            </a:r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Main insights:</a:t>
            </a:r>
          </a:p>
          <a:p>
            <a:pPr lvl="1"/>
            <a:r>
              <a:rPr lang="en-US" dirty="0"/>
              <a:t>Program correctness is amenable to proof</a:t>
            </a:r>
          </a:p>
          <a:p>
            <a:pPr lvl="1"/>
            <a:endParaRPr lang="en-US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865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WITNESS: Reliability Analysis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481" t="18768" r="-7481" b="10028"/>
          <a:stretch/>
        </p:blipFill>
        <p:spPr>
          <a:xfrm>
            <a:off x="457199" y="1268409"/>
            <a:ext cx="9624060" cy="4842477"/>
          </a:xfrm>
        </p:spPr>
      </p:pic>
    </p:spTree>
    <p:extLst>
      <p:ext uri="{BB962C8B-B14F-4D97-AF65-F5344CB8AC3E}">
        <p14:creationId xmlns:p14="http://schemas.microsoft.com/office/powerpoint/2010/main" val="4933088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Reliability by Repetition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81" t="22518" r="-7481" b="13153"/>
          <a:stretch/>
        </p:blipFill>
        <p:spPr>
          <a:xfrm>
            <a:off x="457199" y="1268412"/>
            <a:ext cx="9624060" cy="4374919"/>
          </a:xfrm>
        </p:spPr>
      </p:pic>
    </p:spTree>
    <p:extLst>
      <p:ext uri="{BB962C8B-B14F-4D97-AF65-F5344CB8AC3E}">
        <p14:creationId xmlns:p14="http://schemas.microsoft.com/office/powerpoint/2010/main" val="8726370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Computation: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volunteers</a:t>
            </a:r>
          </a:p>
          <a:p>
            <a:r>
              <a:rPr lang="en-US" dirty="0"/>
              <a:t>5 sectors</a:t>
            </a:r>
          </a:p>
          <a:p>
            <a:r>
              <a:rPr lang="en-US" dirty="0"/>
              <a:t>1 spinner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SmileyDe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16691"/>
            <a:ext cx="73152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475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Computation: Informatics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volunteer knows a </a:t>
            </a:r>
            <a:r>
              <a:rPr lang="en-US" i="1" dirty="0"/>
              <a:t>secret</a:t>
            </a:r>
          </a:p>
          <a:p>
            <a:pPr lvl="1"/>
            <a:r>
              <a:rPr lang="en-US" dirty="0"/>
              <a:t>whether or not each is willing to practice together</a:t>
            </a:r>
          </a:p>
          <a:p>
            <a:r>
              <a:rPr lang="en-US" dirty="0"/>
              <a:t>In the computation, some </a:t>
            </a:r>
            <a:r>
              <a:rPr lang="en-US" i="1" dirty="0"/>
              <a:t>information</a:t>
            </a:r>
            <a:r>
              <a:rPr lang="en-US" dirty="0"/>
              <a:t> is conveyed and combined</a:t>
            </a:r>
          </a:p>
          <a:p>
            <a:r>
              <a:rPr lang="en-US" dirty="0"/>
              <a:t>At the end, the volunteers and audience only know the outcome</a:t>
            </a:r>
          </a:p>
          <a:p>
            <a:pPr lvl="1"/>
            <a:r>
              <a:rPr lang="en-US" dirty="0"/>
              <a:t>viz., whether both want to practice together</a:t>
            </a:r>
          </a:p>
          <a:p>
            <a:r>
              <a:rPr lang="en-US" dirty="0"/>
              <a:t>The computation involves </a:t>
            </a:r>
            <a:r>
              <a:rPr lang="en-US" i="1" dirty="0"/>
              <a:t>information processing</a:t>
            </a:r>
            <a:r>
              <a:rPr lang="en-US" dirty="0"/>
              <a:t>, which can be described by an </a:t>
            </a:r>
            <a:r>
              <a:rPr lang="en-US" i="1" dirty="0"/>
              <a:t>algorithm</a:t>
            </a:r>
          </a:p>
          <a:p>
            <a:r>
              <a:rPr lang="en-US" dirty="0"/>
              <a:t>You can reason about this algorithm, without executing it</a:t>
            </a:r>
          </a:p>
          <a:p>
            <a:r>
              <a:rPr lang="en-US" dirty="0"/>
              <a:t>No computer is involved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6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Computes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Analog</a:t>
            </a:r>
            <a:r>
              <a:rPr lang="en-US" dirty="0"/>
              <a:t> versus </a:t>
            </a:r>
            <a:r>
              <a:rPr lang="en-US" i="1" dirty="0"/>
              <a:t>digital</a:t>
            </a:r>
            <a:r>
              <a:rPr lang="en-US" dirty="0"/>
              <a:t> computers</a:t>
            </a:r>
          </a:p>
          <a:p>
            <a:endParaRPr lang="en-US" dirty="0"/>
          </a:p>
          <a:p>
            <a:r>
              <a:rPr lang="en-US" i="1" dirty="0"/>
              <a:t>Modulation</a:t>
            </a:r>
            <a:r>
              <a:rPr lang="en-US" dirty="0"/>
              <a:t> and </a:t>
            </a:r>
            <a:r>
              <a:rPr lang="en-US" i="1" dirty="0"/>
              <a:t>demodulation</a:t>
            </a:r>
            <a:r>
              <a:rPr lang="en-US" dirty="0"/>
              <a:t>: to get into and out of physical world</a:t>
            </a:r>
            <a:endParaRPr lang="en-US" i="1" dirty="0"/>
          </a:p>
          <a:p>
            <a:endParaRPr lang="en-US" dirty="0"/>
          </a:p>
          <a:p>
            <a:r>
              <a:rPr lang="en-US" i="1" dirty="0">
                <a:hlinkClick r:id="rId2"/>
              </a:rPr>
              <a:t>It from bit</a:t>
            </a:r>
            <a:r>
              <a:rPr lang="en-US" i="1" dirty="0"/>
              <a:t> </a:t>
            </a:r>
            <a:r>
              <a:rPr lang="en-US" dirty="0"/>
              <a:t>(Wheeler):</a:t>
            </a:r>
          </a:p>
          <a:p>
            <a:pPr lvl="1"/>
            <a:r>
              <a:rPr lang="en-US" dirty="0"/>
              <a:t>Information and computation at the core of physics</a:t>
            </a:r>
          </a:p>
          <a:p>
            <a:pPr lvl="1"/>
            <a:r>
              <a:rPr lang="en-US" dirty="0"/>
              <a:t>Instead of matter and energy</a:t>
            </a:r>
          </a:p>
          <a:p>
            <a:pPr lvl="1"/>
            <a:endParaRPr lang="en-US" dirty="0"/>
          </a:p>
          <a:p>
            <a:r>
              <a:rPr lang="en-US" dirty="0"/>
              <a:t>Gerard ’t </a:t>
            </a:r>
            <a:r>
              <a:rPr lang="en-US" dirty="0" err="1"/>
              <a:t>Hooft</a:t>
            </a:r>
            <a:endParaRPr lang="en-US" dirty="0"/>
          </a:p>
          <a:p>
            <a:pPr lvl="1"/>
            <a:r>
              <a:rPr lang="en-US" i="1" dirty="0"/>
              <a:t>The Cellular Automaton Interpretation of Quantum Mechanics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Peter Bentley</a:t>
            </a:r>
          </a:p>
          <a:p>
            <a:pPr lvl="1"/>
            <a:r>
              <a:rPr lang="en-US" i="1" dirty="0"/>
              <a:t>Digital Biology</a:t>
            </a:r>
          </a:p>
        </p:txBody>
      </p:sp>
    </p:spTree>
    <p:extLst>
      <p:ext uri="{BB962C8B-B14F-4D97-AF65-F5344CB8AC3E}">
        <p14:creationId xmlns:p14="http://schemas.microsoft.com/office/powerpoint/2010/main" val="12726901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Cf. Ch. 8 of </a:t>
            </a:r>
            <a:r>
              <a:rPr lang="en-US" i="1" dirty="0"/>
              <a:t>Algorithmic Adventures </a:t>
            </a:r>
            <a:r>
              <a:rPr lang="en-US" dirty="0"/>
              <a:t>by </a:t>
            </a:r>
            <a:r>
              <a:rPr lang="en-US" dirty="0" err="1"/>
              <a:t>Juraj</a:t>
            </a:r>
            <a:r>
              <a:rPr lang="en-US" dirty="0"/>
              <a:t> </a:t>
            </a:r>
            <a:r>
              <a:rPr lang="en-US" dirty="0" err="1"/>
              <a:t>Hromkovic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1994, Len </a:t>
            </a:r>
            <a:r>
              <a:rPr lang="en-US" dirty="0" err="1"/>
              <a:t>Adleman</a:t>
            </a:r>
            <a:r>
              <a:rPr lang="en-US" dirty="0"/>
              <a:t> (known of RSA public-key cryptography)</a:t>
            </a:r>
          </a:p>
          <a:p>
            <a:pPr lvl="1"/>
            <a:r>
              <a:rPr lang="en-US" dirty="0"/>
              <a:t>used synthetic DNA to solve an instance of the Hamiltonian Path Problem (an NP-complete problem)</a:t>
            </a:r>
          </a:p>
          <a:p>
            <a:pPr lvl="1"/>
            <a:r>
              <a:rPr lang="en-US" dirty="0"/>
              <a:t>It involves a clever encoding of the graph in DNA fragments</a:t>
            </a:r>
          </a:p>
          <a:p>
            <a:pPr lvl="2"/>
            <a:r>
              <a:rPr lang="en-US" dirty="0"/>
              <a:t>Nodes, directed edges, and their connectivity</a:t>
            </a:r>
          </a:p>
          <a:p>
            <a:pPr lvl="1"/>
            <a:r>
              <a:rPr lang="en-US" dirty="0"/>
              <a:t>These DNA fragments combine, by complementarity, to form paths of the graph</a:t>
            </a:r>
          </a:p>
          <a:p>
            <a:pPr lvl="1"/>
            <a:r>
              <a:rPr lang="en-US" dirty="0"/>
              <a:t>Various molecular techniques select only the relevant paths</a:t>
            </a:r>
          </a:p>
          <a:p>
            <a:pPr lvl="1"/>
            <a:r>
              <a:rPr lang="en-US" dirty="0"/>
              <a:t>Mobilizes massive parallelism on the molecular level</a:t>
            </a:r>
          </a:p>
          <a:p>
            <a:pPr lvl="1"/>
            <a:endParaRPr lang="en-US" dirty="0"/>
          </a:p>
          <a:p>
            <a:r>
              <a:rPr lang="en-US" dirty="0"/>
              <a:t>No follow up, to date: tricky; error-prone; does not scale 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Cf. Ch. 9 of </a:t>
            </a:r>
            <a:r>
              <a:rPr lang="en-US" i="1" dirty="0"/>
              <a:t>Algorithmic Adventures </a:t>
            </a:r>
            <a:r>
              <a:rPr lang="en-US" dirty="0"/>
              <a:t>by </a:t>
            </a:r>
            <a:r>
              <a:rPr lang="en-US" dirty="0" err="1"/>
              <a:t>Juraj</a:t>
            </a:r>
            <a:r>
              <a:rPr lang="en-US" dirty="0"/>
              <a:t> </a:t>
            </a:r>
            <a:r>
              <a:rPr lang="en-US" dirty="0" err="1"/>
              <a:t>Hromkovic</a:t>
            </a:r>
            <a:endParaRPr lang="en-US" dirty="0"/>
          </a:p>
          <a:p>
            <a:r>
              <a:rPr lang="en-US" dirty="0"/>
              <a:t>Google Quantum Computing Playground</a:t>
            </a:r>
          </a:p>
          <a:p>
            <a:endParaRPr lang="en-US" dirty="0"/>
          </a:p>
          <a:p>
            <a:r>
              <a:rPr lang="en-US" i="1" dirty="0"/>
              <a:t>Quantum bit</a:t>
            </a:r>
            <a:r>
              <a:rPr lang="en-US" dirty="0"/>
              <a:t>, also known as </a:t>
            </a:r>
            <a:r>
              <a:rPr lang="en-US" i="1" dirty="0" err="1"/>
              <a:t>qubit</a:t>
            </a:r>
            <a:endParaRPr lang="en-US" i="1" dirty="0"/>
          </a:p>
          <a:p>
            <a:pPr lvl="1"/>
            <a:r>
              <a:rPr lang="en-US" dirty="0" err="1"/>
              <a:t>Qubit</a:t>
            </a:r>
            <a:r>
              <a:rPr lang="en-US" dirty="0"/>
              <a:t> state is </a:t>
            </a:r>
            <a:r>
              <a:rPr lang="en-US" i="1" dirty="0"/>
              <a:t>superposition</a:t>
            </a:r>
            <a:r>
              <a:rPr lang="en-US" dirty="0"/>
              <a:t> of classical states: a |0⟩ + b |1⟩</a:t>
            </a:r>
          </a:p>
          <a:p>
            <a:pPr lvl="2"/>
            <a:r>
              <a:rPr lang="en-US" dirty="0"/>
              <a:t>a and b are complex </a:t>
            </a:r>
            <a:r>
              <a:rPr lang="en-US" i="1" dirty="0"/>
              <a:t>amplitudes</a:t>
            </a:r>
            <a:r>
              <a:rPr lang="en-US" dirty="0"/>
              <a:t>, with |a|</a:t>
            </a:r>
            <a:r>
              <a:rPr lang="en-US" baseline="30000" dirty="0"/>
              <a:t>2</a:t>
            </a:r>
            <a:r>
              <a:rPr lang="en-US" dirty="0"/>
              <a:t> + |b|</a:t>
            </a:r>
            <a:r>
              <a:rPr lang="en-US" baseline="30000" dirty="0"/>
              <a:t>2</a:t>
            </a:r>
            <a:r>
              <a:rPr lang="en-US" dirty="0"/>
              <a:t> = 1</a:t>
            </a:r>
          </a:p>
          <a:p>
            <a:pPr lvl="2"/>
            <a:r>
              <a:rPr lang="en-US" dirty="0"/>
              <a:t>|a|</a:t>
            </a:r>
            <a:r>
              <a:rPr lang="en-US" baseline="30000" dirty="0"/>
              <a:t>2</a:t>
            </a:r>
            <a:r>
              <a:rPr lang="en-US" dirty="0"/>
              <a:t> = probability to observe 0; |b|</a:t>
            </a:r>
            <a:r>
              <a:rPr lang="en-US" baseline="30000" dirty="0"/>
              <a:t>2</a:t>
            </a:r>
            <a:r>
              <a:rPr lang="en-US" dirty="0"/>
              <a:t> = probability to observe 1</a:t>
            </a:r>
          </a:p>
          <a:p>
            <a:pPr lvl="1"/>
            <a:r>
              <a:rPr lang="en-US" dirty="0"/>
              <a:t>System of N classical bits has N degrees of freedom</a:t>
            </a:r>
          </a:p>
          <a:p>
            <a:pPr lvl="1"/>
            <a:r>
              <a:rPr lang="en-US" dirty="0"/>
              <a:t>System of N </a:t>
            </a:r>
            <a:r>
              <a:rPr lang="en-US" dirty="0" err="1"/>
              <a:t>qubits</a:t>
            </a:r>
            <a:r>
              <a:rPr lang="en-US" dirty="0"/>
              <a:t> has 2</a:t>
            </a:r>
            <a:r>
              <a:rPr lang="en-US" baseline="30000" dirty="0"/>
              <a:t>N</a:t>
            </a:r>
            <a:r>
              <a:rPr lang="en-US" dirty="0"/>
              <a:t> degrees of freedom (</a:t>
            </a:r>
            <a:r>
              <a:rPr lang="en-US" i="1" dirty="0"/>
              <a:t>entanglement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One complex amplitude per classical state</a:t>
            </a:r>
          </a:p>
          <a:p>
            <a:pPr lvl="2"/>
            <a:r>
              <a:rPr lang="en-US" dirty="0"/>
              <a:t>N=3: a</a:t>
            </a:r>
            <a:r>
              <a:rPr lang="en-US" baseline="-25000" dirty="0"/>
              <a:t>0</a:t>
            </a:r>
            <a:r>
              <a:rPr lang="en-US" dirty="0"/>
              <a:t>|000⟩ + a</a:t>
            </a:r>
            <a:r>
              <a:rPr lang="en-US" baseline="-25000" dirty="0"/>
              <a:t>1</a:t>
            </a:r>
            <a:r>
              <a:rPr lang="en-US" dirty="0"/>
              <a:t>|001⟩ + a</a:t>
            </a:r>
            <a:r>
              <a:rPr lang="en-US" baseline="-25000" dirty="0"/>
              <a:t>2</a:t>
            </a:r>
            <a:r>
              <a:rPr lang="en-US" dirty="0"/>
              <a:t>|010⟩ + a</a:t>
            </a:r>
            <a:r>
              <a:rPr lang="en-US" baseline="-25000" dirty="0"/>
              <a:t>3</a:t>
            </a:r>
            <a:r>
              <a:rPr lang="en-US" dirty="0"/>
              <a:t>|011⟩ + … + a</a:t>
            </a:r>
            <a:r>
              <a:rPr lang="en-US" baseline="-25000" dirty="0"/>
              <a:t>7</a:t>
            </a:r>
            <a:r>
              <a:rPr lang="en-US" dirty="0"/>
              <a:t>|111⟩</a:t>
            </a:r>
          </a:p>
          <a:p>
            <a:pPr lvl="2"/>
            <a:r>
              <a:rPr lang="en-US" dirty="0"/>
              <a:t>Entangled state of two qubits: ( |00⟩ + |11⟩ ) / √2</a:t>
            </a:r>
          </a:p>
          <a:p>
            <a:r>
              <a:rPr lang="en-US" i="1" dirty="0"/>
              <a:t>Quantum gate</a:t>
            </a:r>
            <a:r>
              <a:rPr lang="en-US" dirty="0"/>
              <a:t> operates on full quantum state of </a:t>
            </a:r>
            <a:r>
              <a:rPr lang="en-US" dirty="0" err="1"/>
              <a:t>qubit</a:t>
            </a:r>
            <a:r>
              <a:rPr lang="en-US" dirty="0"/>
              <a:t> sequence</a:t>
            </a:r>
          </a:p>
          <a:p>
            <a:pPr lvl="1"/>
            <a:r>
              <a:rPr lang="en-US" dirty="0"/>
              <a:t>Exponential amount of work in terms of classical bits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4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 in theory</a:t>
            </a:r>
          </a:p>
          <a:p>
            <a:r>
              <a:rPr lang="en-US" dirty="0"/>
              <a:t>Building blocks demonstrated in isolation, on small scale</a:t>
            </a:r>
          </a:p>
          <a:p>
            <a:pPr lvl="1"/>
            <a:r>
              <a:rPr lang="en-US" dirty="0"/>
              <a:t>Extremely specialized equipment</a:t>
            </a:r>
          </a:p>
          <a:p>
            <a:r>
              <a:rPr lang="en-US" dirty="0"/>
              <a:t>Complete prototypes still under development</a:t>
            </a:r>
          </a:p>
          <a:p>
            <a:r>
              <a:rPr lang="en-US" dirty="0"/>
              <a:t>Various algorithms available</a:t>
            </a:r>
          </a:p>
          <a:p>
            <a:pPr lvl="1"/>
            <a:r>
              <a:rPr lang="en-US" dirty="0"/>
              <a:t>Integer factorization (15 = 3 x 5)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Challenges:</a:t>
            </a:r>
          </a:p>
          <a:p>
            <a:pPr lvl="1"/>
            <a:r>
              <a:rPr lang="en-US" dirty="0"/>
              <a:t>Initialize </a:t>
            </a:r>
            <a:r>
              <a:rPr lang="en-US" i="1" dirty="0"/>
              <a:t>entangled</a:t>
            </a:r>
            <a:r>
              <a:rPr lang="en-US" dirty="0"/>
              <a:t> state of all </a:t>
            </a:r>
            <a:r>
              <a:rPr lang="en-US" dirty="0" err="1"/>
              <a:t>qubits</a:t>
            </a:r>
            <a:endParaRPr lang="en-US" dirty="0"/>
          </a:p>
          <a:p>
            <a:pPr lvl="1"/>
            <a:r>
              <a:rPr lang="en-US" dirty="0"/>
              <a:t>Protect the quantum state against </a:t>
            </a:r>
            <a:r>
              <a:rPr lang="en-US" i="1" dirty="0" err="1"/>
              <a:t>decoherence</a:t>
            </a:r>
            <a:endParaRPr lang="en-US" i="1" dirty="0"/>
          </a:p>
          <a:p>
            <a:pPr lvl="1"/>
            <a:r>
              <a:rPr lang="en-US" dirty="0"/>
              <a:t>Apply error-free quantum operations</a:t>
            </a:r>
          </a:p>
          <a:p>
            <a:pPr lvl="1"/>
            <a:r>
              <a:rPr lang="en-US" dirty="0"/>
              <a:t>Read out the final state</a:t>
            </a:r>
          </a:p>
        </p:txBody>
      </p:sp>
    </p:spTree>
    <p:extLst>
      <p:ext uri="{BB962C8B-B14F-4D97-AF65-F5344CB8AC3E}">
        <p14:creationId xmlns:p14="http://schemas.microsoft.com/office/powerpoint/2010/main" val="12910618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Exploits entanglement for secure communication</a:t>
            </a:r>
          </a:p>
          <a:p>
            <a:pPr lvl="1"/>
            <a:r>
              <a:rPr lang="en-US" dirty="0"/>
              <a:t>Eavesdropping is detectable</a:t>
            </a:r>
          </a:p>
          <a:p>
            <a:pPr lvl="1"/>
            <a:endParaRPr lang="en-US" dirty="0"/>
          </a:p>
          <a:p>
            <a:r>
              <a:rPr lang="en-US" dirty="0"/>
              <a:t>Commercially available</a:t>
            </a:r>
          </a:p>
        </p:txBody>
      </p:sp>
    </p:spTree>
    <p:extLst>
      <p:ext uri="{BB962C8B-B14F-4D97-AF65-F5344CB8AC3E}">
        <p14:creationId xmlns:p14="http://schemas.microsoft.com/office/powerpoint/2010/main" val="4966810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Cellular Automaton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Conway’s Game of Life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Golly</a:t>
            </a:r>
            <a:endParaRPr lang="en-US" dirty="0"/>
          </a:p>
          <a:p>
            <a:r>
              <a:rPr lang="en-US" dirty="0">
                <a:hlinkClick r:id="rId6"/>
              </a:rPr>
              <a:t>Randomness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History of Randomness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Randomized Algorithm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Cryptographically secure pseudo-random number generation</a:t>
            </a:r>
            <a:endParaRPr lang="en-US" dirty="0"/>
          </a:p>
          <a:p>
            <a:r>
              <a:rPr lang="en-US" dirty="0">
                <a:hlinkClick r:id="rId10"/>
              </a:rPr>
              <a:t>Digital Physics</a:t>
            </a:r>
            <a:r>
              <a:rPr lang="en-US" dirty="0"/>
              <a:t>, </a:t>
            </a:r>
            <a:r>
              <a:rPr lang="en-US" dirty="0">
                <a:hlinkClick r:id="rId11"/>
              </a:rPr>
              <a:t>Digital Biology</a:t>
            </a:r>
            <a:endParaRPr lang="en-US" dirty="0"/>
          </a:p>
          <a:p>
            <a:r>
              <a:rPr lang="en-US" dirty="0">
                <a:hlinkClick r:id="rId12"/>
              </a:rPr>
              <a:t>DNA Computing</a:t>
            </a:r>
            <a:endParaRPr lang="en-US" dirty="0"/>
          </a:p>
          <a:p>
            <a:r>
              <a:rPr lang="en-US" dirty="0">
                <a:hlinkClick r:id="rId13"/>
              </a:rPr>
              <a:t>Quantum Cryptography</a:t>
            </a:r>
            <a:endParaRPr lang="en-US" dirty="0"/>
          </a:p>
          <a:p>
            <a:r>
              <a:rPr lang="en-US" dirty="0">
                <a:hlinkClick r:id="rId14"/>
              </a:rPr>
              <a:t>Quantum Computer</a:t>
            </a:r>
            <a:endParaRPr lang="en-US" dirty="0"/>
          </a:p>
          <a:p>
            <a:r>
              <a:rPr lang="en-US" dirty="0">
                <a:hlinkClick r:id="rId15"/>
              </a:rPr>
              <a:t>Google Quantum Computing Playground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Juraj</a:t>
            </a:r>
            <a:r>
              <a:rPr lang="en-US" dirty="0"/>
              <a:t> </a:t>
            </a:r>
            <a:r>
              <a:rPr lang="en-US" dirty="0" err="1"/>
              <a:t>Hromkovic</a:t>
            </a:r>
            <a:r>
              <a:rPr lang="en-US" dirty="0"/>
              <a:t>, </a:t>
            </a:r>
            <a:r>
              <a:rPr lang="en-US" i="1" dirty="0"/>
              <a:t>Algorithmic Adventures</a:t>
            </a:r>
            <a:r>
              <a:rPr lang="en-US" dirty="0"/>
              <a:t>, Springer 2009</a:t>
            </a:r>
          </a:p>
        </p:txBody>
      </p:sp>
    </p:spTree>
    <p:extLst>
      <p:ext uri="{BB962C8B-B14F-4D97-AF65-F5344CB8AC3E}">
        <p14:creationId xmlns:p14="http://schemas.microsoft.com/office/powerpoint/2010/main" val="250202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2922588"/>
            <a:ext cx="7778750" cy="574675"/>
          </a:xfrm>
        </p:spPr>
        <p:txBody>
          <a:bodyPr/>
          <a:lstStyle/>
          <a:p>
            <a:pPr algn="ctr" eaLnBrk="1" hangingPunct="1"/>
            <a:r>
              <a:rPr lang="en-US" dirty="0">
                <a:cs typeface="Arial" charset="0"/>
              </a:rPr>
              <a:t>History</a:t>
            </a:r>
            <a:endParaRPr lang="el-GR" dirty="0">
              <a:cs typeface="Arial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20688" y="711200"/>
            <a:ext cx="8723312" cy="55086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457200" y="278130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457200" y="363855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82625" y="4079875"/>
            <a:ext cx="77787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spcBef>
                <a:spcPct val="0"/>
              </a:spcBef>
            </a:pPr>
            <a:r>
              <a:rPr lang="en-US" sz="3200" dirty="0">
                <a:solidFill>
                  <a:schemeClr val="accent1"/>
                </a:solidFill>
                <a:latin typeface="TUE Meta" pitchFamily="34" charset="0"/>
                <a:cs typeface="Arial" charset="0"/>
              </a:rPr>
              <a:t>The birth of a science …</a:t>
            </a:r>
            <a:endParaRPr lang="el-GR" sz="3200" dirty="0">
              <a:solidFill>
                <a:schemeClr val="accent1"/>
              </a:solidFill>
              <a:latin typeface="TUE Met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845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Deadline for Assignment A3: Fri 10 Jan 2020 at 23:59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Written exam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Question &amp; Answer sessions</a:t>
            </a:r>
          </a:p>
          <a:p>
            <a:pPr lvl="1" eaLnBrk="1" hangingPunct="1"/>
            <a:r>
              <a:rPr lang="en-US" dirty="0"/>
              <a:t>Fri 10 Jan 2020: SAT/SMT solving, program correctness</a:t>
            </a:r>
          </a:p>
          <a:p>
            <a:pPr lvl="1" eaLnBrk="1" hangingPunct="1"/>
            <a:r>
              <a:rPr lang="en-US" dirty="0"/>
              <a:t>Fri 17 Jan 2020: Information theory (and automata for 2IS80)</a:t>
            </a:r>
          </a:p>
          <a:p>
            <a:pPr lvl="1" eaLnBrk="1" hangingPunct="1"/>
            <a:r>
              <a:rPr lang="en-US" dirty="0"/>
              <a:t>prepare your questions in advance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Study material:</a:t>
            </a:r>
          </a:p>
          <a:p>
            <a:pPr lvl="1" eaLnBrk="1" hangingPunct="1"/>
            <a:r>
              <a:rPr lang="en-US" dirty="0"/>
              <a:t>Slides</a:t>
            </a:r>
          </a:p>
          <a:p>
            <a:pPr lvl="1" eaLnBrk="1" hangingPunct="1"/>
            <a:r>
              <a:rPr lang="en-US" dirty="0"/>
              <a:t>Lecture Notes (syllabus)</a:t>
            </a:r>
          </a:p>
          <a:p>
            <a:pPr lvl="1" eaLnBrk="1" hangingPunct="1"/>
            <a:r>
              <a:rPr lang="en-US" dirty="0"/>
              <a:t>Videos</a:t>
            </a:r>
          </a:p>
          <a:p>
            <a:pPr eaLnBrk="1" hangingPunct="1">
              <a:buNone/>
            </a:pPr>
            <a:endParaRPr lang="en-US" dirty="0"/>
          </a:p>
          <a:p>
            <a:pPr lvl="1" eaLnBrk="1" hangingPunct="1"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of Informatics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hope you enjoyed the fun(</a:t>
            </a:r>
            <a:r>
              <a:rPr lang="en-US" dirty="0" err="1"/>
              <a:t>damentals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978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156575" cy="5169328"/>
          </a:xfrm>
        </p:spPr>
        <p:txBody>
          <a:bodyPr/>
          <a:lstStyle/>
          <a:p>
            <a:r>
              <a:rPr lang="en-US" dirty="0"/>
              <a:t>Success of human race (homo sapiens) is based on our ability to operate in groups using sophisticated forms of communication</a:t>
            </a:r>
          </a:p>
          <a:p>
            <a:r>
              <a:rPr lang="en-US" dirty="0"/>
              <a:t>Information about location of</a:t>
            </a:r>
          </a:p>
          <a:p>
            <a:pPr lvl="1"/>
            <a:r>
              <a:rPr lang="en-US" dirty="0"/>
              <a:t>food</a:t>
            </a:r>
          </a:p>
          <a:p>
            <a:pPr lvl="1"/>
            <a:r>
              <a:rPr lang="en-US" dirty="0"/>
              <a:t>shelter</a:t>
            </a:r>
          </a:p>
          <a:p>
            <a:pPr lvl="1"/>
            <a:r>
              <a:rPr lang="en-US" dirty="0"/>
              <a:t>danger and safety</a:t>
            </a:r>
          </a:p>
          <a:p>
            <a:r>
              <a:rPr lang="en-US" dirty="0"/>
              <a:t>Tracking of human relationships (= information)</a:t>
            </a:r>
          </a:p>
          <a:p>
            <a:pPr lvl="1"/>
            <a:r>
              <a:rPr lang="en-US" dirty="0"/>
              <a:t>Groups need organization (hierarchy)</a:t>
            </a:r>
          </a:p>
          <a:p>
            <a:pPr lvl="1"/>
            <a:r>
              <a:rPr lang="en-US" dirty="0"/>
              <a:t>Healthy population (avoid incest)</a:t>
            </a:r>
          </a:p>
          <a:p>
            <a:r>
              <a:rPr lang="en-US" dirty="0"/>
              <a:t>Administration (record keeping)</a:t>
            </a:r>
          </a:p>
          <a:p>
            <a:pPr lvl="1"/>
            <a:r>
              <a:rPr lang="en-US" dirty="0"/>
              <a:t>Property (flooding of the Nile)</a:t>
            </a:r>
          </a:p>
          <a:p>
            <a:pPr lvl="1"/>
            <a:r>
              <a:rPr lang="en-US" dirty="0"/>
              <a:t>Trading</a:t>
            </a:r>
          </a:p>
          <a:p>
            <a:pPr lvl="1"/>
            <a:r>
              <a:rPr lang="en-US" dirty="0"/>
              <a:t>Taxes, census</a:t>
            </a:r>
          </a:p>
          <a:p>
            <a:pPr lvl="1"/>
            <a:r>
              <a:rPr lang="en-US" dirty="0"/>
              <a:t>Money, banking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64" y="3783803"/>
            <a:ext cx="3210508" cy="224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6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Carriers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Sounds</a:t>
            </a:r>
          </a:p>
          <a:p>
            <a:r>
              <a:rPr lang="en-US" dirty="0"/>
              <a:t>Marks on rocks and trees</a:t>
            </a:r>
          </a:p>
          <a:p>
            <a:r>
              <a:rPr lang="en-US" dirty="0"/>
              <a:t>Knots in ropes</a:t>
            </a:r>
          </a:p>
          <a:p>
            <a:r>
              <a:rPr lang="en-US" dirty="0"/>
              <a:t>Signs on clay tablets, parchment, papyrus</a:t>
            </a:r>
          </a:p>
          <a:p>
            <a:r>
              <a:rPr lang="en-US" dirty="0"/>
              <a:t>Writing systems</a:t>
            </a:r>
          </a:p>
          <a:p>
            <a:r>
              <a:rPr lang="en-US" dirty="0"/>
              <a:t>Book printing</a:t>
            </a:r>
          </a:p>
          <a:p>
            <a:pPr lvl="1"/>
            <a:r>
              <a:rPr lang="en-US" dirty="0"/>
              <a:t>Language can live in diverse carriers</a:t>
            </a:r>
          </a:p>
          <a:p>
            <a:r>
              <a:rPr lang="en-US" dirty="0"/>
              <a:t>Electro-magnetic waves</a:t>
            </a:r>
          </a:p>
          <a:p>
            <a:r>
              <a:rPr lang="en-US" dirty="0"/>
              <a:t>Magnetic tape (audio, digital)</a:t>
            </a:r>
          </a:p>
          <a:p>
            <a:r>
              <a:rPr lang="en-US" dirty="0"/>
              <a:t>Magnetic disks</a:t>
            </a:r>
          </a:p>
          <a:p>
            <a:r>
              <a:rPr lang="en-US" dirty="0"/>
              <a:t>Optical disks, optical fiber</a:t>
            </a:r>
          </a:p>
          <a:p>
            <a:r>
              <a:rPr lang="en-US" dirty="0"/>
              <a:t>Semiconductors (flash memory)</a:t>
            </a:r>
          </a:p>
          <a:p>
            <a:r>
              <a:rPr lang="en-US" dirty="0"/>
              <a:t>Quantum bits (qubits)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5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&amp;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Age of Gravity</a:t>
            </a:r>
          </a:p>
          <a:p>
            <a:r>
              <a:rPr lang="en-US" dirty="0"/>
              <a:t>The Age of Heat</a:t>
            </a:r>
          </a:p>
          <a:p>
            <a:r>
              <a:rPr lang="en-US" dirty="0"/>
              <a:t>The Age of Electromagnetism</a:t>
            </a:r>
          </a:p>
          <a:p>
            <a:r>
              <a:rPr lang="en-US" dirty="0"/>
              <a:t>The Age of Information</a:t>
            </a:r>
          </a:p>
          <a:p>
            <a:r>
              <a:rPr lang="en-US" dirty="0"/>
              <a:t>The Age of Systems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See </a:t>
            </a:r>
            <a:r>
              <a:rPr lang="en-US" i="1" dirty="0"/>
              <a:t>Engineering: A Very Short Introduction</a:t>
            </a:r>
            <a:r>
              <a:rPr lang="en-US" dirty="0"/>
              <a:t> by David </a:t>
            </a:r>
            <a:r>
              <a:rPr lang="en-US" dirty="0" err="1"/>
              <a:t>Blockley</a:t>
            </a:r>
            <a:r>
              <a:rPr lang="en-US" dirty="0"/>
              <a:t> (Oxford Press, 2012)</a:t>
            </a:r>
          </a:p>
        </p:txBody>
      </p:sp>
    </p:spTree>
    <p:extLst>
      <p:ext uri="{BB962C8B-B14F-4D97-AF65-F5344CB8AC3E}">
        <p14:creationId xmlns:p14="http://schemas.microsoft.com/office/powerpoint/2010/main" val="586875929"/>
      </p:ext>
    </p:extLst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">
      <a:dk1>
        <a:srgbClr val="000000"/>
      </a:dk1>
      <a:lt1>
        <a:srgbClr val="FFFFFF"/>
      </a:lt1>
      <a:dk2>
        <a:srgbClr val="01486B"/>
      </a:dk2>
      <a:lt2>
        <a:srgbClr val="002A58"/>
      </a:lt2>
      <a:accent1>
        <a:srgbClr val="0075F6"/>
      </a:accent1>
      <a:accent2>
        <a:srgbClr val="02886B"/>
      </a:accent2>
      <a:accent3>
        <a:srgbClr val="FFFFFF"/>
      </a:accent3>
      <a:accent4>
        <a:srgbClr val="000000"/>
      </a:accent4>
      <a:accent5>
        <a:srgbClr val="AABDFA"/>
      </a:accent5>
      <a:accent6>
        <a:srgbClr val="027B60"/>
      </a:accent6>
      <a:hlink>
        <a:srgbClr val="D60029"/>
      </a:hlink>
      <a:folHlink>
        <a:srgbClr val="009900"/>
      </a:folHlink>
    </a:clrScheme>
    <a:fontScheme name="Level">
      <a:majorFont>
        <a:latin typeface="TUE Met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2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3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7B14C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4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5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1182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AAC1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6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0075F6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AABDFA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GDIntro2006</Template>
  <TotalTime>52997</TotalTime>
  <Words>3798</Words>
  <Application>Microsoft Macintosh PowerPoint</Application>
  <PresentationFormat>On-screen Show (4:3)</PresentationFormat>
  <Paragraphs>621</Paragraphs>
  <Slides>61</Slides>
  <Notes>42</Notes>
  <HiddenSlides>12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Times New Roman</vt:lpstr>
      <vt:lpstr>TUE Meta</vt:lpstr>
      <vt:lpstr>Verdana</vt:lpstr>
      <vt:lpstr>Wingdings</vt:lpstr>
      <vt:lpstr>Level</vt:lpstr>
      <vt:lpstr>2ITX0 Applied Logic</vt:lpstr>
      <vt:lpstr>Road Map</vt:lpstr>
      <vt:lpstr>SAT/SMT Solving</vt:lpstr>
      <vt:lpstr>Information</vt:lpstr>
      <vt:lpstr>Program Correctness</vt:lpstr>
      <vt:lpstr>History</vt:lpstr>
      <vt:lpstr>Society</vt:lpstr>
      <vt:lpstr>Information Carriers</vt:lpstr>
      <vt:lpstr>Engineering &amp; Technology</vt:lpstr>
      <vt:lpstr>Information Processing: Computation</vt:lpstr>
      <vt:lpstr>Planetarium (Antikythera mechanism)</vt:lpstr>
      <vt:lpstr>Clock with gears, springs, and pointers</vt:lpstr>
      <vt:lpstr>Lock and Key</vt:lpstr>
      <vt:lpstr>Abacus</vt:lpstr>
      <vt:lpstr>Slide Rule</vt:lpstr>
      <vt:lpstr>Centrifugal governor</vt:lpstr>
      <vt:lpstr>Camshaft</vt:lpstr>
      <vt:lpstr>Jacquard’s loom, with punched cards</vt:lpstr>
      <vt:lpstr>Rotating drum sequencer</vt:lpstr>
      <vt:lpstr>Limits of Computation</vt:lpstr>
      <vt:lpstr>Powerset Is Larger</vt:lpstr>
      <vt:lpstr>Decision Problems on Natural Numbers</vt:lpstr>
      <vt:lpstr>Decision Problem DIAG</vt:lpstr>
      <vt:lpstr>Halting Problem as Decision Problem</vt:lpstr>
      <vt:lpstr>Limits of computation</vt:lpstr>
      <vt:lpstr>NP-complete problems</vt:lpstr>
      <vt:lpstr>Composing polynomial-time reductions</vt:lpstr>
      <vt:lpstr>The holy grail</vt:lpstr>
      <vt:lpstr>Multiplication</vt:lpstr>
      <vt:lpstr>Factorization</vt:lpstr>
      <vt:lpstr>Factorization</vt:lpstr>
      <vt:lpstr>Looking Forward</vt:lpstr>
      <vt:lpstr>What Else Is, or Will Be, There</vt:lpstr>
      <vt:lpstr>Randomness</vt:lpstr>
      <vt:lpstr>Algorithmic Information Theory</vt:lpstr>
      <vt:lpstr>Lists versus Generators (in Python)</vt:lpstr>
      <vt:lpstr>Cellular Automaton (CA)</vt:lpstr>
      <vt:lpstr>CA Example: Rule 30</vt:lpstr>
      <vt:lpstr>CA Analysis</vt:lpstr>
      <vt:lpstr>CA Example: Rule 109</vt:lpstr>
      <vt:lpstr>All Elementary Cellular Automata</vt:lpstr>
      <vt:lpstr>2D Cellular Automata: Game of Life</vt:lpstr>
      <vt:lpstr>How to Solve (NP) Hard Problems</vt:lpstr>
      <vt:lpstr>Randomized Algorithms</vt:lpstr>
      <vt:lpstr>Bit-String Equality Problem</vt:lpstr>
      <vt:lpstr>Randomized Comm. Protocol: WITNESS</vt:lpstr>
      <vt:lpstr>WITNESS: Communication Cost</vt:lpstr>
      <vt:lpstr>Small Example</vt:lpstr>
      <vt:lpstr>WITNESS: Reliability Definitions</vt:lpstr>
      <vt:lpstr>WITNESS: Reliability Analysis</vt:lpstr>
      <vt:lpstr>Improve Reliability by Repetition</vt:lpstr>
      <vt:lpstr>Secure Computation: Experiment</vt:lpstr>
      <vt:lpstr>Secure Computation: Informatics</vt:lpstr>
      <vt:lpstr>Nature Computes</vt:lpstr>
      <vt:lpstr>DNA Computing</vt:lpstr>
      <vt:lpstr>Quantum Computing</vt:lpstr>
      <vt:lpstr>Quantum Computer</vt:lpstr>
      <vt:lpstr>Quantum Cryptography</vt:lpstr>
      <vt:lpstr>Summary</vt:lpstr>
      <vt:lpstr>Announcements</vt:lpstr>
      <vt:lpstr>Fundamentals of Informatics</vt:lpstr>
    </vt:vector>
  </TitlesOfParts>
  <Manager/>
  <Company>Eindhoven University of Technology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2IS80 Fundamentals of Informatics</dc:title>
  <dc:subject/>
  <dc:creator>Tom Verhoeff</dc:creator>
  <cp:keywords/>
  <dc:description/>
  <cp:lastModifiedBy>Tom Verhoeff</cp:lastModifiedBy>
  <cp:revision>1275</cp:revision>
  <dcterms:created xsi:type="dcterms:W3CDTF">2007-08-26T17:39:31Z</dcterms:created>
  <dcterms:modified xsi:type="dcterms:W3CDTF">2020-01-09T08:59:29Z</dcterms:modified>
  <cp:category/>
</cp:coreProperties>
</file>