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477" r:id="rId3"/>
    <p:sldId id="378" r:id="rId4"/>
    <p:sldId id="506" r:id="rId5"/>
    <p:sldId id="510" r:id="rId6"/>
    <p:sldId id="478" r:id="rId7"/>
    <p:sldId id="479" r:id="rId8"/>
    <p:sldId id="481" r:id="rId9"/>
    <p:sldId id="480" r:id="rId10"/>
    <p:sldId id="482" r:id="rId11"/>
    <p:sldId id="483" r:id="rId12"/>
    <p:sldId id="484" r:id="rId13"/>
    <p:sldId id="485" r:id="rId14"/>
    <p:sldId id="486" r:id="rId15"/>
    <p:sldId id="487" r:id="rId16"/>
    <p:sldId id="512" r:id="rId17"/>
    <p:sldId id="456" r:id="rId18"/>
    <p:sldId id="509" r:id="rId19"/>
    <p:sldId id="488" r:id="rId20"/>
    <p:sldId id="489" r:id="rId21"/>
    <p:sldId id="490" r:id="rId22"/>
    <p:sldId id="491" r:id="rId23"/>
    <p:sldId id="492" r:id="rId24"/>
    <p:sldId id="493" r:id="rId25"/>
    <p:sldId id="508" r:id="rId26"/>
    <p:sldId id="494" r:id="rId27"/>
    <p:sldId id="507" r:id="rId28"/>
    <p:sldId id="495" r:id="rId29"/>
    <p:sldId id="513" r:id="rId30"/>
    <p:sldId id="476" r:id="rId31"/>
    <p:sldId id="372" r:id="rId32"/>
  </p:sldIdLst>
  <p:sldSz cx="12192000" cy="6858000"/>
  <p:notesSz cx="6761163" cy="99425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29"/>
    <a:srgbClr val="0075F6"/>
    <a:srgbClr val="66FFFF"/>
    <a:srgbClr val="00FFCC"/>
    <a:srgbClr val="6666FF"/>
    <a:srgbClr val="CC3399"/>
    <a:srgbClr val="B2B2B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2" autoAdjust="0"/>
    <p:restoredTop sz="87443" autoAdjust="0"/>
  </p:normalViewPr>
  <p:slideViewPr>
    <p:cSldViewPr snapToGrid="0">
      <p:cViewPr varScale="1">
        <p:scale>
          <a:sx n="97" d="100"/>
          <a:sy n="97" d="100"/>
        </p:scale>
        <p:origin x="208" y="992"/>
      </p:cViewPr>
      <p:guideLst>
        <p:guide orient="horz" pos="2160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notesViewPr>
    <p:cSldViewPr snapToGrid="0" snapToObjects="1">
      <p:cViewPr varScale="1">
        <p:scale>
          <a:sx n="82" d="100"/>
          <a:sy n="82" d="100"/>
        </p:scale>
        <p:origin x="-2512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A64D-BBF1-4427-8E6D-DD67450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CFD8B5-0E2B-47C3-8C41-74533DDD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8FB62-D5A8-46DE-9997-61C2E3F8AFE8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6125"/>
            <a:ext cx="6624637" cy="3727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08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Qualitative understanding of information</a:t>
            </a:r>
          </a:p>
          <a:p>
            <a:endParaRPr lang="en-US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Bride / groom answer ‘Yes’ versus ‘No’ to ‘Will you marry … ?’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Image sources:</a:t>
            </a:r>
          </a:p>
          <a:p>
            <a:r>
              <a:rPr lang="en-US" dirty="0"/>
              <a:t>https://</a:t>
            </a:r>
            <a:r>
              <a:rPr lang="en-US" dirty="0" err="1"/>
              <a:t>www.shutterstock.com</a:t>
            </a:r>
            <a:r>
              <a:rPr lang="en-US" dirty="0"/>
              <a:t>/image-illustration/buttons-yes-no-12302527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0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insight by Shannon: take</a:t>
            </a:r>
            <a:r>
              <a:rPr lang="en-US" baseline="0" dirty="0"/>
              <a:t> into account the probabilities, and how to do 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26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/wiki/Roulette</a:t>
            </a:r>
          </a:p>
          <a:p>
            <a:r>
              <a:rPr lang="en-US" dirty="0"/>
              <a:t>https://</a:t>
            </a:r>
            <a:r>
              <a:rPr lang="en-US" dirty="0" err="1"/>
              <a:t>guardianlv.com</a:t>
            </a:r>
            <a:r>
              <a:rPr lang="en-US" dirty="0"/>
              <a:t>/2014/05/gambling-and-lottery-addiction/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4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Shannon (1948): in particular, he incorporated </a:t>
            </a:r>
            <a:r>
              <a:rPr lang="en-US" baseline="0" dirty="0"/>
              <a:t>the role of probability</a:t>
            </a:r>
          </a:p>
          <a:p>
            <a:endParaRPr lang="en-US" dirty="0"/>
          </a:p>
          <a:p>
            <a:r>
              <a:rPr lang="en-US" dirty="0"/>
              <a:t>Why the minus sign? Otherwise it would be negative</a:t>
            </a:r>
            <a:r>
              <a:rPr lang="en-US" baseline="0" dirty="0"/>
              <a:t> (probabilities are </a:t>
            </a:r>
            <a:r>
              <a:rPr lang="en-US" dirty="0"/>
              <a:t>≤</a:t>
            </a:r>
            <a:r>
              <a:rPr lang="en-US" baseline="0" dirty="0"/>
              <a:t> 1)</a:t>
            </a:r>
            <a:endParaRPr lang="en-US" dirty="0"/>
          </a:p>
          <a:p>
            <a:r>
              <a:rPr lang="en-US" dirty="0"/>
              <a:t>Why a logarithm? There are 2</a:t>
            </a:r>
            <a:r>
              <a:rPr lang="en-US" baseline="30000" dirty="0"/>
              <a:t>N</a:t>
            </a:r>
            <a:r>
              <a:rPr lang="en-US" baseline="0" dirty="0"/>
              <a:t> sequences of N bits.</a:t>
            </a:r>
          </a:p>
          <a:p>
            <a:r>
              <a:rPr lang="en-US" baseline="0" dirty="0"/>
              <a:t>log </a:t>
            </a:r>
            <a:r>
              <a:rPr lang="en-US" baseline="0" dirty="0" err="1"/>
              <a:t>pq</a:t>
            </a:r>
            <a:r>
              <a:rPr lang="en-US" baseline="0" dirty="0"/>
              <a:t> = log p + log q</a:t>
            </a:r>
          </a:p>
          <a:p>
            <a:endParaRPr lang="en-US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Image source: https://</a:t>
            </a:r>
            <a:r>
              <a:rPr lang="en-US" baseline="0" dirty="0" err="1"/>
              <a:t>webmuseum.mit.edu</a:t>
            </a:r>
            <a:r>
              <a:rPr lang="en-US" baseline="0" dirty="0"/>
              <a:t>/</a:t>
            </a:r>
            <a:r>
              <a:rPr lang="en-US" baseline="0" dirty="0" err="1"/>
              <a:t>detail.php?module</a:t>
            </a:r>
            <a:r>
              <a:rPr lang="en-US" baseline="0" dirty="0"/>
              <a:t>=</a:t>
            </a:r>
            <a:r>
              <a:rPr lang="en-US" baseline="0" dirty="0" err="1"/>
              <a:t>people&amp;type</a:t>
            </a:r>
            <a:r>
              <a:rPr lang="en-US" baseline="0" dirty="0"/>
              <a:t>=</a:t>
            </a:r>
            <a:r>
              <a:rPr lang="en-US" baseline="0" dirty="0" err="1"/>
              <a:t>related&amp;kv</a:t>
            </a:r>
            <a:r>
              <a:rPr lang="en-US" baseline="0"/>
              <a:t>=12372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76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baseline="0" dirty="0"/>
              <a:t> x = log x / log 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2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property motivates the choice of a logarithm</a:t>
            </a:r>
          </a:p>
          <a:p>
            <a:endParaRPr lang="en-US" dirty="0"/>
          </a:p>
          <a:p>
            <a:r>
              <a:rPr lang="en-US" dirty="0"/>
              <a:t>N.B. I(AB) = I(A) is possible (if B is repeating what</a:t>
            </a:r>
            <a:r>
              <a:rPr lang="en-US" baseline="0" dirty="0"/>
              <a:t> was already said in 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1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took almost</a:t>
            </a:r>
            <a:r>
              <a:rPr lang="en-US" baseline="0" dirty="0"/>
              <a:t> 15 minutes, so start no later than 15 minutes before the break.</a:t>
            </a:r>
          </a:p>
          <a:p>
            <a:endParaRPr lang="en-US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Image source: https://</a:t>
            </a:r>
            <a:r>
              <a:rPr lang="en-US" baseline="0" dirty="0" err="1"/>
              <a:t>unixtitan.net</a:t>
            </a:r>
            <a:r>
              <a:rPr lang="en-US" baseline="0" dirty="0"/>
              <a:t>/poker-</a:t>
            </a:r>
            <a:r>
              <a:rPr lang="en-US" baseline="0" dirty="0" err="1"/>
              <a:t>vector.html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1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66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with</a:t>
            </a:r>
            <a:r>
              <a:rPr lang="en-US" baseline="0" dirty="0"/>
              <a:t> binary choices, then card “color” (choice among 4)</a:t>
            </a:r>
          </a:p>
          <a:p>
            <a:endParaRPr lang="en-US" baseline="0" dirty="0"/>
          </a:p>
          <a:p>
            <a:r>
              <a:rPr lang="en-US" baseline="0" dirty="0"/>
              <a:t>log</a:t>
            </a:r>
            <a:r>
              <a:rPr lang="en-US" baseline="-25000" dirty="0"/>
              <a:t>2</a:t>
            </a:r>
            <a:r>
              <a:rPr lang="en-US" baseline="0" dirty="0"/>
              <a:t> N, because there are 2</a:t>
            </a:r>
            <a:r>
              <a:rPr lang="en-US" baseline="30000" dirty="0"/>
              <a:t>N</a:t>
            </a:r>
            <a:r>
              <a:rPr lang="en-US" baseline="0" dirty="0"/>
              <a:t> sequences of N bits</a:t>
            </a:r>
          </a:p>
          <a:p>
            <a:endParaRPr lang="en-US" baseline="0" dirty="0"/>
          </a:p>
          <a:p>
            <a:r>
              <a:rPr lang="en-US" baseline="0" dirty="0"/>
              <a:t>Can do it in 2 bit / symbol</a:t>
            </a:r>
          </a:p>
          <a:p>
            <a:endParaRPr lang="en-US" baseline="0" dirty="0"/>
          </a:p>
          <a:p>
            <a:r>
              <a:rPr lang="en-US" baseline="0" dirty="0"/>
              <a:t>Ideal: log</a:t>
            </a:r>
            <a:r>
              <a:rPr lang="en-US" baseline="-25000" dirty="0"/>
              <a:t>2</a:t>
            </a:r>
            <a:r>
              <a:rPr lang="en-US" baseline="0" dirty="0"/>
              <a:t> 3 = 1.58496</a:t>
            </a:r>
          </a:p>
          <a:p>
            <a:endParaRPr lang="en-US" baseline="0" dirty="0"/>
          </a:p>
          <a:p>
            <a:r>
              <a:rPr lang="en-US" baseline="0" dirty="0"/>
              <a:t>Consider groups of symbols: blocks of 2 symbols ➔ 3</a:t>
            </a:r>
            <a:r>
              <a:rPr lang="en-US" baseline="30000" dirty="0"/>
              <a:t>2</a:t>
            </a:r>
            <a:r>
              <a:rPr lang="en-US" baseline="0" dirty="0"/>
              <a:t> = 9 virtual symbols, requires 4 bits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 symbols➔ 3</a:t>
            </a:r>
            <a:r>
              <a:rPr lang="en-US" baseline="30000" dirty="0"/>
              <a:t>3</a:t>
            </a:r>
            <a:r>
              <a:rPr lang="en-US" baseline="0" dirty="0"/>
              <a:t> = 27 virtual symbols, requires 5 bits, i.e. 5/3 = 1.66667 per symbol on average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 symbols➔ 3</a:t>
            </a:r>
            <a:r>
              <a:rPr lang="en-US" baseline="30000" dirty="0"/>
              <a:t>5</a:t>
            </a:r>
            <a:r>
              <a:rPr lang="en-US" baseline="0" dirty="0"/>
              <a:t> = 243 virtual symbols, requires 8 bits, i.e. 8/5 = 1.6 per symbol on average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How to encode binary choices efficiently on ternary channel?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70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Memory: e.g.,</a:t>
            </a:r>
            <a:r>
              <a:rPr lang="en-US" baseline="0" dirty="0"/>
              <a:t> </a:t>
            </a:r>
            <a:r>
              <a:rPr lang="en-US" dirty="0"/>
              <a:t>letter U is</a:t>
            </a:r>
            <a:r>
              <a:rPr lang="en-US" baseline="0" dirty="0"/>
              <a:t> more probable after Q</a:t>
            </a:r>
          </a:p>
          <a:p>
            <a:endParaRPr lang="en-US" baseline="0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Cf. Finite Automaton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Sender can be modeled as an information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Models of computation: abstract machines</a:t>
            </a:r>
            <a:r>
              <a:rPr lang="en-US" baseline="0" dirty="0"/>
              <a:t> of varying complexity and computational power</a:t>
            </a:r>
          </a:p>
          <a:p>
            <a:endParaRPr lang="en-US" baseline="0" dirty="0"/>
          </a:p>
          <a:p>
            <a:r>
              <a:rPr lang="en-US" dirty="0"/>
              <a:t>Algorithms: abstract programs for abstract machines; avoids technicalities of computing</a:t>
            </a:r>
          </a:p>
          <a:p>
            <a:r>
              <a:rPr lang="en-US" dirty="0"/>
              <a:t>A huge encyclopedia</a:t>
            </a:r>
            <a:r>
              <a:rPr lang="en-US" baseline="0" dirty="0"/>
              <a:t> of (efficient) algorithms for a large collection of computational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97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Base-2 logarithm: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89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H(0.11)</a:t>
            </a:r>
            <a:r>
              <a:rPr lang="en-US" baseline="0" dirty="0"/>
              <a:t> = 0.4999</a:t>
            </a:r>
          </a:p>
          <a:p>
            <a:r>
              <a:rPr lang="en-US" baseline="0" dirty="0"/>
              <a:t>– log</a:t>
            </a:r>
            <a:r>
              <a:rPr lang="en-US" baseline="-25000" dirty="0"/>
              <a:t>2</a:t>
            </a:r>
            <a:r>
              <a:rPr lang="en-US" baseline="0" dirty="0"/>
              <a:t> 0.11 = 3.184  multiplied by 0.11 ➔ 0.350</a:t>
            </a:r>
          </a:p>
          <a:p>
            <a:r>
              <a:rPr lang="en-US" baseline="0" dirty="0"/>
              <a:t>– log</a:t>
            </a:r>
            <a:r>
              <a:rPr lang="en-US" baseline="-25000" dirty="0"/>
              <a:t>2</a:t>
            </a:r>
            <a:r>
              <a:rPr lang="en-US" baseline="0" dirty="0"/>
              <a:t> 0.89 = 0.168  multiplied by 0.89 ➔ 0.150</a:t>
            </a:r>
          </a:p>
          <a:p>
            <a:endParaRPr lang="en-US" baseline="0" dirty="0"/>
          </a:p>
          <a:p>
            <a:r>
              <a:rPr lang="en-US" baseline="0" dirty="0"/>
              <a:t>Cf. Decision Tree Mining in Q3 generic engineering course Data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67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Maximum entropy</a:t>
            </a:r>
            <a:r>
              <a:rPr lang="en-US" baseline="0" dirty="0"/>
              <a:t> when p = 1/3: all messages equally probable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3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Conditions</a:t>
            </a:r>
            <a:r>
              <a:rPr lang="en-US" baseline="0" dirty="0"/>
              <a:t> when extremes are achieved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19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one (viz. the sorted order) among the N! permutations of N keys</a:t>
            </a:r>
          </a:p>
          <a:p>
            <a:r>
              <a:rPr lang="en-US" dirty="0"/>
              <a:t>All permutations equally probable</a:t>
            </a:r>
          </a:p>
          <a:p>
            <a:r>
              <a:rPr lang="en-US" dirty="0"/>
              <a:t>Information content</a:t>
            </a:r>
            <a:r>
              <a:rPr lang="en-US" baseline="0" dirty="0"/>
              <a:t> is log</a:t>
            </a:r>
            <a:r>
              <a:rPr lang="en-US" baseline="-25000" dirty="0"/>
              <a:t>2</a:t>
            </a:r>
            <a:r>
              <a:rPr lang="en-US" baseline="0" dirty="0"/>
              <a:t> N! = </a:t>
            </a:r>
            <a:r>
              <a:rPr lang="en-US" baseline="0" dirty="0" err="1"/>
              <a:t>Ω</a:t>
            </a:r>
            <a:r>
              <a:rPr lang="en-US" baseline="0" dirty="0"/>
              <a:t>(N log</a:t>
            </a:r>
            <a:r>
              <a:rPr lang="en-US" baseline="-25000" dirty="0"/>
              <a:t>2</a:t>
            </a:r>
            <a:r>
              <a:rPr lang="en-US" baseline="0" dirty="0"/>
              <a:t> N)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comparison yields</a:t>
            </a:r>
            <a:r>
              <a:rPr lang="en-US" baseline="0" dirty="0"/>
              <a:t> at most 1 bit of information; hence, </a:t>
            </a:r>
            <a:r>
              <a:rPr lang="en-US" baseline="0" dirty="0" err="1"/>
              <a:t>Ω</a:t>
            </a:r>
            <a:r>
              <a:rPr lang="en-US" baseline="0" dirty="0"/>
              <a:t>(N log</a:t>
            </a:r>
            <a:r>
              <a:rPr lang="en-US" baseline="-25000" dirty="0"/>
              <a:t>2</a:t>
            </a:r>
            <a:r>
              <a:rPr lang="en-US" baseline="0" dirty="0"/>
              <a:t> N) comparison needed</a:t>
            </a:r>
          </a:p>
          <a:p>
            <a:r>
              <a:rPr lang="en-US" baseline="0" dirty="0"/>
              <a:t>N.B. A comparison could yield 0 bits: if you already know a &lt; b and b &lt; c, then asking a &lt; c yields no (new)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01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</a:t>
            </a:r>
            <a:r>
              <a:rPr lang="en-US" baseline="0" dirty="0"/>
              <a:t> a</a:t>
            </a:r>
            <a:r>
              <a:rPr lang="en-US" dirty="0"/>
              <a:t> disadvantage</a:t>
            </a:r>
            <a:r>
              <a:rPr lang="en-US" baseline="0" dirty="0"/>
              <a:t> of packing more messages together? Higher latency (encoded bits arrive after a longer delay)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2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ideas</a:t>
            </a:r>
            <a:r>
              <a:rPr lang="en-US" baseline="0" dirty="0"/>
              <a:t> of the proof:</a:t>
            </a:r>
          </a:p>
          <a:p>
            <a:r>
              <a:rPr lang="en-US"/>
              <a:t>For large n, most n-block </a:t>
            </a:r>
            <a:r>
              <a:rPr lang="en-US" dirty="0"/>
              <a:t>symbols occur with very low</a:t>
            </a:r>
            <a:r>
              <a:rPr lang="en-US" baseline="0" dirty="0"/>
              <a:t> probability.</a:t>
            </a:r>
          </a:p>
          <a:p>
            <a:r>
              <a:rPr lang="en-US" baseline="0" dirty="0"/>
              <a:t>All the others are about equally probable.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78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baseline="0" dirty="0"/>
              <a:t> i</a:t>
            </a:r>
            <a:r>
              <a:rPr lang="en-US" dirty="0"/>
              <a:t>ncludes links</a:t>
            </a:r>
            <a:r>
              <a:rPr lang="en-US" baseline="0" dirty="0"/>
              <a:t> to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5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8686-E4A7-4F34-BF72-1AA12B152A0B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6125"/>
            <a:ext cx="6624637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no modification is wanted, this</a:t>
            </a:r>
            <a:r>
              <a:rPr lang="en-US" baseline="0" dirty="0"/>
              <a:t> will still involve many computations.</a:t>
            </a:r>
          </a:p>
          <a:p>
            <a:endParaRPr lang="en-US" baseline="0" dirty="0"/>
          </a:p>
          <a:p>
            <a:r>
              <a:rPr lang="en-US" baseline="0" dirty="0"/>
              <a:t>Major applications: telephony, radio/television broadcasting, internet</a:t>
            </a:r>
          </a:p>
          <a:p>
            <a:endParaRPr lang="en-US" baseline="0" dirty="0"/>
          </a:p>
          <a:p>
            <a:r>
              <a:rPr lang="en-US" baseline="0" dirty="0"/>
              <a:t>We will usually speak about “channel”, but that can also mean “memory”.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Claude Shannon (1948), “A Mathematical Theory of Communication”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8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credits: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Slot_machine</a:t>
            </a:r>
            <a:r>
              <a:rPr lang="en-US" dirty="0"/>
              <a:t>#/media/File:Old_fruit_machines_in_Teignmouth_10-08-06.jpg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Quoted</a:t>
            </a:r>
            <a:r>
              <a:rPr lang="en-US" baseline="0" dirty="0"/>
              <a:t> from 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 Mathematical Theory of Communication”,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 Bell System Technical Journal,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Vol. 27, pp. 379–423, 623–656, July, October, 1948. 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What</a:t>
            </a:r>
            <a:r>
              <a:rPr lang="en-US" baseline="0" dirty="0"/>
              <a:t> the major e</a:t>
            </a:r>
            <a:r>
              <a:rPr lang="en-US" dirty="0"/>
              <a:t>ngineering problems are varies over time.</a:t>
            </a:r>
          </a:p>
          <a:p>
            <a:r>
              <a:rPr lang="en-US" dirty="0"/>
              <a:t>In</a:t>
            </a:r>
            <a:r>
              <a:rPr lang="en-US" baseline="0" dirty="0"/>
              <a:t> the past, they were different from nowadays.</a:t>
            </a:r>
          </a:p>
          <a:p>
            <a:r>
              <a:rPr lang="en-US" baseline="0" dirty="0"/>
              <a:t>The future will be different again.</a:t>
            </a:r>
          </a:p>
          <a:p>
            <a:r>
              <a:rPr lang="en-US" baseline="0" dirty="0"/>
              <a:t>Theory should be developed for the appropriate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8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Qualitative understanding</a:t>
            </a:r>
            <a:r>
              <a:rPr lang="en-US" baseline="0" dirty="0"/>
              <a:t> of information</a:t>
            </a:r>
          </a:p>
          <a:p>
            <a:endParaRPr lang="en-US" baseline="0" dirty="0"/>
          </a:p>
          <a:p>
            <a:r>
              <a:rPr lang="en-US" dirty="0"/>
              <a:t>Encode each</a:t>
            </a:r>
            <a:r>
              <a:rPr lang="en-US" baseline="0" dirty="0"/>
              <a:t> coin flip in one bit (0 vs 1), and a card “color” in 2 bits</a:t>
            </a:r>
          </a:p>
          <a:p>
            <a:r>
              <a:rPr lang="en-US" baseline="0" dirty="0"/>
              <a:t>Encode each dice roll in … bits: 2 not enough, 3 is “overkill”</a:t>
            </a:r>
          </a:p>
          <a:p>
            <a:r>
              <a:rPr lang="en-US" baseline="0" dirty="0"/>
              <a:t>log</a:t>
            </a:r>
            <a:r>
              <a:rPr lang="en-US" baseline="-25000" dirty="0"/>
              <a:t>2</a:t>
            </a:r>
            <a:r>
              <a:rPr lang="en-US" baseline="0" dirty="0"/>
              <a:t> N bits, where N is number of messages to be distinguished</a:t>
            </a:r>
          </a:p>
          <a:p>
            <a:r>
              <a:rPr lang="en-US" baseline="0" dirty="0"/>
              <a:t>Can you encode each of the 6 dice rolls into log</a:t>
            </a:r>
            <a:r>
              <a:rPr lang="en-US" baseline="-25000" dirty="0"/>
              <a:t>2</a:t>
            </a:r>
            <a:r>
              <a:rPr lang="en-US" baseline="0" dirty="0"/>
              <a:t> 6 = 2.585 bits?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2301" y="2889250"/>
            <a:ext cx="10945284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2000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79788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7433" y="188913"/>
            <a:ext cx="2827867" cy="6119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88913"/>
            <a:ext cx="8284633" cy="6119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77E520-A2B7-F04D-884C-03C07C76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3611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8" y="1268413"/>
            <a:ext cx="5336116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8597"/>
            <a:ext cx="5386917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78925"/>
            <a:ext cx="5386917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38597"/>
            <a:ext cx="5389033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78925"/>
            <a:ext cx="5389033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88913"/>
            <a:ext cx="11315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268413"/>
            <a:ext cx="1087543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" y="0"/>
            <a:ext cx="334433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09600" y="981075"/>
            <a:ext cx="1158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 sz="2000">
              <a:latin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978151" y="4030664"/>
            <a:ext cx="1562100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5507567" y="4130676"/>
            <a:ext cx="1894417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latin typeface="Verdana" pitchFamily="34" charset="0"/>
            </a:endParaRPr>
          </a:p>
        </p:txBody>
      </p:sp>
      <p:pic>
        <p:nvPicPr>
          <p:cNvPr id="9" name="Picture 6" descr="TUELogo">
            <a:extLst>
              <a:ext uri="{FF2B5EF4-FFF2-40B4-BE49-F238E27FC236}">
                <a16:creationId xmlns:a16="http://schemas.microsoft.com/office/drawing/2014/main" id="{A704DDE7-555D-554C-9890-AA45BC4C7F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8964084" y="635317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.tue.nl/~wstomv/edu/2itx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formatio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hannon's_source_coding_theorem" TargetMode="External"/><Relationship Id="rId5" Type="http://schemas.openxmlformats.org/officeDocument/2006/relationships/hyperlink" Target="https://en.wikipedia.org/wiki/Entropy_(information_theory)" TargetMode="External"/><Relationship Id="rId4" Type="http://schemas.openxmlformats.org/officeDocument/2006/relationships/hyperlink" Target="https://en.wikipedia.org/wiki/Unit_of_informatio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pg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tue.nl/courses/12808/pages/information-theme-extra-inform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85801"/>
            <a:ext cx="7772400" cy="1806575"/>
          </a:xfrm>
        </p:spPr>
        <p:txBody>
          <a:bodyPr/>
          <a:lstStyle/>
          <a:p>
            <a:pPr eaLnBrk="1" hangingPunct="1"/>
            <a:r>
              <a:rPr lang="en-US" dirty="0"/>
              <a:t>2ITX0</a:t>
            </a:r>
            <a:br>
              <a:rPr lang="en-US" dirty="0"/>
            </a:br>
            <a:r>
              <a:rPr lang="en-US" dirty="0"/>
              <a:t>Applied Logic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689" y="3379788"/>
            <a:ext cx="6778625" cy="3310945"/>
          </a:xfrm>
        </p:spPr>
        <p:txBody>
          <a:bodyPr/>
          <a:lstStyle/>
          <a:p>
            <a:pPr eaLnBrk="1" hangingPunct="1"/>
            <a:r>
              <a:rPr lang="en-US" dirty="0"/>
              <a:t>Quartile 2, 2019–2020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Lecture 5: Information Theory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Lecturer: Tom Verhoeff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1800" dirty="0"/>
              <a:t>Study Material: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err="1">
                <a:hlinkClick r:id="rId3"/>
              </a:rPr>
              <a:t>www.win.tue.nl</a:t>
            </a:r>
            <a:r>
              <a:rPr lang="en-US" sz="1800" dirty="0">
                <a:hlinkClick r:id="rId3"/>
              </a:rPr>
              <a:t>/~</a:t>
            </a:r>
            <a:r>
              <a:rPr lang="en-US" sz="1800" dirty="0" err="1">
                <a:hlinkClick r:id="rId3"/>
              </a:rPr>
              <a:t>wstomv</a:t>
            </a:r>
            <a:r>
              <a:rPr lang="en-US" sz="1800" dirty="0">
                <a:hlinkClick r:id="rId3"/>
              </a:rPr>
              <a:t>/</a:t>
            </a:r>
            <a:r>
              <a:rPr lang="en-US" sz="1800" dirty="0" err="1">
                <a:hlinkClick r:id="rId3"/>
              </a:rPr>
              <a:t>edu</a:t>
            </a:r>
            <a:r>
              <a:rPr lang="en-US" sz="1800" dirty="0">
                <a:hlinkClick r:id="rId3"/>
              </a:rPr>
              <a:t>/2itx0/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How to Measure Information?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information received also depends on:</a:t>
            </a:r>
          </a:p>
          <a:p>
            <a:endParaRPr lang="en-US" dirty="0"/>
          </a:p>
          <a:p>
            <a:pPr lvl="1"/>
            <a:r>
              <a:rPr lang="en-US" dirty="0"/>
              <a:t>Probabilities of messages</a:t>
            </a:r>
          </a:p>
          <a:p>
            <a:pPr lvl="1"/>
            <a:r>
              <a:rPr lang="en-US" dirty="0"/>
              <a:t>Lower probability ⇒ more information</a:t>
            </a:r>
          </a:p>
        </p:txBody>
      </p:sp>
      <p:pic>
        <p:nvPicPr>
          <p:cNvPr id="4" name="Picture 3" descr="marriage-cartoon-4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b="-173"/>
          <a:stretch/>
        </p:blipFill>
        <p:spPr>
          <a:xfrm>
            <a:off x="7480283" y="1268413"/>
            <a:ext cx="4004752" cy="5040312"/>
          </a:xfrm>
          <a:prstGeom prst="rect">
            <a:avLst/>
          </a:prstGeom>
        </p:spPr>
      </p:pic>
      <p:pic>
        <p:nvPicPr>
          <p:cNvPr id="5" name="Picture 4" descr="yes-no-buttons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38" y="3386929"/>
            <a:ext cx="42037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Amount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information correlates to the </a:t>
            </a:r>
            <a:r>
              <a:rPr lang="en-US" i="1" dirty="0"/>
              <a:t>amount of surprise</a:t>
            </a:r>
          </a:p>
          <a:p>
            <a:endParaRPr lang="en-US" dirty="0"/>
          </a:p>
          <a:p>
            <a:pPr lvl="1"/>
            <a:r>
              <a:rPr lang="en-US" dirty="0"/>
              <a:t>To the </a:t>
            </a:r>
            <a:r>
              <a:rPr lang="en-US" i="1" dirty="0"/>
              <a:t>amount of reduction in uncertainty</a:t>
            </a:r>
          </a:p>
          <a:p>
            <a:endParaRPr lang="en-US" dirty="0"/>
          </a:p>
          <a:p>
            <a:r>
              <a:rPr lang="en-US" dirty="0"/>
              <a:t>Shannon’s Probabilistic Information Theory</a:t>
            </a:r>
          </a:p>
          <a:p>
            <a:pPr lvl="1"/>
            <a:r>
              <a:rPr lang="en-US" dirty="0"/>
              <a:t>(There is also an Algorithmic Information Theory.)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Anti-Information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Anti-Information: creates uncertainty</a:t>
            </a:r>
          </a:p>
          <a:p>
            <a:endParaRPr lang="en-US" dirty="0"/>
          </a:p>
          <a:p>
            <a:r>
              <a:rPr lang="en-US" dirty="0"/>
              <a:t>People like to consume information</a:t>
            </a:r>
          </a:p>
          <a:p>
            <a:r>
              <a:rPr lang="en-US" dirty="0"/>
              <a:t>Willing to pay for anti-information, to get into a situation where they can enjoy consumption of information:</a:t>
            </a:r>
            <a:r>
              <a:rPr lang="en-US" i="1" dirty="0"/>
              <a:t> gambling, lottery</a:t>
            </a:r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Noise</a:t>
            </a:r>
            <a:r>
              <a:rPr lang="en-US" dirty="0"/>
              <a:t> in communication channel increases uncertainty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66" y="3312616"/>
            <a:ext cx="3711528" cy="2466292"/>
          </a:xfrm>
          <a:prstGeom prst="rect">
            <a:avLst/>
          </a:prstGeom>
        </p:spPr>
      </p:pic>
      <p:pic>
        <p:nvPicPr>
          <p:cNvPr id="5" name="Picture 4" descr="lottery-bal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59" y="331510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Quantitative Definition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Shannon (1948): incorporates role of probability</a:t>
            </a:r>
          </a:p>
          <a:p>
            <a:r>
              <a:rPr lang="en-US" dirty="0"/>
              <a:t>Let S be the set of possible answers (messages)</a:t>
            </a:r>
          </a:p>
          <a:p>
            <a:r>
              <a:rPr lang="en-US" dirty="0"/>
              <a:t>Let P(A) be the probability of answer A:</a:t>
            </a:r>
          </a:p>
          <a:p>
            <a:endParaRPr lang="en-US" dirty="0"/>
          </a:p>
          <a:p>
            <a:pPr lvl="1"/>
            <a:r>
              <a:rPr lang="en-US" dirty="0"/>
              <a:t>0 ≤ P(A) ≤ 1 for all A ∈ S</a:t>
            </a:r>
          </a:p>
          <a:p>
            <a:pPr lvl="1"/>
            <a:r>
              <a:rPr lang="en-US" dirty="0"/>
              <a:t>                           (all probabilities sum to 1)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Amount of information </a:t>
            </a:r>
            <a:r>
              <a:rPr lang="en-US" dirty="0"/>
              <a:t>(measured in bits) in answer A: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00" y="4604577"/>
            <a:ext cx="6553200" cy="1054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51" y="3147911"/>
            <a:ext cx="1689736" cy="64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5898" y="1692986"/>
            <a:ext cx="1871164" cy="264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Unit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b="1" dirty="0"/>
              <a:t>bit</a:t>
            </a:r>
            <a:r>
              <a:rPr lang="en-US" dirty="0"/>
              <a:t> = receiving an answer whose probability equals 0.5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bit = binary digit</a:t>
            </a:r>
          </a:p>
          <a:p>
            <a:endParaRPr lang="en-US" dirty="0"/>
          </a:p>
          <a:p>
            <a:r>
              <a:rPr lang="en-US" dirty="0"/>
              <a:t>Using another logarithm base: scales by a factor</a:t>
            </a:r>
          </a:p>
          <a:p>
            <a:r>
              <a:rPr lang="en-US" dirty="0"/>
              <a:t>Natural logarithm: information unit </a:t>
            </a:r>
            <a:r>
              <a:rPr lang="en-US" b="1" dirty="0" err="1"/>
              <a:t>nat</a:t>
            </a:r>
            <a:endParaRPr lang="en-US" dirty="0"/>
          </a:p>
          <a:p>
            <a:r>
              <a:rPr lang="en-US" dirty="0"/>
              <a:t>1 bit = 0.693147 </a:t>
            </a:r>
            <a:r>
              <a:rPr lang="en-US" dirty="0" err="1"/>
              <a:t>nat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nat</a:t>
            </a:r>
            <a:r>
              <a:rPr lang="en-US" dirty="0"/>
              <a:t> = 1.4427 bit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atex-image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01" y="1909595"/>
            <a:ext cx="406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Properties of Information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268413"/>
            <a:ext cx="8156575" cy="5278280"/>
          </a:xfrm>
        </p:spPr>
        <p:txBody>
          <a:bodyPr/>
          <a:lstStyle/>
          <a:p>
            <a:r>
              <a:rPr lang="en-US" dirty="0"/>
              <a:t>I(A) → ∞, if P(A) → 0 (an impossible answer never occurs)</a:t>
            </a:r>
          </a:p>
          <a:p>
            <a:endParaRPr lang="en-US" dirty="0"/>
          </a:p>
          <a:p>
            <a:r>
              <a:rPr lang="en-US" dirty="0"/>
              <a:t>I(A) = 0 (no information), if P (A) = 1 (certainty): log 1 = 0</a:t>
            </a:r>
          </a:p>
          <a:p>
            <a:endParaRPr lang="en-US" dirty="0"/>
          </a:p>
          <a:p>
            <a:r>
              <a:rPr lang="en-US" dirty="0"/>
              <a:t>0 ≤ I(A) &lt; ∞, if 0 &lt; P(A) ≤ 1 </a:t>
            </a:r>
          </a:p>
          <a:p>
            <a:endParaRPr lang="en-US" dirty="0"/>
          </a:p>
          <a:p>
            <a:r>
              <a:rPr lang="en-US" dirty="0"/>
              <a:t>I(A) &gt; I(B), if and only if P(A) &lt; P(B):</a:t>
            </a:r>
          </a:p>
          <a:p>
            <a:pPr lvl="1"/>
            <a:r>
              <a:rPr lang="en-US" dirty="0"/>
              <a:t>lower probability ⇒ higher amount of information </a:t>
            </a:r>
          </a:p>
          <a:p>
            <a:pPr lvl="1"/>
            <a:endParaRPr lang="en-US" dirty="0"/>
          </a:p>
          <a:p>
            <a:r>
              <a:rPr lang="en-US" dirty="0"/>
              <a:t>I(AB) ≤ I(A) + I(B): information is </a:t>
            </a:r>
            <a:r>
              <a:rPr lang="en-US" i="1" dirty="0" err="1"/>
              <a:t>subadditive</a:t>
            </a:r>
            <a:endParaRPr lang="en-US" i="1" dirty="0"/>
          </a:p>
          <a:p>
            <a:pPr lvl="1"/>
            <a:r>
              <a:rPr lang="en-US" dirty="0"/>
              <a:t>AB stands for receiving answers A and B</a:t>
            </a:r>
          </a:p>
          <a:p>
            <a:pPr lvl="1"/>
            <a:endParaRPr lang="en-US" dirty="0"/>
          </a:p>
          <a:p>
            <a:r>
              <a:rPr lang="en-US" dirty="0"/>
              <a:t>I(AB) = I(A) + I(B) (</a:t>
            </a:r>
            <a:r>
              <a:rPr lang="en-US" i="1" dirty="0"/>
              <a:t>additive</a:t>
            </a:r>
            <a:r>
              <a:rPr lang="en-US" dirty="0"/>
              <a:t>), </a:t>
            </a:r>
            <a:r>
              <a:rPr lang="en-US" b="1" dirty="0"/>
              <a:t>if</a:t>
            </a:r>
            <a:r>
              <a:rPr lang="en-US" dirty="0"/>
              <a:t> A and B are </a:t>
            </a:r>
            <a:r>
              <a:rPr lang="en-US" i="1" dirty="0"/>
              <a:t>statistically independent</a:t>
            </a:r>
            <a:endParaRPr lang="en-US" dirty="0"/>
          </a:p>
          <a:p>
            <a:pPr lvl="1"/>
            <a:r>
              <a:rPr lang="en-US" dirty="0"/>
              <a:t>P(AB) = P(A) P(B)   (this motivates the logarithm)</a:t>
            </a:r>
          </a:p>
          <a:p>
            <a:pPr lvl="1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Card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volunteers</a:t>
            </a:r>
          </a:p>
          <a:p>
            <a:r>
              <a:rPr lang="en-US" dirty="0"/>
              <a:t>27 playing cards</a:t>
            </a:r>
          </a:p>
          <a:p>
            <a:r>
              <a:rPr lang="en-US" dirty="0"/>
              <a:t>1 magician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laying-car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14" y="1265538"/>
            <a:ext cx="508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94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Card Trick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volunteer knows a </a:t>
            </a:r>
            <a:r>
              <a:rPr lang="en-US" i="1" dirty="0"/>
              <a:t>secret</a:t>
            </a:r>
            <a:r>
              <a:rPr lang="en-US" dirty="0"/>
              <a:t>, that the magician does not know</a:t>
            </a:r>
          </a:p>
          <a:p>
            <a:pPr lvl="1"/>
            <a:r>
              <a:rPr lang="en-US" dirty="0"/>
              <a:t>a choice of 1 from 27</a:t>
            </a:r>
          </a:p>
          <a:p>
            <a:pPr lvl="1"/>
            <a:r>
              <a:rPr lang="en-US" dirty="0"/>
              <a:t>approx. 4.755 bit</a:t>
            </a:r>
          </a:p>
          <a:p>
            <a:pPr lvl="1"/>
            <a:endParaRPr lang="en-US" dirty="0"/>
          </a:p>
          <a:p>
            <a:r>
              <a:rPr lang="en-US" dirty="0"/>
              <a:t>In each step, some </a:t>
            </a:r>
            <a:r>
              <a:rPr lang="en-US" i="1" dirty="0"/>
              <a:t>information</a:t>
            </a:r>
            <a:r>
              <a:rPr lang="en-US" dirty="0"/>
              <a:t> is conveyed</a:t>
            </a:r>
          </a:p>
          <a:p>
            <a:pPr lvl="1"/>
            <a:r>
              <a:rPr lang="en-US" dirty="0"/>
              <a:t>a choice of 1 from 3</a:t>
            </a:r>
          </a:p>
          <a:p>
            <a:pPr lvl="1"/>
            <a:r>
              <a:rPr lang="en-US" dirty="0"/>
              <a:t>approx. 1.585 bit</a:t>
            </a:r>
          </a:p>
          <a:p>
            <a:pPr lvl="1"/>
            <a:endParaRPr lang="en-US" dirty="0"/>
          </a:p>
          <a:p>
            <a:r>
              <a:rPr lang="en-US" dirty="0"/>
              <a:t>The magician obtains just enough information to know the secret</a:t>
            </a:r>
          </a:p>
          <a:p>
            <a:pPr lvl="1"/>
            <a:r>
              <a:rPr lang="en-US" dirty="0"/>
              <a:t>3 x 1.585 = 4.755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56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Communicate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encode </a:t>
            </a:r>
            <a:r>
              <a:rPr lang="en-US" i="1" dirty="0"/>
              <a:t>ternary</a:t>
            </a:r>
            <a:r>
              <a:rPr lang="en-US" dirty="0"/>
              <a:t> choices efficiently on </a:t>
            </a:r>
            <a:r>
              <a:rPr lang="en-US" i="1" dirty="0"/>
              <a:t>binary</a:t>
            </a:r>
            <a:r>
              <a:rPr lang="en-US" dirty="0"/>
              <a:t> channel?</a:t>
            </a:r>
          </a:p>
          <a:p>
            <a:endParaRPr lang="en-US" dirty="0"/>
          </a:p>
          <a:p>
            <a:r>
              <a:rPr lang="en-US" dirty="0"/>
              <a:t>Binary channel: communicates bits (0, 1)</a:t>
            </a:r>
          </a:p>
          <a:p>
            <a:endParaRPr lang="en-US" dirty="0"/>
          </a:p>
          <a:p>
            <a:r>
              <a:rPr lang="en-US" dirty="0"/>
              <a:t>Ternary choice: symbols A, B, C</a:t>
            </a:r>
          </a:p>
          <a:p>
            <a:endParaRPr lang="en-US" dirty="0"/>
          </a:p>
          <a:p>
            <a:r>
              <a:rPr lang="en-US" dirty="0"/>
              <a:t>How many bits needed per symbol?</a:t>
            </a:r>
          </a:p>
        </p:txBody>
      </p:sp>
    </p:spTree>
    <p:extLst>
      <p:ext uri="{BB962C8B-B14F-4D97-AF65-F5344CB8AC3E}">
        <p14:creationId xmlns:p14="http://schemas.microsoft.com/office/powerpoint/2010/main" val="3398036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Information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268413"/>
            <a:ext cx="8156575" cy="5261701"/>
          </a:xfrm>
        </p:spPr>
        <p:txBody>
          <a:bodyPr/>
          <a:lstStyle/>
          <a:p>
            <a:r>
              <a:rPr lang="en-US" dirty="0"/>
              <a:t>Produces a sequence of messages (answers, symbols)</a:t>
            </a:r>
          </a:p>
          <a:p>
            <a:pPr lvl="1"/>
            <a:r>
              <a:rPr lang="en-US" dirty="0"/>
              <a:t>From given finite set (alphabet)</a:t>
            </a:r>
          </a:p>
          <a:p>
            <a:pPr lvl="1"/>
            <a:r>
              <a:rPr lang="en-US" dirty="0"/>
              <a:t>With given probability distribution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i="1" dirty="0"/>
              <a:t>Discrete </a:t>
            </a:r>
            <a:r>
              <a:rPr lang="en-US" i="1" dirty="0" err="1"/>
              <a:t>memoryless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messages are </a:t>
            </a:r>
            <a:r>
              <a:rPr lang="en-US" i="1" dirty="0"/>
              <a:t>independent and identically distributed</a:t>
            </a:r>
          </a:p>
          <a:p>
            <a:pPr lvl="1"/>
            <a:endParaRPr lang="en-US" i="1" dirty="0"/>
          </a:p>
          <a:p>
            <a:r>
              <a:rPr lang="en-US" i="1" dirty="0"/>
              <a:t>With memory</a:t>
            </a:r>
            <a:r>
              <a:rPr lang="en-US" dirty="0"/>
              <a:t> (not covered in this course):</a:t>
            </a:r>
          </a:p>
          <a:p>
            <a:pPr lvl="1"/>
            <a:r>
              <a:rPr lang="en-US" dirty="0"/>
              <a:t>probabilities depend on state (past messages sent)</a:t>
            </a:r>
          </a:p>
        </p:txBody>
      </p:sp>
      <p:pic>
        <p:nvPicPr>
          <p:cNvPr id="4" name="Picture 3" descr="Infsr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93" y="2592641"/>
            <a:ext cx="4343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/>
              <a:t>SAT/SMT Solving</a:t>
            </a:r>
            <a:r>
              <a:rPr lang="en-US" dirty="0"/>
              <a:t>: The power of propositions</a:t>
            </a:r>
          </a:p>
          <a:p>
            <a:endParaRPr lang="en-US" dirty="0"/>
          </a:p>
          <a:p>
            <a:r>
              <a:rPr lang="en-US" i="1" dirty="0"/>
              <a:t>Information Theory</a:t>
            </a:r>
            <a:r>
              <a:rPr lang="en-US" dirty="0"/>
              <a:t>: Communication &amp; Storage</a:t>
            </a:r>
          </a:p>
          <a:p>
            <a:endParaRPr lang="en-US" dirty="0"/>
          </a:p>
          <a:p>
            <a:r>
              <a:rPr lang="en-US" i="1" dirty="0"/>
              <a:t>Program Correctness</a:t>
            </a:r>
            <a:r>
              <a:rPr lang="en-US" dirty="0"/>
              <a:t>: How to reason about programs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2441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Entropy</a:t>
            </a:r>
            <a:r>
              <a:rPr lang="en-US" dirty="0"/>
              <a:t> H(S) of information source S:</a:t>
            </a:r>
          </a:p>
          <a:p>
            <a:pPr lvl="1"/>
            <a:r>
              <a:rPr lang="en-US" dirty="0"/>
              <a:t>Average amount of information per message</a:t>
            </a:r>
          </a:p>
          <a:p>
            <a:pPr lvl="1"/>
            <a:r>
              <a:rPr lang="en-US" dirty="0"/>
              <a:t>Average = expectation = (arithmetic) mean</a:t>
            </a:r>
          </a:p>
          <a:p>
            <a:pPr lvl="1"/>
            <a:r>
              <a:rPr lang="en-US" dirty="0"/>
              <a:t>Weighted by probabilities</a:t>
            </a:r>
          </a:p>
          <a:p>
            <a:endParaRPr lang="en-US" dirty="0"/>
          </a:p>
          <a:p>
            <a:r>
              <a:rPr lang="en-US" dirty="0"/>
              <a:t>Discrete </a:t>
            </a:r>
            <a:r>
              <a:rPr lang="en-US" dirty="0" err="1"/>
              <a:t>memoryless</a:t>
            </a:r>
            <a:r>
              <a:rPr lang="en-US" dirty="0"/>
              <a:t> information source: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Measured in bits</a:t>
            </a:r>
          </a:p>
        </p:txBody>
      </p:sp>
      <p:pic>
        <p:nvPicPr>
          <p:cNvPr id="4" name="Picture 3" descr="latex-image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33" y="3808206"/>
            <a:ext cx="7368526" cy="79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Entropy: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2 messages, probabilities p and 1 – p = q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tex-image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59" y="1910294"/>
            <a:ext cx="5270500" cy="469900"/>
          </a:xfrm>
          <a:prstGeom prst="rect">
            <a:avLst/>
          </a:prstGeom>
        </p:spPr>
      </p:pic>
      <p:pic>
        <p:nvPicPr>
          <p:cNvPr id="6" name="Picture 5" descr="latex-image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64" y="2762892"/>
            <a:ext cx="8268593" cy="762000"/>
          </a:xfrm>
          <a:prstGeom prst="rect">
            <a:avLst/>
          </a:prstGeom>
        </p:spPr>
      </p:pic>
      <p:pic>
        <p:nvPicPr>
          <p:cNvPr id="7" name="Picture 6" descr="entropy-functio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77" y="3796307"/>
            <a:ext cx="4100903" cy="27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2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Entropy: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N messages, each with probability p = 1 / N</a:t>
            </a:r>
          </a:p>
        </p:txBody>
      </p:sp>
      <p:pic>
        <p:nvPicPr>
          <p:cNvPr id="4" name="Picture 3" descr="latex-image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12" y="1922623"/>
            <a:ext cx="5816600" cy="469900"/>
          </a:xfrm>
          <a:prstGeom prst="rect">
            <a:avLst/>
          </a:prstGeom>
        </p:spPr>
      </p:pic>
      <p:pic>
        <p:nvPicPr>
          <p:cNvPr id="5" name="Picture 4" descr="latex-image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63" y="2857019"/>
            <a:ext cx="7849383" cy="8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Entropy: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3 messages, probabilities p, p, and 1 – 2p = q</a:t>
            </a:r>
          </a:p>
        </p:txBody>
      </p:sp>
      <p:pic>
        <p:nvPicPr>
          <p:cNvPr id="4" name="Picture 3" descr="latex-image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23" y="1922623"/>
            <a:ext cx="5486400" cy="469900"/>
          </a:xfrm>
          <a:prstGeom prst="rect">
            <a:avLst/>
          </a:prstGeom>
        </p:spPr>
      </p:pic>
      <p:pic>
        <p:nvPicPr>
          <p:cNvPr id="5" name="Picture 4" descr="latex-image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70" y="2660825"/>
            <a:ext cx="7837054" cy="719554"/>
          </a:xfrm>
          <a:prstGeom prst="rect">
            <a:avLst/>
          </a:prstGeom>
        </p:spPr>
      </p:pic>
      <p:pic>
        <p:nvPicPr>
          <p:cNvPr id="6" name="Picture 5" descr="entropy-3-functio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61" y="3680974"/>
            <a:ext cx="4446134" cy="30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Properties of 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information source S with N messages</a:t>
            </a:r>
          </a:p>
          <a:p>
            <a:endParaRPr lang="en-US" dirty="0"/>
          </a:p>
          <a:p>
            <a:r>
              <a:rPr lang="en-US" dirty="0"/>
              <a:t>Entropy bounds: 0 ≤ H(S) ≤ log₂ N</a:t>
            </a:r>
          </a:p>
          <a:p>
            <a:endParaRPr lang="en-US" dirty="0"/>
          </a:p>
          <a:p>
            <a:r>
              <a:rPr lang="en-US" dirty="0"/>
              <a:t>H(S) = 0 if and only if P(A) = 1 for some message A∈S (certainty)</a:t>
            </a:r>
          </a:p>
          <a:p>
            <a:endParaRPr lang="en-US" dirty="0"/>
          </a:p>
          <a:p>
            <a:r>
              <a:rPr lang="en-US" dirty="0"/>
              <a:t>H(S) = log₂ N if and only if P(A) = 1/N for all A∈S (max. uncertainty)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Lower Bound on Comparison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</a:t>
            </a:r>
            <a:r>
              <a:rPr lang="en-US" i="1" dirty="0"/>
              <a:t>N</a:t>
            </a:r>
            <a:r>
              <a:rPr lang="en-US" dirty="0"/>
              <a:t> distinct items (keys), based on </a:t>
            </a:r>
            <a:r>
              <a:rPr lang="en-US" i="1" dirty="0"/>
              <a:t>pairwise comparisons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requires, in the worst case, </a:t>
            </a:r>
            <a:r>
              <a:rPr lang="en-US" dirty="0" err="1"/>
              <a:t>Ω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log </a:t>
            </a:r>
            <a:r>
              <a:rPr lang="en-US" i="1" dirty="0"/>
              <a:t>N</a:t>
            </a:r>
            <a:r>
              <a:rPr lang="en-US" dirty="0"/>
              <a:t>) comparisons</a:t>
            </a:r>
          </a:p>
          <a:p>
            <a:pPr lvl="1"/>
            <a:endParaRPr lang="en-US" dirty="0"/>
          </a:p>
          <a:p>
            <a:r>
              <a:rPr lang="en-US" dirty="0"/>
              <a:t>Initial uncertainty: looking for 1 sorted order among N! permutations</a:t>
            </a:r>
          </a:p>
          <a:p>
            <a:pPr lvl="1"/>
            <a:r>
              <a:rPr lang="en-US" dirty="0"/>
              <a:t>A choice of 1 from N! = N x (N-1) x . . . x 2 x 1</a:t>
            </a:r>
          </a:p>
          <a:p>
            <a:pPr lvl="1"/>
            <a:r>
              <a:rPr lang="en-US" dirty="0"/>
              <a:t>Uncertainty = – log</a:t>
            </a:r>
            <a:r>
              <a:rPr lang="en-US" baseline="-25000" dirty="0"/>
              <a:t>2</a:t>
            </a:r>
            <a:r>
              <a:rPr lang="en-US" dirty="0"/>
              <a:t> 1/N! ≈ N log</a:t>
            </a:r>
            <a:r>
              <a:rPr lang="en-US" baseline="-25000" dirty="0"/>
              <a:t>2</a:t>
            </a:r>
            <a:r>
              <a:rPr lang="en-US" dirty="0"/>
              <a:t> N</a:t>
            </a:r>
          </a:p>
          <a:p>
            <a:pPr lvl="1"/>
            <a:endParaRPr lang="en-US" dirty="0"/>
          </a:p>
          <a:p>
            <a:r>
              <a:rPr lang="en-US" dirty="0"/>
              <a:t>Each comparison provides a choice of 1 from 2</a:t>
            </a:r>
          </a:p>
          <a:p>
            <a:pPr lvl="1"/>
            <a:r>
              <a:rPr lang="en-US" dirty="0"/>
              <a:t>Yields ≤ 1 bit per comparison, on average</a:t>
            </a:r>
          </a:p>
          <a:p>
            <a:endParaRPr lang="en-US" dirty="0"/>
          </a:p>
          <a:p>
            <a:r>
              <a:rPr lang="en-US" dirty="0"/>
              <a:t>N.B. Can sort faster when not using pairwise comparisons</a:t>
            </a:r>
          </a:p>
          <a:p>
            <a:pPr lvl="1"/>
            <a:r>
              <a:rPr lang="en-US" dirty="0"/>
              <a:t>Counting Sort</a:t>
            </a:r>
          </a:p>
          <a:p>
            <a:pPr lvl="1"/>
            <a:r>
              <a:rPr lang="en-US" dirty="0"/>
              <a:t>Radix Sort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3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sz="3200" dirty="0"/>
              <a:t>Shannon’s Source Coding Theorem (1948)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268413"/>
            <a:ext cx="8156575" cy="525362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Given: information source S with entropy H</a:t>
            </a:r>
          </a:p>
          <a:p>
            <a:endParaRPr lang="en-US" dirty="0"/>
          </a:p>
          <a:p>
            <a:r>
              <a:rPr lang="en-US" dirty="0"/>
              <a:t>On average, each message of S can be encoded in ≈ H bits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More precisely:</a:t>
            </a:r>
          </a:p>
          <a:p>
            <a:pPr lvl="1"/>
            <a:r>
              <a:rPr lang="en-US" dirty="0"/>
              <a:t>For every </a:t>
            </a:r>
            <a:r>
              <a:rPr lang="en-US" dirty="0" err="1"/>
              <a:t>ε</a:t>
            </a:r>
            <a:r>
              <a:rPr lang="en-US" dirty="0"/>
              <a:t> &gt; 0,</a:t>
            </a:r>
          </a:p>
          <a:p>
            <a:pPr lvl="1"/>
            <a:r>
              <a:rPr lang="en-US" dirty="0"/>
              <a:t>there exist </a:t>
            </a:r>
            <a:r>
              <a:rPr lang="en-US" i="1" dirty="0"/>
              <a:t>lossless encoding/decoding algorithms</a:t>
            </a:r>
            <a:r>
              <a:rPr lang="en-US" dirty="0"/>
              <a:t>, such that</a:t>
            </a:r>
          </a:p>
          <a:p>
            <a:pPr lvl="1"/>
            <a:r>
              <a:rPr lang="en-US" dirty="0"/>
              <a:t>each message of S is encoded in &lt; H + </a:t>
            </a:r>
            <a:r>
              <a:rPr lang="en-US" dirty="0" err="1"/>
              <a:t>ε</a:t>
            </a:r>
            <a:r>
              <a:rPr lang="en-US" dirty="0"/>
              <a:t> bits, </a:t>
            </a:r>
            <a:r>
              <a:rPr lang="en-US" i="1" dirty="0"/>
              <a:t>on average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lossless algorithm can achieve average &lt; H bits / message</a:t>
            </a:r>
          </a:p>
          <a:p>
            <a:pPr lvl="1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06042" y="3085718"/>
            <a:ext cx="7983499" cy="445088"/>
            <a:chOff x="582041" y="2933852"/>
            <a:chExt cx="7983499" cy="445088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582041" y="2933852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Sender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7308860" y="2933852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Receiver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945451" y="2933852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Channel</a:t>
              </a:r>
            </a:p>
          </p:txBody>
        </p:sp>
        <p:cxnSp>
          <p:nvCxnSpPr>
            <p:cNvPr id="7" name="Straight Arrow Connector 6"/>
            <p:cNvCxnSpPr>
              <a:stCxn id="4" idx="3"/>
              <a:endCxn id="9" idx="1"/>
            </p:cNvCxnSpPr>
            <p:nvPr/>
          </p:nvCxnSpPr>
          <p:spPr bwMode="auto">
            <a:xfrm>
              <a:off x="1838721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6" idx="3"/>
              <a:endCxn id="10" idx="1"/>
            </p:cNvCxnSpPr>
            <p:nvPr/>
          </p:nvCxnSpPr>
          <p:spPr bwMode="auto">
            <a:xfrm>
              <a:off x="5202131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ounded Rectangle 8"/>
            <p:cNvSpPr/>
            <p:nvPr/>
          </p:nvSpPr>
          <p:spPr bwMode="auto">
            <a:xfrm>
              <a:off x="2263746" y="2933852"/>
              <a:ext cx="1256680" cy="445088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Encoder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627156" y="2933852"/>
              <a:ext cx="1256680" cy="445088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Decoder</a:t>
              </a:r>
            </a:p>
          </p:txBody>
        </p:sp>
        <p:cxnSp>
          <p:nvCxnSpPr>
            <p:cNvPr id="11" name="Straight Arrow Connector 10"/>
            <p:cNvCxnSpPr>
              <a:stCxn id="9" idx="3"/>
              <a:endCxn id="6" idx="1"/>
            </p:cNvCxnSpPr>
            <p:nvPr/>
          </p:nvCxnSpPr>
          <p:spPr bwMode="auto">
            <a:xfrm>
              <a:off x="3520426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0" idx="3"/>
              <a:endCxn id="5" idx="1"/>
            </p:cNvCxnSpPr>
            <p:nvPr/>
          </p:nvCxnSpPr>
          <p:spPr bwMode="auto">
            <a:xfrm>
              <a:off x="6883836" y="3156396"/>
              <a:ext cx="4250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378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Notes about Source Coding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Source Coding Theorem does not promise that the encoding </a:t>
            </a:r>
            <a:r>
              <a:rPr lang="en-US" i="1" dirty="0"/>
              <a:t>always</a:t>
            </a:r>
            <a:r>
              <a:rPr lang="en-US" dirty="0"/>
              <a:t> succeeds in using &lt; H + </a:t>
            </a:r>
            <a:r>
              <a:rPr lang="en-US" dirty="0" err="1"/>
              <a:t>ε</a:t>
            </a:r>
            <a:r>
              <a:rPr lang="en-US" dirty="0"/>
              <a:t> bits for </a:t>
            </a:r>
            <a:r>
              <a:rPr lang="en-US" i="1" dirty="0"/>
              <a:t>every</a:t>
            </a:r>
            <a:r>
              <a:rPr lang="en-US" dirty="0"/>
              <a:t> message</a:t>
            </a:r>
          </a:p>
          <a:p>
            <a:endParaRPr lang="en-US" dirty="0"/>
          </a:p>
          <a:p>
            <a:r>
              <a:rPr lang="en-US" dirty="0"/>
              <a:t>It only states that this is accomplished </a:t>
            </a:r>
            <a:r>
              <a:rPr lang="en-US" i="1" dirty="0"/>
              <a:t>on average</a:t>
            </a:r>
          </a:p>
          <a:p>
            <a:pPr lvl="1"/>
            <a:r>
              <a:rPr lang="en-US" dirty="0"/>
              <a:t>That is, in the long run, measured over many messages</a:t>
            </a:r>
          </a:p>
          <a:p>
            <a:pPr lvl="1"/>
            <a:r>
              <a:rPr lang="en-US" dirty="0"/>
              <a:t>Cf. the </a:t>
            </a:r>
            <a:r>
              <a:rPr lang="en-US" i="1" dirty="0"/>
              <a:t>Law of Large Numbers</a:t>
            </a:r>
          </a:p>
          <a:p>
            <a:pPr lvl="1"/>
            <a:endParaRPr lang="en-US" i="1" dirty="0"/>
          </a:p>
          <a:p>
            <a:r>
              <a:rPr lang="en-US" dirty="0"/>
              <a:t>This theorem motivates the relevance of entropy:</a:t>
            </a:r>
          </a:p>
          <a:p>
            <a:pPr lvl="1"/>
            <a:r>
              <a:rPr lang="en-US" dirty="0"/>
              <a:t>H is a limit on the </a:t>
            </a:r>
            <a:r>
              <a:rPr lang="en-US" i="1" dirty="0"/>
              <a:t>efficiency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Assumption: all channel symbols (bits) </a:t>
            </a:r>
            <a:r>
              <a:rPr lang="en-US" i="1" dirty="0"/>
              <a:t>cost</a:t>
            </a:r>
            <a:r>
              <a:rPr lang="en-US" dirty="0"/>
              <a:t> the same</a:t>
            </a:r>
          </a:p>
          <a:p>
            <a:pPr lvl="1"/>
            <a:r>
              <a:rPr lang="en-US" dirty="0"/>
              <a:t>Cost: time, energy, matter</a:t>
            </a:r>
          </a:p>
        </p:txBody>
      </p:sp>
    </p:spTree>
    <p:extLst>
      <p:ext uri="{BB962C8B-B14F-4D97-AF65-F5344CB8AC3E}">
        <p14:creationId xmlns:p14="http://schemas.microsoft.com/office/powerpoint/2010/main" val="288188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Proof of Source Coding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proof is technically involved (outside scope of 2ITX0)</a:t>
            </a:r>
          </a:p>
          <a:p>
            <a:endParaRPr lang="en-US" dirty="0"/>
          </a:p>
          <a:p>
            <a:r>
              <a:rPr lang="en-US" dirty="0"/>
              <a:t>However, it is noteworthy that basically any ‘random’ code works</a:t>
            </a:r>
          </a:p>
          <a:p>
            <a:endParaRPr lang="en-US" dirty="0"/>
          </a:p>
          <a:p>
            <a:r>
              <a:rPr lang="en-US" dirty="0"/>
              <a:t>It involves encoding of multiple symbols (</a:t>
            </a:r>
            <a:r>
              <a:rPr lang="en-US" i="1" dirty="0"/>
              <a:t>blocks</a:t>
            </a:r>
            <a:r>
              <a:rPr lang="en-US" dirty="0"/>
              <a:t>) together</a:t>
            </a:r>
          </a:p>
          <a:p>
            <a:endParaRPr lang="en-US" dirty="0"/>
          </a:p>
          <a:p>
            <a:r>
              <a:rPr lang="en-US" dirty="0"/>
              <a:t>The more symbols are packed together, the better the entropy can be approached</a:t>
            </a:r>
          </a:p>
          <a:p>
            <a:endParaRPr lang="en-US" dirty="0"/>
          </a:p>
          <a:p>
            <a:r>
              <a:rPr lang="en-US" dirty="0"/>
              <a:t>The engineering challenge is to find codes with practical source encoding and decoding algorithms (easy to implement, efficient to execute)</a:t>
            </a:r>
          </a:p>
        </p:txBody>
      </p:sp>
    </p:spTree>
    <p:extLst>
      <p:ext uri="{BB962C8B-B14F-4D97-AF65-F5344CB8AC3E}">
        <p14:creationId xmlns:p14="http://schemas.microsoft.com/office/powerpoint/2010/main" val="11887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Card Trick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Write target number </a:t>
            </a:r>
            <a:r>
              <a:rPr lang="en-US" i="1" dirty="0"/>
              <a:t>minus one</a:t>
            </a:r>
            <a:r>
              <a:rPr lang="en-US" dirty="0"/>
              <a:t> in base 3</a:t>
            </a:r>
          </a:p>
          <a:p>
            <a:pPr lvl="1"/>
            <a:r>
              <a:rPr lang="en-US" dirty="0"/>
              <a:t>17 ➔ 16 = 1x9 + 2x3 + 2x1 = 122</a:t>
            </a:r>
            <a:r>
              <a:rPr lang="en-US" baseline="-25000" dirty="0"/>
              <a:t>3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trits</a:t>
            </a:r>
            <a:r>
              <a:rPr lang="en-US" dirty="0"/>
              <a:t> (ternary digits) </a:t>
            </a:r>
            <a:r>
              <a:rPr lang="en-US" i="1" dirty="0"/>
              <a:t>from right to left</a:t>
            </a:r>
            <a:r>
              <a:rPr lang="en-US" dirty="0"/>
              <a:t> when collecting piles</a:t>
            </a:r>
          </a:p>
          <a:p>
            <a:pPr lvl="2"/>
            <a:r>
              <a:rPr lang="en-US" sz="2000" dirty="0"/>
              <a:t>0 ➔ put selected pile on top</a:t>
            </a:r>
          </a:p>
          <a:p>
            <a:pPr lvl="2"/>
            <a:r>
              <a:rPr lang="en-US" sz="2000" dirty="0"/>
              <a:t>1 ➔ put selected pile in the middle</a:t>
            </a:r>
          </a:p>
          <a:p>
            <a:pPr lvl="2"/>
            <a:r>
              <a:rPr lang="en-US" sz="2000" dirty="0"/>
              <a:t>2 ➔ put selected pile at the bottom</a:t>
            </a:r>
          </a:p>
        </p:txBody>
      </p:sp>
    </p:spTree>
    <p:extLst>
      <p:ext uri="{BB962C8B-B14F-4D97-AF65-F5344CB8AC3E}">
        <p14:creationId xmlns:p14="http://schemas.microsoft.com/office/powerpoint/2010/main" val="397052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5" y="2922589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>
                <a:cs typeface="Arial" charset="0"/>
              </a:rPr>
              <a:t>Theme 2: Information Theory</a:t>
            </a:r>
            <a:endParaRPr lang="el-GR" dirty="0">
              <a:cs typeface="Arial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981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981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Information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unit of information</a:t>
            </a:r>
            <a:r>
              <a:rPr lang="en-US" dirty="0"/>
              <a:t>, information source, </a:t>
            </a:r>
            <a:r>
              <a:rPr lang="en-US" dirty="0">
                <a:hlinkClick r:id="rId5"/>
              </a:rPr>
              <a:t>entropy</a:t>
            </a:r>
            <a:endParaRPr lang="en-US" dirty="0"/>
          </a:p>
          <a:p>
            <a:endParaRPr lang="en-US" dirty="0"/>
          </a:p>
          <a:p>
            <a:r>
              <a:rPr lang="en-US" dirty="0"/>
              <a:t>Efficient communication and storage of information</a:t>
            </a:r>
          </a:p>
          <a:p>
            <a:endParaRPr lang="en-US" dirty="0"/>
          </a:p>
          <a:p>
            <a:r>
              <a:rPr lang="en-US" dirty="0"/>
              <a:t>Source coding: compress data, remove redundancy</a:t>
            </a:r>
          </a:p>
          <a:p>
            <a:endParaRPr lang="en-US" dirty="0"/>
          </a:p>
          <a:p>
            <a:r>
              <a:rPr lang="en-US" dirty="0">
                <a:hlinkClick r:id="rId6"/>
              </a:rPr>
              <a:t>Shannon’s Source Coding Theorem</a:t>
            </a:r>
            <a:r>
              <a:rPr lang="en-US" dirty="0"/>
              <a:t>: limit on lossless compression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Practice Sets 2a, 2b, 2c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Compression part (Lecture 6) will use </a:t>
            </a:r>
            <a:r>
              <a:rPr lang="en-US" i="1" dirty="0"/>
              <a:t>Tom’s JavaScript Machine</a:t>
            </a:r>
            <a:r>
              <a:rPr lang="en-US" dirty="0"/>
              <a:t> (requires web browser)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Crypto part (Lecture 8) will use GPG: </a:t>
            </a:r>
            <a:r>
              <a:rPr lang="en-US" dirty="0">
                <a:hlinkClick r:id="rId2"/>
              </a:rPr>
              <a:t>www.gnupg.org</a:t>
            </a:r>
            <a:endParaRPr lang="en-US" dirty="0"/>
          </a:p>
          <a:p>
            <a:pPr lvl="1" eaLnBrk="1" hangingPunct="1"/>
            <a:r>
              <a:rPr lang="en-US" dirty="0"/>
              <a:t>Windows, Mac, Linux versions available</a:t>
            </a:r>
          </a:p>
          <a:p>
            <a:pPr eaLnBrk="1" hangingPunct="1">
              <a:buNone/>
            </a:pPr>
            <a:endParaRPr lang="en-US" dirty="0"/>
          </a:p>
          <a:p>
            <a:pPr lvl="1" eaLnBrk="1" hangingPunct="1"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Road Map for Information Theory 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Problem: Communication and storage of information</a:t>
            </a:r>
          </a:p>
          <a:p>
            <a:pPr lvl="1"/>
            <a:r>
              <a:rPr lang="en-US" dirty="0"/>
              <a:t>Not modified by computation, but communicated/stored ‘as is’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Lecture 5: </a:t>
            </a:r>
            <a:r>
              <a:rPr lang="en-US" b="1" dirty="0"/>
              <a:t>A </a:t>
            </a:r>
            <a:r>
              <a:rPr lang="en-US" b="1" i="1" dirty="0"/>
              <a:t>quantitative</a:t>
            </a:r>
            <a:r>
              <a:rPr lang="en-US" b="1" dirty="0"/>
              <a:t> theory of information</a:t>
            </a:r>
          </a:p>
          <a:p>
            <a:r>
              <a:rPr lang="en-US" dirty="0"/>
              <a:t>Lecture 6: Compression for </a:t>
            </a:r>
            <a:r>
              <a:rPr lang="en-US" i="1" dirty="0"/>
              <a:t>efficient</a:t>
            </a:r>
            <a:r>
              <a:rPr lang="en-US" dirty="0"/>
              <a:t> communication</a:t>
            </a:r>
          </a:p>
          <a:p>
            <a:r>
              <a:rPr lang="en-US" dirty="0"/>
              <a:t>Lecture 7: Protection against </a:t>
            </a:r>
            <a:r>
              <a:rPr lang="en-US" i="1" dirty="0"/>
              <a:t>noise</a:t>
            </a:r>
            <a:r>
              <a:rPr lang="en-US" dirty="0"/>
              <a:t> for </a:t>
            </a:r>
            <a:r>
              <a:rPr lang="en-US" i="1" dirty="0"/>
              <a:t>reliable</a:t>
            </a:r>
            <a:r>
              <a:rPr lang="en-US" dirty="0"/>
              <a:t> communication</a:t>
            </a:r>
          </a:p>
          <a:p>
            <a:r>
              <a:rPr lang="en-US" dirty="0"/>
              <a:t>Lecture 8: Protection against </a:t>
            </a:r>
            <a:r>
              <a:rPr lang="en-US" i="1" dirty="0"/>
              <a:t>adversary</a:t>
            </a:r>
            <a:r>
              <a:rPr lang="en-US" dirty="0"/>
              <a:t> for </a:t>
            </a:r>
            <a:r>
              <a:rPr lang="en-US" i="1" dirty="0"/>
              <a:t>secure</a:t>
            </a:r>
            <a:r>
              <a:rPr lang="en-US" dirty="0"/>
              <a:t> communication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52648" y="1411685"/>
            <a:ext cx="6283951" cy="1277745"/>
            <a:chOff x="1428647" y="2007752"/>
            <a:chExt cx="6283951" cy="1277745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428647" y="2007752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Sender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449026" y="2007752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Receiver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938836" y="2007752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Channel</a:t>
              </a:r>
            </a:p>
          </p:txBody>
        </p:sp>
        <p:cxnSp>
          <p:nvCxnSpPr>
            <p:cNvPr id="8" name="Straight Arrow Connector 7"/>
            <p:cNvCxnSpPr>
              <a:stCxn id="4" idx="3"/>
              <a:endCxn id="6" idx="1"/>
            </p:cNvCxnSpPr>
            <p:nvPr/>
          </p:nvCxnSpPr>
          <p:spPr bwMode="auto">
            <a:xfrm>
              <a:off x="2685327" y="2230296"/>
              <a:ext cx="125350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6" idx="3"/>
              <a:endCxn id="5" idx="1"/>
            </p:cNvCxnSpPr>
            <p:nvPr/>
          </p:nvCxnSpPr>
          <p:spPr bwMode="auto">
            <a:xfrm>
              <a:off x="5195516" y="2230296"/>
              <a:ext cx="125351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Rounded Rectangle 18"/>
            <p:cNvSpPr/>
            <p:nvPr/>
          </p:nvSpPr>
          <p:spPr bwMode="auto">
            <a:xfrm>
              <a:off x="1435539" y="2840409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err="1">
                  <a:latin typeface="Arial" pitchFamily="34" charset="0"/>
                </a:rPr>
                <a:t>Storer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6455918" y="2840409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Retriever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45728" y="2840409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Memory</a:t>
              </a:r>
            </a:p>
          </p:txBody>
        </p:sp>
        <p:cxnSp>
          <p:nvCxnSpPr>
            <p:cNvPr id="22" name="Straight Arrow Connector 21"/>
            <p:cNvCxnSpPr>
              <a:stCxn id="19" idx="3"/>
              <a:endCxn id="21" idx="1"/>
            </p:cNvCxnSpPr>
            <p:nvPr/>
          </p:nvCxnSpPr>
          <p:spPr bwMode="auto">
            <a:xfrm>
              <a:off x="2692219" y="3062953"/>
              <a:ext cx="125350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21" idx="3"/>
              <a:endCxn id="20" idx="1"/>
            </p:cNvCxnSpPr>
            <p:nvPr/>
          </p:nvCxnSpPr>
          <p:spPr bwMode="auto">
            <a:xfrm>
              <a:off x="5202408" y="3062953"/>
              <a:ext cx="125351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10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Study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sets, Practice Exercises P2a, P2b, P2c</a:t>
            </a:r>
          </a:p>
          <a:p>
            <a:endParaRPr lang="en-US" dirty="0"/>
          </a:p>
          <a:p>
            <a:r>
              <a:rPr lang="en-US" dirty="0"/>
              <a:t>Efficient communication:</a:t>
            </a:r>
          </a:p>
          <a:p>
            <a:pPr lvl="1"/>
            <a:r>
              <a:rPr lang="en-US" dirty="0"/>
              <a:t>Syllabus Ch. 4 through §4.7</a:t>
            </a:r>
          </a:p>
          <a:p>
            <a:pPr lvl="1" eaLnBrk="1" hangingPunct="1"/>
            <a:r>
              <a:rPr lang="en-US" dirty="0"/>
              <a:t>Khan Academy, </a:t>
            </a:r>
            <a:r>
              <a:rPr lang="en-US" dirty="0" err="1"/>
              <a:t>Computerphile</a:t>
            </a:r>
            <a:r>
              <a:rPr lang="en-US" dirty="0"/>
              <a:t>: See </a:t>
            </a:r>
            <a:r>
              <a:rPr lang="en-US" dirty="0">
                <a:hlinkClick r:id="rId3"/>
              </a:rPr>
              <a:t>Canvas</a:t>
            </a:r>
            <a:endParaRPr lang="en-US" dirty="0"/>
          </a:p>
          <a:p>
            <a:pPr lvl="1" eaLnBrk="1" hangingPunct="1"/>
            <a:endParaRPr lang="en-US" dirty="0"/>
          </a:p>
          <a:p>
            <a:r>
              <a:rPr lang="en-US" dirty="0"/>
              <a:t>Reliable communication:</a:t>
            </a:r>
          </a:p>
          <a:p>
            <a:pPr lvl="1"/>
            <a:r>
              <a:rPr lang="en-US" dirty="0"/>
              <a:t>Syllabus §4.8–4.13</a:t>
            </a:r>
          </a:p>
          <a:p>
            <a:pPr lvl="1" eaLnBrk="1" hangingPunct="1"/>
            <a:r>
              <a:rPr lang="en-US" dirty="0"/>
              <a:t>Khan Academy, </a:t>
            </a:r>
            <a:r>
              <a:rPr lang="en-US" dirty="0" err="1"/>
              <a:t>Computerphile</a:t>
            </a:r>
            <a:r>
              <a:rPr lang="en-US" dirty="0"/>
              <a:t>: See </a:t>
            </a:r>
            <a:r>
              <a:rPr lang="en-US" dirty="0">
                <a:hlinkClick r:id="rId3"/>
              </a:rPr>
              <a:t>Canvas</a:t>
            </a:r>
            <a:endParaRPr lang="en-US" dirty="0"/>
          </a:p>
          <a:p>
            <a:endParaRPr lang="en-US" dirty="0"/>
          </a:p>
          <a:p>
            <a:r>
              <a:rPr lang="en-US" dirty="0"/>
              <a:t>Secure communication:</a:t>
            </a:r>
          </a:p>
          <a:p>
            <a:pPr lvl="1"/>
            <a:r>
              <a:rPr lang="en-US" dirty="0"/>
              <a:t>Syllabus §4.14–4.23</a:t>
            </a:r>
          </a:p>
          <a:p>
            <a:pPr lvl="1" eaLnBrk="1" hangingPunct="1"/>
            <a:r>
              <a:rPr lang="en-US" dirty="0"/>
              <a:t>Khan Academy, </a:t>
            </a:r>
            <a:r>
              <a:rPr lang="en-US" dirty="0" err="1"/>
              <a:t>Computerphile</a:t>
            </a:r>
            <a:r>
              <a:rPr lang="en-US" dirty="0"/>
              <a:t>: See </a:t>
            </a:r>
            <a:r>
              <a:rPr lang="en-US" dirty="0">
                <a:hlinkClick r:id="rId3"/>
              </a:rPr>
              <a:t>Canvas</a:t>
            </a:r>
            <a:endParaRPr lang="en-US" dirty="0"/>
          </a:p>
          <a:p>
            <a:pPr lvl="1" eaLnBrk="1" hangingPunct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8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What is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which conveys a message</a:t>
            </a:r>
          </a:p>
          <a:p>
            <a:endParaRPr lang="en-US" dirty="0"/>
          </a:p>
          <a:p>
            <a:r>
              <a:rPr lang="en-US" dirty="0"/>
              <a:t>Shannon (1948): “The fundamental problem of communication is that of reproducing at one point either exactly or approximately a message selected at another point.”</a:t>
            </a:r>
          </a:p>
          <a:p>
            <a:endParaRPr lang="en-US" dirty="0"/>
          </a:p>
          <a:p>
            <a:r>
              <a:rPr lang="en-US" dirty="0"/>
              <a:t>That which conveys a selection, a choice …</a:t>
            </a:r>
          </a:p>
          <a:p>
            <a:r>
              <a:rPr lang="en-US" dirty="0"/>
              <a:t>among multiple, distinguishable options</a:t>
            </a:r>
          </a:p>
          <a:p>
            <a:endParaRPr lang="en-US" dirty="0"/>
          </a:p>
          <a:p>
            <a:r>
              <a:rPr lang="en-US" dirty="0"/>
              <a:t>You consume information when obtaining an answer to a question</a:t>
            </a:r>
          </a:p>
          <a:p>
            <a:r>
              <a:rPr lang="en-US" dirty="0"/>
              <a:t>Possibly, it concerns an incomplete answer</a:t>
            </a:r>
          </a:p>
          <a:p>
            <a:endParaRPr lang="en-US" dirty="0"/>
          </a:p>
          <a:p>
            <a:r>
              <a:rPr lang="en-US" b="1" i="1" dirty="0"/>
              <a:t>Information reduces uncertainty </a:t>
            </a:r>
            <a:r>
              <a:rPr lang="en-US" dirty="0"/>
              <a:t>in the receiver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to slot machine: choice of button to press</a:t>
            </a:r>
          </a:p>
          <a:p>
            <a:r>
              <a:rPr lang="en-US" dirty="0"/>
              <a:t>Output from slot machine: choice of symbols to show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Input to SMS editor: choice of symbols in message</a:t>
            </a:r>
          </a:p>
          <a:p>
            <a:r>
              <a:rPr lang="en-US" dirty="0"/>
              <a:t>Output from SMS receiver: choice of symbols in message</a:t>
            </a:r>
          </a:p>
          <a:p>
            <a:endParaRPr lang="en-US" dirty="0"/>
          </a:p>
          <a:p>
            <a:r>
              <a:rPr lang="en-US" dirty="0"/>
              <a:t>Input to Algorithm: choice of input data</a:t>
            </a:r>
          </a:p>
          <a:p>
            <a:r>
              <a:rPr lang="en-US" dirty="0"/>
              <a:t>Output from Algorithm: choice of result, or output data</a:t>
            </a:r>
          </a:p>
        </p:txBody>
      </p:sp>
      <p:pic>
        <p:nvPicPr>
          <p:cNvPr id="1026" name="Picture 2" descr="https://upload.wikimedia.org/wikipedia/commons/thumb/7/71/Old_fruit_machines_in_Teignmouth_10-08-06.jpg/1920px-Old_fruit_machines_in_Teignmouth_10-08-06.jpg">
            <a:extLst>
              <a:ext uri="{FF2B5EF4-FFF2-40B4-BE49-F238E27FC236}">
                <a16:creationId xmlns:a16="http://schemas.microsoft.com/office/drawing/2014/main" id="{97C53F04-4304-C44A-8529-5195040AC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29710" r="53028" b="18551"/>
          <a:stretch/>
        </p:blipFill>
        <p:spPr bwMode="auto">
          <a:xfrm>
            <a:off x="7989405" y="1268413"/>
            <a:ext cx="3935896" cy="35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1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Meaning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Shannon (1948): “Frequently the messages have </a:t>
            </a:r>
            <a:r>
              <a:rPr lang="en-US" i="1" dirty="0"/>
              <a:t>meaning</a:t>
            </a:r>
            <a:r>
              <a:rPr lang="en-US" dirty="0"/>
              <a:t>;</a:t>
            </a:r>
          </a:p>
          <a:p>
            <a:endParaRPr lang="en-US" dirty="0"/>
          </a:p>
          <a:p>
            <a:pPr lvl="1"/>
            <a:r>
              <a:rPr lang="en-US" dirty="0"/>
              <a:t>that is they refer to or are correlated according to some system with certain physical or conceptual entities.</a:t>
            </a:r>
          </a:p>
          <a:p>
            <a:endParaRPr lang="en-US" dirty="0"/>
          </a:p>
          <a:p>
            <a:pPr lvl="1"/>
            <a:r>
              <a:rPr lang="en-US" dirty="0"/>
              <a:t>These </a:t>
            </a:r>
            <a:r>
              <a:rPr lang="en-US" i="1" dirty="0"/>
              <a:t>semantic aspects</a:t>
            </a:r>
            <a:r>
              <a:rPr lang="en-US" dirty="0"/>
              <a:t> of communication are </a:t>
            </a:r>
            <a:r>
              <a:rPr lang="en-US" i="1" dirty="0"/>
              <a:t>irrelevant to the engineering problem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r>
              <a:rPr lang="en-US" dirty="0"/>
              <a:t>The significant aspect is that the actual message is one selected from a set of possible messages.</a:t>
            </a:r>
          </a:p>
          <a:p>
            <a:endParaRPr lang="en-US" dirty="0"/>
          </a:p>
          <a:p>
            <a:pPr lvl="1"/>
            <a:r>
              <a:rPr lang="en-US" dirty="0"/>
              <a:t>The system must be designed to operate for </a:t>
            </a:r>
            <a:r>
              <a:rPr lang="en-US" i="1" dirty="0"/>
              <a:t>each possible selection</a:t>
            </a:r>
            <a:r>
              <a:rPr lang="en-US" dirty="0"/>
              <a:t>, not just the one which will actually be chosen since this is unknown at the time of design.”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How to Measure Information?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information received depends on:</a:t>
            </a:r>
          </a:p>
          <a:p>
            <a:endParaRPr lang="en-US" dirty="0"/>
          </a:p>
          <a:p>
            <a:pPr lvl="1"/>
            <a:r>
              <a:rPr lang="en-US" dirty="0"/>
              <a:t>The number of possible messages</a:t>
            </a:r>
          </a:p>
          <a:p>
            <a:pPr lvl="1"/>
            <a:r>
              <a:rPr lang="en-US" dirty="0"/>
              <a:t>More messages possible ⇒ more information</a:t>
            </a:r>
          </a:p>
          <a:p>
            <a:pPr lvl="1"/>
            <a:r>
              <a:rPr lang="en-US" dirty="0"/>
              <a:t>The outcome of a </a:t>
            </a:r>
            <a:r>
              <a:rPr lang="en-US" i="1" dirty="0"/>
              <a:t>dice roll </a:t>
            </a:r>
            <a:r>
              <a:rPr lang="en-US" dirty="0"/>
              <a:t>versus a </a:t>
            </a:r>
            <a:r>
              <a:rPr lang="en-US" i="1" dirty="0"/>
              <a:t>coin flip</a:t>
            </a:r>
          </a:p>
        </p:txBody>
      </p:sp>
      <p:pic>
        <p:nvPicPr>
          <p:cNvPr id="4" name="Picture 3" descr="Five_d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12" y="3345950"/>
            <a:ext cx="4064000" cy="3048000"/>
          </a:xfrm>
          <a:prstGeom prst="rect">
            <a:avLst/>
          </a:prstGeom>
        </p:spPr>
      </p:pic>
      <p:pic>
        <p:nvPicPr>
          <p:cNvPr id="5" name="Picture 4" descr="CoinFlip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48" y="1385984"/>
            <a:ext cx="19526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GDIntro2006</Template>
  <TotalTime>36760</TotalTime>
  <Words>2491</Words>
  <Application>Microsoft Macintosh PowerPoint</Application>
  <PresentationFormat>Widescreen</PresentationFormat>
  <Paragraphs>412</Paragraphs>
  <Slides>31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Times New Roman</vt:lpstr>
      <vt:lpstr>TUE Meta</vt:lpstr>
      <vt:lpstr>Verdana</vt:lpstr>
      <vt:lpstr>Wingdings</vt:lpstr>
      <vt:lpstr>Level</vt:lpstr>
      <vt:lpstr>2ITX0 Applied Logic</vt:lpstr>
      <vt:lpstr>Road Map</vt:lpstr>
      <vt:lpstr>Theme 2: Information Theory</vt:lpstr>
      <vt:lpstr>Road Map for Information Theory Theme</vt:lpstr>
      <vt:lpstr>Study Material</vt:lpstr>
      <vt:lpstr>What is Information?</vt:lpstr>
      <vt:lpstr>Examples</vt:lpstr>
      <vt:lpstr>Meaning of Information</vt:lpstr>
      <vt:lpstr>How to Measure Information? (1)</vt:lpstr>
      <vt:lpstr>How to Measure Information? (2)</vt:lpstr>
      <vt:lpstr>Amount of Information</vt:lpstr>
      <vt:lpstr>Anti-Information</vt:lpstr>
      <vt:lpstr>Quantitative Definition of Information</vt:lpstr>
      <vt:lpstr>Unit of Information</vt:lpstr>
      <vt:lpstr>Properties of Information Measure</vt:lpstr>
      <vt:lpstr>Card Trick</vt:lpstr>
      <vt:lpstr>Card Trick Informatics</vt:lpstr>
      <vt:lpstr>Communicate Choices</vt:lpstr>
      <vt:lpstr>Information Source</vt:lpstr>
      <vt:lpstr>Entropy</vt:lpstr>
      <vt:lpstr>Entropy: Example 1</vt:lpstr>
      <vt:lpstr>Entropy: Example 2</vt:lpstr>
      <vt:lpstr>Entropy: Example 3</vt:lpstr>
      <vt:lpstr>Properties of Entropy</vt:lpstr>
      <vt:lpstr>Lower Bound on Comparison Sorting</vt:lpstr>
      <vt:lpstr>Shannon’s Source Coding Theorem (1948)</vt:lpstr>
      <vt:lpstr>Notes about Source Coding Theorem</vt:lpstr>
      <vt:lpstr>Proof of Source Coding Theorem</vt:lpstr>
      <vt:lpstr>Card Trick Explanation</vt:lpstr>
      <vt:lpstr>Summary</vt:lpstr>
      <vt:lpstr>Announcements</vt:lpstr>
    </vt:vector>
  </TitlesOfParts>
  <Company>Technische Universiteit Eindhoven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2IL05 Data Structures</dc:title>
  <dc:creator>Bettina Speckmann</dc:creator>
  <cp:lastModifiedBy>Tom Verhoeff</cp:lastModifiedBy>
  <cp:revision>1258</cp:revision>
  <dcterms:created xsi:type="dcterms:W3CDTF">2007-08-26T17:39:31Z</dcterms:created>
  <dcterms:modified xsi:type="dcterms:W3CDTF">2019-11-27T13:41:45Z</dcterms:modified>
</cp:coreProperties>
</file>