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549" r:id="rId3"/>
    <p:sldId id="378" r:id="rId4"/>
    <p:sldId id="506" r:id="rId5"/>
    <p:sldId id="494" r:id="rId6"/>
    <p:sldId id="497" r:id="rId7"/>
    <p:sldId id="500" r:id="rId8"/>
    <p:sldId id="498" r:id="rId9"/>
    <p:sldId id="499" r:id="rId10"/>
    <p:sldId id="547" r:id="rId11"/>
    <p:sldId id="548" r:id="rId12"/>
    <p:sldId id="501" r:id="rId13"/>
    <p:sldId id="496" r:id="rId14"/>
    <p:sldId id="505" r:id="rId15"/>
    <p:sldId id="546" r:id="rId16"/>
    <p:sldId id="540" r:id="rId17"/>
    <p:sldId id="541" r:id="rId18"/>
    <p:sldId id="503" r:id="rId19"/>
    <p:sldId id="542" r:id="rId20"/>
    <p:sldId id="543" r:id="rId21"/>
    <p:sldId id="544" r:id="rId22"/>
    <p:sldId id="545" r:id="rId23"/>
    <p:sldId id="455" r:id="rId24"/>
    <p:sldId id="511" r:id="rId25"/>
    <p:sldId id="476" r:id="rId26"/>
    <p:sldId id="372" r:id="rId27"/>
  </p:sldIdLst>
  <p:sldSz cx="12192000" cy="6858000"/>
  <p:notesSz cx="67611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29"/>
    <a:srgbClr val="0075F6"/>
    <a:srgbClr val="66FFFF"/>
    <a:srgbClr val="00FFCC"/>
    <a:srgbClr val="6666FF"/>
    <a:srgbClr val="CC3399"/>
    <a:srgbClr val="B2B2B2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31" autoAdjust="0"/>
    <p:restoredTop sz="83257" autoAdjust="0"/>
  </p:normalViewPr>
  <p:slideViewPr>
    <p:cSldViewPr snapToGrid="0">
      <p:cViewPr varScale="1">
        <p:scale>
          <a:sx n="97" d="100"/>
          <a:sy n="97" d="100"/>
        </p:scale>
        <p:origin x="224" y="848"/>
      </p:cViewPr>
      <p:guideLst>
        <p:guide orient="horz" pos="2160"/>
        <p:guide pos="3840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 snapToGrid="0" snapToObjects="1">
      <p:cViewPr varScale="1">
        <p:scale>
          <a:sx n="82" d="100"/>
          <a:sy n="82" d="100"/>
        </p:scale>
        <p:origin x="-2512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A0A64D-BBF1-4427-8E6D-DD674507F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CFD8B5-0E2B-47C3-8C41-74533DDD4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0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8FB62-D5A8-46DE-9997-61C2E3F8AFE8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0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code</a:t>
            </a:r>
            <a:r>
              <a:rPr lang="en-US" baseline="0" dirty="0"/>
              <a:t> words of a prefix-free variable-length code can be recognized by a finite automaton.</a:t>
            </a:r>
          </a:p>
          <a:p>
            <a:r>
              <a:rPr lang="en-US" baseline="0" dirty="0"/>
              <a:t>In the accepting state, another complete codeword was received.</a:t>
            </a:r>
          </a:p>
          <a:p>
            <a:r>
              <a:rPr lang="en-US" baseline="0" dirty="0"/>
              <a:t>This is that FA for the previous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Advantages? Simple, optimal, efficient (construction, encoding, decoding)</a:t>
            </a:r>
          </a:p>
          <a:p>
            <a:r>
              <a:rPr lang="en-US" dirty="0"/>
              <a:t>Earlier attempts at constructing optimal encoding: combine</a:t>
            </a:r>
            <a:r>
              <a:rPr lang="en-US" baseline="0" dirty="0"/>
              <a:t> large probabilities (wrong!)</a:t>
            </a:r>
            <a:endParaRPr lang="en-US" dirty="0"/>
          </a:p>
          <a:p>
            <a:r>
              <a:rPr lang="en-US" dirty="0"/>
              <a:t>Present</a:t>
            </a:r>
            <a:r>
              <a:rPr lang="en-US" baseline="0" dirty="0"/>
              <a:t> example of ripple effect on blackboard.</a:t>
            </a:r>
          </a:p>
          <a:p>
            <a:r>
              <a:rPr lang="en-US" baseline="0" dirty="0"/>
              <a:t>  BA &gt; 111110 &gt; 1</a:t>
            </a:r>
            <a:r>
              <a:rPr lang="en-US" u="sng" baseline="0" dirty="0"/>
              <a:t>0</a:t>
            </a:r>
            <a:r>
              <a:rPr lang="en-US" baseline="0" dirty="0"/>
              <a:t>1110 &gt; CBD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8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https://</a:t>
            </a:r>
            <a:r>
              <a:rPr lang="en-US" dirty="0" err="1"/>
              <a:t>www.drupal.org</a:t>
            </a:r>
            <a:r>
              <a:rPr lang="en-US" dirty="0"/>
              <a:t>/files/project-images/</a:t>
            </a:r>
            <a:r>
              <a:rPr lang="en-US" dirty="0" err="1"/>
              <a:t>zip.png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8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Shannon’s Source Coding Theorem provides Limit 1 (the entropy)</a:t>
            </a:r>
          </a:p>
          <a:p>
            <a:endParaRPr lang="en-US" dirty="0"/>
          </a:p>
          <a:p>
            <a:r>
              <a:rPr lang="en-US" dirty="0"/>
              <a:t>Does there exist encoding/decoding algorithm that compresses</a:t>
            </a:r>
            <a:r>
              <a:rPr lang="en-US" baseline="0" dirty="0"/>
              <a:t> every sequence into a shorter sequence?</a:t>
            </a:r>
          </a:p>
          <a:p>
            <a:endParaRPr lang="en-US" baseline="0" dirty="0"/>
          </a:p>
          <a:p>
            <a:r>
              <a:rPr lang="en-US" baseline="0" dirty="0"/>
              <a:t>10 pigeons arrive at 9 pigeonholes. What do you know for sure?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2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trick with sorted deck of 27 playing</a:t>
            </a:r>
            <a:r>
              <a:rPr lang="en-US" baseline="0" dirty="0"/>
              <a:t> cards.</a:t>
            </a:r>
          </a:p>
          <a:p>
            <a:endParaRPr lang="en-US" baseline="0" dirty="0"/>
          </a:p>
          <a:p>
            <a:r>
              <a:rPr lang="en-US" baseline="0" dirty="0"/>
              <a:t>Explanation (to be shown later, using 27 SET cards)</a:t>
            </a:r>
          </a:p>
          <a:p>
            <a:r>
              <a:rPr lang="en-US" baseline="0" dirty="0"/>
              <a:t>Each question is a ternary question about one aspect:</a:t>
            </a:r>
          </a:p>
          <a:p>
            <a:r>
              <a:rPr lang="en-US" baseline="0" dirty="0"/>
              <a:t>Is it a squiggle, rectangle, or ellipse?</a:t>
            </a:r>
          </a:p>
          <a:p>
            <a:r>
              <a:rPr lang="en-US" baseline="0" dirty="0"/>
              <a:t>Is it red, blue, or green?</a:t>
            </a:r>
          </a:p>
          <a:p>
            <a:r>
              <a:rPr lang="en-US" baseline="0" dirty="0"/>
              <a:t>Are there one, two, or three objects?</a:t>
            </a:r>
          </a:p>
          <a:p>
            <a:r>
              <a:rPr lang="en-US" baseline="0" dirty="0"/>
              <a:t>Also observe what is invariant under the reordering of the cards</a:t>
            </a:r>
          </a:p>
          <a:p>
            <a:endParaRPr lang="en-US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Image source: https://</a:t>
            </a:r>
            <a:r>
              <a:rPr lang="en-US" baseline="0" dirty="0" err="1"/>
              <a:t>unixtitan.net</a:t>
            </a:r>
            <a:r>
              <a:rPr lang="en-US" baseline="0" dirty="0"/>
              <a:t>/poker-</a:t>
            </a:r>
            <a:r>
              <a:rPr lang="en-US" baseline="0" dirty="0" err="1"/>
              <a:t>vector</a:t>
            </a:r>
            <a:r>
              <a:rPr lang="en-US" baseline="0" err="1"/>
              <a:t>.</a:t>
            </a:r>
            <a:r>
              <a:rPr lang="en-US" baseline="0"/>
              <a:t>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1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</a:t>
            </a:r>
            <a:r>
              <a:rPr lang="en-US" baseline="0" dirty="0"/>
              <a:t> i</a:t>
            </a:r>
            <a:r>
              <a:rPr lang="en-US" dirty="0"/>
              <a:t>ncludes links</a:t>
            </a:r>
            <a:r>
              <a:rPr lang="en-US" baseline="0" dirty="0"/>
              <a:t> to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5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78686-E4A7-4F34-BF72-1AA12B152A0B}" type="slidenum">
              <a:rPr lang="en-US" smtClean="0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31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no modification is wanted, this</a:t>
            </a:r>
            <a:r>
              <a:rPr lang="en-US" baseline="0" dirty="0"/>
              <a:t> will still involve many computations.</a:t>
            </a:r>
          </a:p>
          <a:p>
            <a:endParaRPr lang="en-US" baseline="0" dirty="0"/>
          </a:p>
          <a:p>
            <a:r>
              <a:rPr lang="en-US" baseline="0" dirty="0"/>
              <a:t>Major applications: telephony, radio/television broadcasting, internet</a:t>
            </a:r>
          </a:p>
          <a:p>
            <a:endParaRPr lang="en-US" baseline="0" dirty="0"/>
          </a:p>
          <a:p>
            <a:r>
              <a:rPr lang="en-US" baseline="0" dirty="0"/>
              <a:t>We will usually speak about “channel”, but that can also mean “memory”.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9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Trivial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Variable-length</a:t>
            </a:r>
            <a:r>
              <a:rPr lang="en-US" baseline="0" dirty="0"/>
              <a:t> code words</a:t>
            </a:r>
          </a:p>
          <a:p>
            <a:r>
              <a:rPr lang="en-US" dirty="0"/>
              <a:t>Decoding</a:t>
            </a:r>
            <a:r>
              <a:rPr lang="en-US" baseline="0" dirty="0"/>
              <a:t> is a concern: here, it works.</a:t>
            </a:r>
          </a:p>
          <a:p>
            <a:endParaRPr lang="en-US" baseline="0" dirty="0"/>
          </a:p>
          <a:p>
            <a:r>
              <a:rPr lang="en-US" baseline="0" dirty="0"/>
              <a:t>Ideal compression, entropy is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2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– log</a:t>
            </a:r>
            <a:r>
              <a:rPr lang="en-US" baseline="-25000" dirty="0"/>
              <a:t>2</a:t>
            </a:r>
            <a:r>
              <a:rPr lang="en-US" dirty="0"/>
              <a:t> 0.1 = 3.322; – log</a:t>
            </a:r>
            <a:r>
              <a:rPr lang="en-US" baseline="-25000" dirty="0"/>
              <a:t>2</a:t>
            </a:r>
            <a:r>
              <a:rPr lang="en-US" dirty="0"/>
              <a:t> 0.9 = 0.152</a:t>
            </a:r>
          </a:p>
          <a:p>
            <a:endParaRPr lang="en-US" dirty="0"/>
          </a:p>
          <a:p>
            <a:r>
              <a:rPr lang="en-US" dirty="0"/>
              <a:t>Variable-length to variable-length</a:t>
            </a:r>
            <a:r>
              <a:rPr lang="en-US" baseline="0" dirty="0"/>
              <a:t> code</a:t>
            </a:r>
          </a:p>
          <a:p>
            <a:endParaRPr lang="en-US" baseline="0" dirty="0"/>
          </a:p>
          <a:p>
            <a:r>
              <a:rPr lang="en-US" baseline="0" dirty="0"/>
              <a:t>Why does this code “work”; that is, why can it be decoded?</a:t>
            </a:r>
          </a:p>
          <a:p>
            <a:r>
              <a:rPr lang="en-US" baseline="0" dirty="0"/>
              <a:t>N.B. Only bits (0/1) are sent; no blanks or commas or separators</a:t>
            </a:r>
          </a:p>
          <a:p>
            <a:endParaRPr lang="en-US" baseline="0" dirty="0"/>
          </a:p>
          <a:p>
            <a:r>
              <a:rPr lang="en-US" baseline="0" dirty="0"/>
              <a:t>Example to decode: 11010001011 ➔ BBBBBBBAABBBBBA</a:t>
            </a:r>
          </a:p>
          <a:p>
            <a:r>
              <a:rPr lang="en-US" baseline="0" dirty="0"/>
              <a:t>A kind of </a:t>
            </a:r>
            <a:r>
              <a:rPr lang="en-US" i="1" baseline="0" dirty="0"/>
              <a:t>run-length</a:t>
            </a:r>
            <a:r>
              <a:rPr lang="en-US" baseline="0" dirty="0"/>
              <a:t> encoding: 0, 1, 2, or 3-or-more adjacent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</a:t>
            </a:r>
            <a:r>
              <a:rPr lang="en-US" baseline="0" dirty="0"/>
              <a:t> encode C as just 1: mean number of bits / message goes to 5/3 (is decodable)</a:t>
            </a:r>
          </a:p>
          <a:p>
            <a:endParaRPr lang="en-US" baseline="0" dirty="0"/>
          </a:p>
          <a:p>
            <a:r>
              <a:rPr lang="en-US" baseline="0" dirty="0"/>
              <a:t>Fixed-length blocks, fixed-length code words</a:t>
            </a:r>
          </a:p>
          <a:p>
            <a:endParaRPr lang="en-US" baseline="0" dirty="0"/>
          </a:p>
          <a:p>
            <a:r>
              <a:rPr lang="en-US" baseline="0" dirty="0"/>
              <a:t>How about dice rolls?  6 messages, probability 1/6 (H = 2.585)</a:t>
            </a:r>
          </a:p>
          <a:p>
            <a:r>
              <a:rPr lang="en-US" baseline="0" dirty="0"/>
              <a:t>How large should the groups be, to go below 2.6 bits / symbol on average?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5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</a:t>
            </a:r>
            <a:r>
              <a:rPr lang="en-US" baseline="0" dirty="0"/>
              <a:t> number of bits per message =</a:t>
            </a:r>
          </a:p>
          <a:p>
            <a:r>
              <a:rPr lang="en-US" baseline="0" dirty="0"/>
              <a:t>0.1x3 + 0.2x3 + 0.25x2 + 0.45x1 = 0.3 + 0.6 + 0.5 + 0.45 = 1.85</a:t>
            </a:r>
          </a:p>
          <a:p>
            <a:r>
              <a:rPr lang="en-US" baseline="0" dirty="0"/>
              <a:t>There can be a lot of freedom: 0/1 choice; more than two equal probabilities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2301" y="2889250"/>
            <a:ext cx="10945284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 sz="2000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379788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7433" y="188913"/>
            <a:ext cx="2827867" cy="6119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88913"/>
            <a:ext cx="8284633" cy="6119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3611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8" y="1268413"/>
            <a:ext cx="5336116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38597"/>
            <a:ext cx="5386917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78925"/>
            <a:ext cx="5386917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38597"/>
            <a:ext cx="5389033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78925"/>
            <a:ext cx="5389033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1" y="188913"/>
            <a:ext cx="11315700" cy="6477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88913"/>
            <a:ext cx="11315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268413"/>
            <a:ext cx="10875433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" y="0"/>
            <a:ext cx="334433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09600" y="981075"/>
            <a:ext cx="1158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 sz="2000">
              <a:latin typeface="Arial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978151" y="4030664"/>
            <a:ext cx="156210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5507567" y="4130676"/>
            <a:ext cx="1894417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  <p:pic>
        <p:nvPicPr>
          <p:cNvPr id="9" name="Picture 6" descr="TUELogo">
            <a:extLst>
              <a:ext uri="{FF2B5EF4-FFF2-40B4-BE49-F238E27FC236}">
                <a16:creationId xmlns:a16="http://schemas.microsoft.com/office/drawing/2014/main" id="{86646D7A-E05F-8A4C-8690-B97AEA1600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8964084" y="6353884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n.tue.nl/~wstomv/edu/2itx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.tue.nl/~wstomv/edu/2is80/information/Huffman_assistant.js" TargetMode="External"/><Relationship Id="rId2" Type="http://schemas.openxmlformats.org/officeDocument/2006/relationships/hyperlink" Target="http://www.win.tue.nl/~wstomv/edu/javascript/machi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.tue.nl/~wstomv/edu/2is80/information/encode_tree.j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formati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annon's_source_coding_theorem" TargetMode="External"/><Relationship Id="rId5" Type="http://schemas.openxmlformats.org/officeDocument/2006/relationships/hyperlink" Target="https://en.wikipedia.org/wiki/Entropy_(information_theory)" TargetMode="External"/><Relationship Id="rId4" Type="http://schemas.openxmlformats.org/officeDocument/2006/relationships/hyperlink" Target="https://en.wikipedia.org/wiki/Unit_of_information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pg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85801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/>
              <a:t>2ITX0</a:t>
            </a:r>
            <a:br>
              <a:rPr lang="en-US" dirty="0"/>
            </a:br>
            <a:r>
              <a:rPr lang="en-US" dirty="0"/>
              <a:t>Applied Logic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9" y="3379787"/>
            <a:ext cx="6778625" cy="3347584"/>
          </a:xfrm>
        </p:spPr>
        <p:txBody>
          <a:bodyPr/>
          <a:lstStyle/>
          <a:p>
            <a:pPr eaLnBrk="1" hangingPunct="1"/>
            <a:r>
              <a:rPr lang="en-US" dirty="0"/>
              <a:t>Quartile 2, 2019–2020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Lecture 6: Compression</a:t>
            </a:r>
          </a:p>
          <a:p>
            <a:pPr eaLnBrk="1" hangingPunct="1"/>
            <a:endParaRPr lang="en-US" dirty="0"/>
          </a:p>
          <a:p>
            <a:pPr lvl="0" eaLnBrk="1" hangingPunct="1">
              <a:buClr>
                <a:srgbClr val="002A58"/>
              </a:buClr>
            </a:pPr>
            <a:r>
              <a:rPr lang="en-US" dirty="0"/>
              <a:t>Lecturer: Tom Verhoeff</a:t>
            </a:r>
            <a:endParaRPr lang="en-US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002A58"/>
              </a:buClr>
            </a:pPr>
            <a:endParaRPr lang="en-US" dirty="0">
              <a:solidFill>
                <a:srgbClr val="000000"/>
              </a:solidFill>
            </a:endParaRPr>
          </a:p>
          <a:p>
            <a:pPr lvl="0" eaLnBrk="1" hangingPunct="1">
              <a:buClr>
                <a:srgbClr val="002A58"/>
              </a:buClr>
            </a:pPr>
            <a:r>
              <a:rPr lang="en-US" sz="1800" dirty="0">
                <a:solidFill>
                  <a:srgbClr val="000000"/>
                </a:solidFill>
              </a:rPr>
              <a:t>Study Material: </a:t>
            </a:r>
            <a:r>
              <a:rPr lang="en-US" sz="18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https://www.win.tue.nl/~wstomv/edu/2itx0/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4381-C06E-CD43-BEAB-68BA5EDF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Encoding, Decoding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EFE8-548B-594A-8E50-FF85B42B7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Encoding</a:t>
            </a:r>
            <a:r>
              <a:rPr lang="en-US" dirty="0"/>
              <a:t>: mapping</a:t>
            </a:r>
          </a:p>
          <a:p>
            <a:pPr lvl="1"/>
            <a:r>
              <a:rPr lang="en-US" dirty="0"/>
              <a:t>sequences of input symbols ➔ sequences of output symbols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BBBBBBBAABBBBBA ➔ 11010001011</a:t>
            </a:r>
          </a:p>
          <a:p>
            <a:pPr lvl="1"/>
            <a:endParaRPr lang="en-US" dirty="0"/>
          </a:p>
          <a:p>
            <a:r>
              <a:rPr lang="en-US" b="1" dirty="0"/>
              <a:t>Decoding</a:t>
            </a:r>
            <a:r>
              <a:rPr lang="en-US" dirty="0"/>
              <a:t>: inverse mapping for encoding</a:t>
            </a:r>
          </a:p>
          <a:p>
            <a:pPr lvl="1"/>
            <a:endParaRPr lang="en-US" dirty="0"/>
          </a:p>
          <a:p>
            <a:r>
              <a:rPr lang="en-US" b="1" dirty="0"/>
              <a:t>Compression ratio</a:t>
            </a:r>
            <a:r>
              <a:rPr lang="en-US" dirty="0"/>
              <a:t> (also know as the code’s </a:t>
            </a:r>
            <a:r>
              <a:rPr lang="en-US" b="1" dirty="0"/>
              <a:t>rate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(average) number of input symbols / number of output symbols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Compression ratio &lt; 1: output longer than input</a:t>
            </a:r>
          </a:p>
          <a:p>
            <a:pPr lvl="1"/>
            <a:r>
              <a:rPr lang="en-US" dirty="0"/>
              <a:t>Compression ratio &gt; 1: output is shorter than input</a:t>
            </a:r>
          </a:p>
        </p:txBody>
      </p:sp>
    </p:spTree>
    <p:extLst>
      <p:ext uri="{BB962C8B-B14F-4D97-AF65-F5344CB8AC3E}">
        <p14:creationId xmlns:p14="http://schemas.microsoft.com/office/powerpoint/2010/main" val="7363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4381-C06E-CD43-BEAB-68BA5EDF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Encodings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EFE8-548B-594A-8E50-FF85B42B7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268413"/>
            <a:ext cx="8156575" cy="5162367"/>
          </a:xfrm>
        </p:spPr>
        <p:txBody>
          <a:bodyPr/>
          <a:lstStyle/>
          <a:p>
            <a:r>
              <a:rPr lang="en-US" b="1" dirty="0"/>
              <a:t>Block code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cut input sequence into blocks of symbols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map each input block to an output block</a:t>
            </a:r>
          </a:p>
          <a:p>
            <a:pPr lvl="1"/>
            <a:r>
              <a:rPr lang="en-US" dirty="0"/>
              <a:t>BBBBBBBAABBBBBA ➔ 11010001011</a:t>
            </a:r>
          </a:p>
          <a:p>
            <a:pPr lvl="1"/>
            <a:r>
              <a:rPr lang="en-US" dirty="0"/>
              <a:t>BBB | BBB | BA | A | BBB | BBA ➔ 1 | 1 | 010 | 00 | 1 | 011</a:t>
            </a:r>
          </a:p>
          <a:p>
            <a:pPr lvl="1"/>
            <a:r>
              <a:rPr lang="en-US" dirty="0"/>
              <a:t>need to ensure that decoding is uniquely possible</a:t>
            </a:r>
          </a:p>
          <a:p>
            <a:pPr lvl="1"/>
            <a:r>
              <a:rPr lang="en-US" dirty="0"/>
              <a:t>output blocks are also known as </a:t>
            </a:r>
            <a:r>
              <a:rPr lang="en-US" b="1" dirty="0"/>
              <a:t>code words</a:t>
            </a:r>
          </a:p>
          <a:p>
            <a:endParaRPr lang="en-US" dirty="0"/>
          </a:p>
          <a:p>
            <a:r>
              <a:rPr lang="en-US" b="1" dirty="0"/>
              <a:t>Fixed-length code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input blocks have same size</a:t>
            </a:r>
          </a:p>
          <a:p>
            <a:pPr lvl="1"/>
            <a:r>
              <a:rPr lang="en-US" dirty="0"/>
              <a:t>all output blocks have same size</a:t>
            </a:r>
          </a:p>
          <a:p>
            <a:pPr lvl="1"/>
            <a:endParaRPr lang="en-US" dirty="0"/>
          </a:p>
          <a:p>
            <a:r>
              <a:rPr lang="en-US" b="1" dirty="0"/>
              <a:t>Variable-length code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blocks not of fixed length</a:t>
            </a:r>
          </a:p>
        </p:txBody>
      </p:sp>
    </p:spTree>
    <p:extLst>
      <p:ext uri="{BB962C8B-B14F-4D97-AF65-F5344CB8AC3E}">
        <p14:creationId xmlns:p14="http://schemas.microsoft.com/office/powerpoint/2010/main" val="7197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Prefix-free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Suppose both 01 and 0110 are code words</a:t>
            </a:r>
          </a:p>
          <a:p>
            <a:pPr lvl="1"/>
            <a:r>
              <a:rPr lang="en-US" dirty="0"/>
              <a:t>What to do after receiving 01…?</a:t>
            </a:r>
          </a:p>
          <a:p>
            <a:pPr lvl="1"/>
            <a:r>
              <a:rPr lang="en-US" dirty="0"/>
              <a:t>Does the block end here, or is it still incomplete?</a:t>
            </a:r>
          </a:p>
          <a:p>
            <a:endParaRPr lang="en-US" i="1" dirty="0"/>
          </a:p>
          <a:p>
            <a:r>
              <a:rPr lang="en-US" i="1" dirty="0"/>
              <a:t>Variable-length </a:t>
            </a:r>
            <a:r>
              <a:rPr lang="en-US" dirty="0"/>
              <a:t>code is called </a:t>
            </a:r>
            <a:r>
              <a:rPr lang="en-US" b="1" dirty="0"/>
              <a:t>prefix-free</a:t>
            </a:r>
            <a:r>
              <a:rPr lang="en-US" dirty="0"/>
              <a:t>, when</a:t>
            </a:r>
          </a:p>
          <a:p>
            <a:pPr lvl="1"/>
            <a:r>
              <a:rPr lang="en-US" dirty="0"/>
              <a:t>no code word is the </a:t>
            </a:r>
            <a:r>
              <a:rPr lang="en-US" i="1" dirty="0"/>
              <a:t>prefix</a:t>
            </a:r>
            <a:r>
              <a:rPr lang="en-US" dirty="0"/>
              <a:t> (beginning) of another code word</a:t>
            </a:r>
          </a:p>
          <a:p>
            <a:pPr lvl="1"/>
            <a:r>
              <a:rPr lang="en-US" dirty="0"/>
              <a:t>v is prefix of </a:t>
            </a:r>
            <a:r>
              <a:rPr lang="en-US" dirty="0" err="1"/>
              <a:t>vw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block code can be </a:t>
            </a:r>
            <a:r>
              <a:rPr lang="en-US" b="1" dirty="0"/>
              <a:t>uniquely decoded </a:t>
            </a:r>
            <a:r>
              <a:rPr lang="en-US" b="1" i="1" dirty="0"/>
              <a:t>from left to right</a:t>
            </a:r>
          </a:p>
          <a:p>
            <a:pPr lvl="1"/>
            <a:r>
              <a:rPr lang="en-US" dirty="0"/>
              <a:t>without requiring special separator symbols (spaces, commas)</a:t>
            </a:r>
          </a:p>
          <a:p>
            <a:pPr lvl="1"/>
            <a:r>
              <a:rPr lang="en-US" i="1" dirty="0"/>
              <a:t>if and only if</a:t>
            </a:r>
            <a:r>
              <a:rPr lang="en-US" dirty="0"/>
              <a:t>  it is prefix-free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messages with probabilities</a:t>
            </a:r>
          </a:p>
          <a:p>
            <a:r>
              <a:rPr lang="en-US" dirty="0"/>
              <a:t>Constructs an </a:t>
            </a:r>
            <a:r>
              <a:rPr lang="en-US" i="1" dirty="0"/>
              <a:t>optimal prefix-free binary encoding</a:t>
            </a:r>
          </a:p>
          <a:p>
            <a:endParaRPr lang="en-US" i="1" dirty="0"/>
          </a:p>
          <a:p>
            <a:r>
              <a:rPr lang="en-US" dirty="0"/>
              <a:t>Repeatedly</a:t>
            </a:r>
          </a:p>
          <a:p>
            <a:endParaRPr lang="en-US" dirty="0"/>
          </a:p>
          <a:p>
            <a:pPr lvl="1"/>
            <a:r>
              <a:rPr lang="en-US" dirty="0"/>
              <a:t>Combine two </a:t>
            </a:r>
            <a:r>
              <a:rPr lang="en-US" i="1" dirty="0"/>
              <a:t>least probable</a:t>
            </a:r>
            <a:r>
              <a:rPr lang="en-US" dirty="0"/>
              <a:t> messages Y and Z into a new virtual message YZ, with P(YZ) = P(Y) + P(Z)</a:t>
            </a:r>
          </a:p>
          <a:p>
            <a:pPr lvl="2"/>
            <a:r>
              <a:rPr lang="en-US" dirty="0"/>
              <a:t>Y and Z can be distinguished by one additional bit</a:t>
            </a:r>
          </a:p>
          <a:p>
            <a:endParaRPr lang="en-US" dirty="0"/>
          </a:p>
          <a:p>
            <a:pPr lvl="1"/>
            <a:r>
              <a:rPr lang="en-US" dirty="0"/>
              <a:t>Until all messages are combined</a:t>
            </a:r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485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Algorithm: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268413"/>
            <a:ext cx="8156575" cy="5280340"/>
          </a:xfrm>
        </p:spPr>
        <p:txBody>
          <a:bodyPr/>
          <a:lstStyle/>
          <a:p>
            <a:r>
              <a:rPr lang="en-US" dirty="0"/>
              <a:t>P(A) = 0.1, P(B) = 0.2, P(C) = 0.25, P(D) = 0.45  (entropy = 1.815)</a:t>
            </a:r>
          </a:p>
          <a:p>
            <a:pPr lvl="1"/>
            <a:r>
              <a:rPr lang="en-US" dirty="0"/>
              <a:t>Combine A + B into AB</a:t>
            </a:r>
          </a:p>
          <a:p>
            <a:r>
              <a:rPr lang="en-US" dirty="0"/>
              <a:t>P(C) = 0.25, P(AB) = 0.3, P(D) = 0.45</a:t>
            </a:r>
          </a:p>
          <a:p>
            <a:pPr lvl="1"/>
            <a:r>
              <a:rPr lang="en-US" dirty="0"/>
              <a:t>Combine C + AB into CAB</a:t>
            </a:r>
          </a:p>
          <a:p>
            <a:r>
              <a:rPr lang="en-US" dirty="0"/>
              <a:t>P(D) = 0.45, P(CAB) = 0.55</a:t>
            </a:r>
          </a:p>
          <a:p>
            <a:pPr lvl="1"/>
            <a:r>
              <a:rPr lang="en-US" dirty="0"/>
              <a:t>Combine D + CAB into DCAB</a:t>
            </a:r>
          </a:p>
          <a:p>
            <a:r>
              <a:rPr lang="en-US" dirty="0"/>
              <a:t>P(DCAB) = 1.0</a:t>
            </a:r>
          </a:p>
          <a:p>
            <a:endParaRPr lang="en-US" dirty="0"/>
          </a:p>
          <a:p>
            <a:r>
              <a:rPr lang="en-US" dirty="0"/>
              <a:t>Code for D starts with 0, code for CAB starts with 1</a:t>
            </a:r>
          </a:p>
          <a:p>
            <a:r>
              <a:rPr lang="en-US" dirty="0"/>
              <a:t>Code for C proceeds with 0, code for AB with 1</a:t>
            </a:r>
          </a:p>
          <a:p>
            <a:r>
              <a:rPr lang="en-US" dirty="0"/>
              <a:t>Code for A proceeds with 0, for B with 1</a:t>
            </a:r>
          </a:p>
          <a:p>
            <a:endParaRPr lang="en-US" dirty="0"/>
          </a:p>
          <a:p>
            <a:r>
              <a:rPr lang="en-US" dirty="0"/>
              <a:t>Encode A as 110, B as 111, C as 10, D as 0</a:t>
            </a:r>
          </a:p>
          <a:p>
            <a:r>
              <a:rPr lang="en-US" dirty="0"/>
              <a:t>Average code length = 1.85 bit / message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8098420" y="1719873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34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9414902" y="1687057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34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7503700" y="2328960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34" charset="0"/>
              </a:rPr>
              <a:t>C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8958253" y="2645963"/>
            <a:ext cx="158738" cy="565697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6504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482039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1" name="Straight Connector 10"/>
          <p:cNvCxnSpPr>
            <a:stCxn id="5" idx="5"/>
            <a:endCxn id="9" idx="1"/>
          </p:cNvCxnSpPr>
          <p:nvPr/>
        </p:nvCxnSpPr>
        <p:spPr bwMode="auto">
          <a:xfrm>
            <a:off x="8606516" y="2202726"/>
            <a:ext cx="374985" cy="52608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9262503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4" name="Straight Connector 13"/>
          <p:cNvCxnSpPr>
            <a:stCxn id="6" idx="3"/>
            <a:endCxn id="9" idx="7"/>
          </p:cNvCxnSpPr>
          <p:nvPr/>
        </p:nvCxnSpPr>
        <p:spPr bwMode="auto">
          <a:xfrm flipH="1">
            <a:off x="9093745" y="2169910"/>
            <a:ext cx="408333" cy="55889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8383103" y="3234945"/>
            <a:ext cx="158738" cy="565697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48148" y="3909665"/>
            <a:ext cx="158738" cy="565697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26454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720146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15133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76" name="Straight Connector 75"/>
          <p:cNvCxnSpPr>
            <a:stCxn id="7" idx="5"/>
            <a:endCxn id="17" idx="1"/>
          </p:cNvCxnSpPr>
          <p:nvPr/>
        </p:nvCxnSpPr>
        <p:spPr bwMode="auto">
          <a:xfrm>
            <a:off x="8011796" y="2811812"/>
            <a:ext cx="394555" cy="50597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8" idx="5"/>
            <a:endCxn id="27" idx="1"/>
          </p:cNvCxnSpPr>
          <p:nvPr/>
        </p:nvCxnSpPr>
        <p:spPr bwMode="auto">
          <a:xfrm>
            <a:off x="7396959" y="3480174"/>
            <a:ext cx="374436" cy="51233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9" idx="3"/>
            <a:endCxn id="17" idx="7"/>
          </p:cNvCxnSpPr>
          <p:nvPr/>
        </p:nvCxnSpPr>
        <p:spPr bwMode="auto">
          <a:xfrm flipH="1">
            <a:off x="8518594" y="3128816"/>
            <a:ext cx="462906" cy="18897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17" idx="3"/>
            <a:endCxn id="27" idx="7"/>
          </p:cNvCxnSpPr>
          <p:nvPr/>
        </p:nvCxnSpPr>
        <p:spPr bwMode="auto">
          <a:xfrm flipH="1">
            <a:off x="7883640" y="3717798"/>
            <a:ext cx="522711" cy="27471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6888864" y="2997321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280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73" grpId="0" animBg="1"/>
      <p:bldP spid="70" grpId="0" animBg="1"/>
      <p:bldP spid="71" grpId="0" animBg="1"/>
      <p:bldP spid="17" grpId="0" animBg="1"/>
      <p:bldP spid="27" grpId="0" animBg="1"/>
      <p:bldP spid="72" grpId="0" animBg="1"/>
      <p:bldP spid="74" grpId="0" animBg="1"/>
      <p:bldP spid="7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BA78-71F7-3848-A1CD-D28A583D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Length of Variable-length Code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C77906-03E7-1347-BFDC-3422D7E4B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871979"/>
              </p:ext>
            </p:extLst>
          </p:nvPr>
        </p:nvGraphicFramePr>
        <p:xfrm>
          <a:off x="1981201" y="1268413"/>
          <a:ext cx="815657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15">
                  <a:extLst>
                    <a:ext uri="{9D8B030D-6E8A-4147-A177-3AD203B41FA5}">
                      <a16:colId xmlns:a16="http://schemas.microsoft.com/office/drawing/2014/main" val="1892639583"/>
                    </a:ext>
                  </a:extLst>
                </a:gridCol>
                <a:gridCol w="1631315">
                  <a:extLst>
                    <a:ext uri="{9D8B030D-6E8A-4147-A177-3AD203B41FA5}">
                      <a16:colId xmlns:a16="http://schemas.microsoft.com/office/drawing/2014/main" val="117415298"/>
                    </a:ext>
                  </a:extLst>
                </a:gridCol>
                <a:gridCol w="1631315">
                  <a:extLst>
                    <a:ext uri="{9D8B030D-6E8A-4147-A177-3AD203B41FA5}">
                      <a16:colId xmlns:a16="http://schemas.microsoft.com/office/drawing/2014/main" val="1517151489"/>
                    </a:ext>
                  </a:extLst>
                </a:gridCol>
                <a:gridCol w="1517488">
                  <a:extLst>
                    <a:ext uri="{9D8B030D-6E8A-4147-A177-3AD203B41FA5}">
                      <a16:colId xmlns:a16="http://schemas.microsoft.com/office/drawing/2014/main" val="1630179931"/>
                    </a:ext>
                  </a:extLst>
                </a:gridCol>
                <a:gridCol w="1745142">
                  <a:extLst>
                    <a:ext uri="{9D8B030D-6E8A-4147-A177-3AD203B41FA5}">
                      <a16:colId xmlns:a16="http://schemas.microsoft.com/office/drawing/2014/main" val="2458752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Codeword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22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3x0.1   = 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5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3x0.2   = 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61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2x0.25 = 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2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1x0.45 = 0.45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35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1.85 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30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58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 to Recognize Codewords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418" y="1574297"/>
            <a:ext cx="6148139" cy="442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4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Tom’s JavaScript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TJSM can help you with some calculations</a:t>
            </a:r>
          </a:p>
          <a:p>
            <a:pPr lvl="1"/>
            <a:r>
              <a:rPr lang="en-US" dirty="0"/>
              <a:t>See Practice Set P3, exercise 4</a:t>
            </a:r>
          </a:p>
          <a:p>
            <a:pPr lvl="1"/>
            <a:endParaRPr lang="en-US" dirty="0"/>
          </a:p>
          <a:p>
            <a:r>
              <a:rPr lang="en-US" dirty="0"/>
              <a:t>Programs:</a:t>
            </a:r>
          </a:p>
          <a:p>
            <a:pPr lvl="1"/>
            <a:r>
              <a:rPr lang="en-US" dirty="0"/>
              <a:t>Count Text</a:t>
            </a:r>
          </a:p>
          <a:p>
            <a:pPr lvl="1"/>
            <a:r>
              <a:rPr lang="en-US" dirty="0"/>
              <a:t>Convert Freq. to Prob.</a:t>
            </a:r>
          </a:p>
          <a:p>
            <a:pPr lvl="1"/>
            <a:r>
              <a:rPr lang="en-US" dirty="0"/>
              <a:t>Calculate Entropy</a:t>
            </a:r>
          </a:p>
          <a:p>
            <a:pPr lvl="1"/>
            <a:r>
              <a:rPr lang="en-US" dirty="0"/>
              <a:t>Huffman Assistant</a:t>
            </a:r>
          </a:p>
          <a:p>
            <a:pPr lvl="1"/>
            <a:r>
              <a:rPr lang="en-US" dirty="0"/>
              <a:t>Tree Encoder</a:t>
            </a:r>
          </a:p>
          <a:p>
            <a:pPr lvl="1"/>
            <a:r>
              <a:rPr lang="en-US" dirty="0"/>
              <a:t>Avg. Code Length</a:t>
            </a:r>
          </a:p>
          <a:p>
            <a:pPr lvl="1"/>
            <a:endParaRPr lang="en-US" dirty="0"/>
          </a:p>
          <a:p>
            <a:r>
              <a:rPr lang="en-US" dirty="0"/>
              <a:t>Demo</a:t>
            </a:r>
          </a:p>
          <a:p>
            <a:pPr lvl="1"/>
            <a:r>
              <a:rPr lang="en-US" dirty="0"/>
              <a:t>BCDADCDBDCDBDCDADCDB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406" y="2326994"/>
            <a:ext cx="5357594" cy="242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66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Huffman’s Algorithm: Example on TJSM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>
                <a:hlinkClick r:id="rId2"/>
              </a:rPr>
              <a:t>Tom’s JavaScript Machine </a:t>
            </a:r>
            <a:r>
              <a:rPr lang="en-US" dirty="0"/>
              <a:t>(TJSM),</a:t>
            </a:r>
          </a:p>
          <a:p>
            <a:pPr lvl="1"/>
            <a:r>
              <a:rPr lang="en-US" dirty="0"/>
              <a:t>apply </a:t>
            </a:r>
            <a:r>
              <a:rPr lang="en-US" dirty="0">
                <a:hlinkClick r:id="rId3"/>
              </a:rPr>
              <a:t>Huffman_assistant.js</a:t>
            </a:r>
            <a:r>
              <a:rPr lang="en-US" dirty="0"/>
              <a:t> to input</a:t>
            </a:r>
          </a:p>
          <a:p>
            <a:pPr lvl="1"/>
            <a:r>
              <a:rPr lang="en-US" dirty="0"/>
              <a:t>{ "a": 0.1, "b": 0.2, "c": 0.25, "d": 0.45 }</a:t>
            </a:r>
          </a:p>
          <a:p>
            <a:pPr lvl="1"/>
            <a:r>
              <a:rPr lang="en-US" dirty="0"/>
              <a:t>doing the appropriate merges,</a:t>
            </a:r>
          </a:p>
          <a:p>
            <a:pPr lvl="1"/>
            <a:r>
              <a:rPr lang="en-US" dirty="0"/>
              <a:t>obtaining the sequence</a:t>
            </a:r>
          </a:p>
          <a:p>
            <a:pPr lvl="1"/>
            <a:r>
              <a:rPr lang="es-ES_tradnl" dirty="0"/>
              <a:t>[ "</a:t>
            </a:r>
            <a:r>
              <a:rPr lang="es-ES_tradnl" dirty="0" err="1"/>
              <a:t>a+b</a:t>
            </a:r>
            <a:r>
              <a:rPr lang="es-ES_tradnl" dirty="0"/>
              <a:t>”, "</a:t>
            </a:r>
            <a:r>
              <a:rPr lang="es-ES_tradnl" dirty="0" err="1"/>
              <a:t>c+ab</a:t>
            </a:r>
            <a:r>
              <a:rPr lang="es-ES_tradnl" dirty="0"/>
              <a:t>”, "</a:t>
            </a:r>
            <a:r>
              <a:rPr lang="es-ES_tradnl" dirty="0" err="1"/>
              <a:t>d+cab</a:t>
            </a:r>
            <a:r>
              <a:rPr lang="es-ES_tradnl" dirty="0"/>
              <a:t>” ]</a:t>
            </a:r>
          </a:p>
          <a:p>
            <a:endParaRPr lang="es-ES_tradnl" dirty="0"/>
          </a:p>
          <a:p>
            <a:r>
              <a:rPr lang="es-ES_tradnl" dirty="0"/>
              <a:t>In TJSM,</a:t>
            </a:r>
          </a:p>
          <a:p>
            <a:pPr lvl="1"/>
            <a:r>
              <a:rPr lang="es-ES_tradnl" dirty="0" err="1"/>
              <a:t>apply</a:t>
            </a:r>
            <a:r>
              <a:rPr lang="es-ES_tradnl" dirty="0"/>
              <a:t> </a:t>
            </a:r>
            <a:r>
              <a:rPr lang="es-ES_tradnl" dirty="0">
                <a:hlinkClick r:id="rId4"/>
              </a:rPr>
              <a:t>encode_tree.js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</a:t>
            </a:r>
            <a:r>
              <a:rPr lang="es-ES_tradnl" dirty="0" err="1"/>
              <a:t>merges</a:t>
            </a:r>
            <a:r>
              <a:rPr lang="es-ES_tradnl" dirty="0"/>
              <a:t>,</a:t>
            </a:r>
          </a:p>
          <a:p>
            <a:pPr lvl="1"/>
            <a:r>
              <a:rPr lang="es-ES_tradnl" dirty="0" err="1"/>
              <a:t>obtaining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encoding</a:t>
            </a:r>
            <a:r>
              <a:rPr lang="es-ES_tradnl" dirty="0"/>
              <a:t> </a:t>
            </a:r>
            <a:r>
              <a:rPr lang="es-ES_tradnl" dirty="0" err="1"/>
              <a:t>table</a:t>
            </a:r>
            <a:endParaRPr lang="es-ES_tradnl" dirty="0"/>
          </a:p>
          <a:p>
            <a:pPr lvl="1"/>
            <a:r>
              <a:rPr lang="es-ES_tradnl" dirty="0"/>
              <a:t>{ "a": "110”, "b": "111”, "c": "10”, "d": "0”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2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Huffman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</a:t>
            </a:r>
            <a:r>
              <a:rPr lang="en-US" i="1" dirty="0"/>
              <a:t>universal</a:t>
            </a:r>
            <a:r>
              <a:rPr lang="en-US" dirty="0"/>
              <a:t>: only optimal for a given probability distribution</a:t>
            </a:r>
          </a:p>
          <a:p>
            <a:endParaRPr lang="en-US" dirty="0"/>
          </a:p>
          <a:p>
            <a:r>
              <a:rPr lang="en-US" dirty="0"/>
              <a:t>Very </a:t>
            </a:r>
            <a:r>
              <a:rPr lang="en-US" i="1" dirty="0"/>
              <a:t>sensitive</a:t>
            </a:r>
            <a:r>
              <a:rPr lang="en-US" dirty="0"/>
              <a:t> to noise: an error has </a:t>
            </a:r>
            <a:r>
              <a:rPr lang="en-US" i="1" dirty="0"/>
              <a:t>ripple effect</a:t>
            </a:r>
            <a:r>
              <a:rPr lang="en-US" dirty="0"/>
              <a:t> in decoding</a:t>
            </a:r>
          </a:p>
          <a:p>
            <a:endParaRPr lang="en-US" dirty="0"/>
          </a:p>
          <a:p>
            <a:r>
              <a:rPr lang="en-US" dirty="0"/>
              <a:t>Variants:</a:t>
            </a:r>
          </a:p>
          <a:p>
            <a:pPr lvl="1"/>
            <a:r>
              <a:rPr lang="en-US" i="1" dirty="0"/>
              <a:t>Blocking</a:t>
            </a:r>
            <a:r>
              <a:rPr lang="en-US" dirty="0"/>
              <a:t> (first, combine multiple symbols into super-symbols)</a:t>
            </a:r>
          </a:p>
          <a:p>
            <a:pPr lvl="2"/>
            <a:r>
              <a:rPr lang="en-US" dirty="0"/>
              <a:t>Fixed-length blocks</a:t>
            </a:r>
          </a:p>
          <a:p>
            <a:pPr lvl="2"/>
            <a:r>
              <a:rPr lang="en-US" dirty="0"/>
              <a:t>Variable-length blocks (cf. </a:t>
            </a:r>
            <a:r>
              <a:rPr lang="en-US" i="1" dirty="0"/>
              <a:t>Run-Length Coding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Two-pass</a:t>
            </a:r>
            <a:r>
              <a:rPr lang="en-US" dirty="0"/>
              <a:t> version:</a:t>
            </a:r>
          </a:p>
          <a:p>
            <a:pPr lvl="2"/>
            <a:r>
              <a:rPr lang="en-US" dirty="0"/>
              <a:t>First pass determines statistics and optimal coding tree</a:t>
            </a:r>
          </a:p>
          <a:p>
            <a:pPr lvl="2"/>
            <a:r>
              <a:rPr lang="en-US" dirty="0"/>
              <a:t>Second pass encodes</a:t>
            </a:r>
          </a:p>
          <a:p>
            <a:pPr lvl="2"/>
            <a:r>
              <a:rPr lang="en-US" dirty="0"/>
              <a:t>Now also need to communicate the coding tree</a:t>
            </a:r>
          </a:p>
          <a:p>
            <a:pPr lvl="1"/>
            <a:r>
              <a:rPr lang="en-US" i="1" dirty="0"/>
              <a:t>Adaptive</a:t>
            </a:r>
            <a:r>
              <a:rPr lang="en-US" dirty="0"/>
              <a:t> Huffman compression</a:t>
            </a:r>
          </a:p>
          <a:p>
            <a:pPr lvl="2"/>
            <a:r>
              <a:rPr lang="en-US" dirty="0"/>
              <a:t>Update statistics and coding tree, while encoding</a:t>
            </a:r>
          </a:p>
        </p:txBody>
      </p:sp>
    </p:spTree>
    <p:extLst>
      <p:ext uri="{BB962C8B-B14F-4D97-AF65-F5344CB8AC3E}">
        <p14:creationId xmlns:p14="http://schemas.microsoft.com/office/powerpoint/2010/main" val="3984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95EC-9480-F743-B6E3-ECDA803F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DA5EE-B26E-844A-99CF-FD1E9126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for Assignment A1: Today 23:59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Check that Ans stored your submission!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90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Lempel–</a:t>
            </a:r>
            <a:r>
              <a:rPr lang="en-US" dirty="0" err="1"/>
              <a:t>Ziv</a:t>
            </a:r>
            <a:r>
              <a:rPr lang="en-US" dirty="0"/>
              <a:t>–Welch (LZW)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Adaptive</a:t>
            </a:r>
          </a:p>
          <a:p>
            <a:pPr lvl="1"/>
            <a:r>
              <a:rPr lang="en-US" dirty="0"/>
              <a:t>Sender builds a </a:t>
            </a:r>
            <a:r>
              <a:rPr lang="en-US" i="1" dirty="0"/>
              <a:t>dictionary</a:t>
            </a:r>
            <a:r>
              <a:rPr lang="en-US" dirty="0"/>
              <a:t> to recognize repeated subsequences</a:t>
            </a:r>
          </a:p>
          <a:p>
            <a:pPr lvl="1"/>
            <a:r>
              <a:rPr lang="en-US" dirty="0"/>
              <a:t>Receiver </a:t>
            </a:r>
            <a:r>
              <a:rPr lang="en-US" i="1" dirty="0"/>
              <a:t>reconstructs</a:t>
            </a:r>
            <a:r>
              <a:rPr lang="en-US" dirty="0"/>
              <a:t> dictionary while decompressing</a:t>
            </a:r>
          </a:p>
          <a:p>
            <a:pPr lvl="1"/>
            <a:endParaRPr lang="en-US" dirty="0"/>
          </a:p>
          <a:p>
            <a:r>
              <a:rPr lang="en-US" i="1" dirty="0"/>
              <a:t>Universal</a:t>
            </a:r>
          </a:p>
          <a:p>
            <a:pPr lvl="1"/>
            <a:r>
              <a:rPr lang="en-US" dirty="0"/>
              <a:t>Works for arbitrary probability distribution</a:t>
            </a:r>
          </a:p>
          <a:p>
            <a:pPr lvl="1"/>
            <a:r>
              <a:rPr lang="en-US" dirty="0"/>
              <a:t>When text is long</a:t>
            </a:r>
          </a:p>
          <a:p>
            <a:pPr lvl="1"/>
            <a:endParaRPr lang="en-US" dirty="0"/>
          </a:p>
          <a:p>
            <a:r>
              <a:rPr lang="en-US" dirty="0"/>
              <a:t>Used in ZIP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175" y="3717925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318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Compression Limit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encoding/decoding algorithm exists that compresses </a:t>
            </a:r>
            <a:r>
              <a:rPr lang="en-US" i="1" dirty="0"/>
              <a:t>every</a:t>
            </a:r>
            <a:r>
              <a:rPr lang="en-US" dirty="0"/>
              <a:t> symbol sequence into a </a:t>
            </a:r>
            <a:r>
              <a:rPr lang="en-US" i="1" dirty="0"/>
              <a:t>shorter</a:t>
            </a:r>
            <a:r>
              <a:rPr lang="en-US" dirty="0"/>
              <a:t> sequence </a:t>
            </a:r>
            <a:r>
              <a:rPr lang="en-US" i="1" dirty="0"/>
              <a:t>without loss</a:t>
            </a:r>
          </a:p>
          <a:p>
            <a:endParaRPr lang="en-US" dirty="0"/>
          </a:p>
          <a:p>
            <a:r>
              <a:rPr lang="en-US" dirty="0"/>
              <a:t>Proof: By </a:t>
            </a:r>
            <a:r>
              <a:rPr lang="en-US" i="1" dirty="0"/>
              <a:t>pigeonhole principle</a:t>
            </a:r>
          </a:p>
          <a:p>
            <a:pPr lvl="1"/>
            <a:r>
              <a:rPr lang="en-US" dirty="0"/>
              <a:t>There are 2</a:t>
            </a:r>
            <a:r>
              <a:rPr lang="en-US" baseline="30000" dirty="0"/>
              <a:t>n</a:t>
            </a:r>
            <a:r>
              <a:rPr lang="en-US" dirty="0"/>
              <a:t> binary sequences of length n</a:t>
            </a:r>
          </a:p>
          <a:p>
            <a:pPr lvl="2"/>
            <a:r>
              <a:rPr lang="en-US" dirty="0"/>
              <a:t>For n = 3: 000, 001, 010, 011, 100, 101, 110, 111 (8 sequences)</a:t>
            </a:r>
          </a:p>
          <a:p>
            <a:pPr lvl="2"/>
            <a:r>
              <a:rPr lang="en-US" dirty="0"/>
              <a:t>Shorter: 0, 1, 00, 01, 10, 11 (6 sequences)</a:t>
            </a:r>
          </a:p>
          <a:p>
            <a:pPr lvl="1"/>
            <a:r>
              <a:rPr lang="en-US" dirty="0"/>
              <a:t>There are 2</a:t>
            </a:r>
            <a:r>
              <a:rPr lang="en-US" baseline="30000" dirty="0"/>
              <a:t>n</a:t>
            </a:r>
            <a:r>
              <a:rPr lang="en-US" dirty="0"/>
              <a:t> – 2 non-empty binary sequences of length &lt; n</a:t>
            </a:r>
          </a:p>
          <a:p>
            <a:pPr lvl="1"/>
            <a:r>
              <a:rPr lang="en-US" dirty="0"/>
              <a:t>Assume an encoding algorithm maps every n-bit sequence to a </a:t>
            </a:r>
            <a:r>
              <a:rPr lang="en-US" i="1" dirty="0"/>
              <a:t>shorter</a:t>
            </a:r>
            <a:r>
              <a:rPr lang="en-US" dirty="0"/>
              <a:t> binary sequence</a:t>
            </a:r>
          </a:p>
          <a:p>
            <a:pPr lvl="1"/>
            <a:r>
              <a:rPr lang="en-US" dirty="0"/>
              <a:t>Then there exist two n-bit sequences that get mapped to the </a:t>
            </a:r>
            <a:r>
              <a:rPr lang="en-US" i="1" dirty="0"/>
              <a:t>same</a:t>
            </a:r>
            <a:r>
              <a:rPr lang="en-US" dirty="0"/>
              <a:t> shorter sequence</a:t>
            </a:r>
          </a:p>
          <a:p>
            <a:pPr lvl="1"/>
            <a:r>
              <a:rPr lang="en-US" dirty="0"/>
              <a:t>The decoding algorithm cannot map both back to their original</a:t>
            </a:r>
          </a:p>
          <a:p>
            <a:pPr lvl="1"/>
            <a:r>
              <a:rPr lang="en-US" dirty="0"/>
              <a:t>Therefore, the compression is </a:t>
            </a:r>
            <a:r>
              <a:rPr lang="en-US" i="1" dirty="0" err="1"/>
              <a:t>lossy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151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Sender and receiver need to agree on encoding/decoding algorithm</a:t>
            </a:r>
          </a:p>
          <a:p>
            <a:endParaRPr lang="en-US" dirty="0"/>
          </a:p>
          <a:p>
            <a:r>
              <a:rPr lang="en-US" dirty="0"/>
              <a:t>Optionally, send decoding algorithm to receiver (adds overhead)</a:t>
            </a:r>
          </a:p>
          <a:p>
            <a:endParaRPr lang="en-US" dirty="0"/>
          </a:p>
          <a:p>
            <a:r>
              <a:rPr lang="en-US" dirty="0"/>
              <a:t>Better compression ➔ larger blocks needed ➔ higher </a:t>
            </a:r>
            <a:r>
              <a:rPr lang="en-US" i="1" dirty="0"/>
              <a:t>latency</a:t>
            </a:r>
          </a:p>
          <a:p>
            <a:pPr lvl="1"/>
            <a:r>
              <a:rPr lang="en-US" dirty="0"/>
              <a:t>Latency = delay between sending and receiving each bit</a:t>
            </a:r>
          </a:p>
          <a:p>
            <a:endParaRPr lang="en-US" dirty="0"/>
          </a:p>
          <a:p>
            <a:r>
              <a:rPr lang="en-US" dirty="0"/>
              <a:t>Better compression ➔ less </a:t>
            </a:r>
            <a:r>
              <a:rPr lang="en-US" i="1" dirty="0"/>
              <a:t>redundancy</a:t>
            </a:r>
            <a:r>
              <a:rPr lang="en-US" dirty="0"/>
              <a:t> ➔ more </a:t>
            </a:r>
            <a:r>
              <a:rPr lang="en-US" i="1" dirty="0"/>
              <a:t>sensitive to errors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More about this in last lecture: Algorithmic Information Theory</a:t>
            </a:r>
          </a:p>
        </p:txBody>
      </p:sp>
    </p:spTree>
    <p:extLst>
      <p:ext uri="{BB962C8B-B14F-4D97-AF65-F5344CB8AC3E}">
        <p14:creationId xmlns:p14="http://schemas.microsoft.com/office/powerpoint/2010/main" val="19101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5-Card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magician</a:t>
            </a:r>
          </a:p>
          <a:p>
            <a:r>
              <a:rPr lang="en-US" dirty="0"/>
              <a:t>52 playing cards</a:t>
            </a:r>
          </a:p>
          <a:p>
            <a:r>
              <a:rPr lang="en-US" dirty="0"/>
              <a:t>1 assistant</a:t>
            </a:r>
          </a:p>
          <a:p>
            <a:endParaRPr lang="en-US" dirty="0"/>
          </a:p>
          <a:p>
            <a:r>
              <a:rPr lang="en-US" dirty="0"/>
              <a:t>1 face-down card</a:t>
            </a:r>
          </a:p>
          <a:p>
            <a:r>
              <a:rPr lang="en-US" dirty="0"/>
              <a:t>4 face-up cards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playing-card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814" y="1265538"/>
            <a:ext cx="508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945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Assistant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random cards, ≤ 4 suits :  ≥ 1 duplicate suit</a:t>
            </a:r>
          </a:p>
          <a:p>
            <a:endParaRPr lang="en-US" dirty="0"/>
          </a:p>
          <a:p>
            <a:r>
              <a:rPr lang="en-US" dirty="0"/>
              <a:t>Distance between two values on clock: ≤ 6</a:t>
            </a:r>
          </a:p>
          <a:p>
            <a:endParaRPr lang="en-US" dirty="0"/>
          </a:p>
          <a:p>
            <a:r>
              <a:rPr lang="en-US" dirty="0"/>
              <a:t>Put higher duplicate suit face-down (leftmost)</a:t>
            </a:r>
          </a:p>
          <a:p>
            <a:r>
              <a:rPr lang="en-US" dirty="0"/>
              <a:t>Put lower duplicate suit face-up (rightmost)</a:t>
            </a:r>
          </a:p>
          <a:p>
            <a:endParaRPr lang="en-US" dirty="0"/>
          </a:p>
          <a:p>
            <a:r>
              <a:rPr lang="en-US" dirty="0"/>
              <a:t>Encode distance (1 through 6) by permutation of 3 remaining cards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Magician: reverse algorithm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63" y="1268413"/>
            <a:ext cx="2171412" cy="21676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565611" y="4306454"/>
          <a:ext cx="1400753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 A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 C</a:t>
                      </a:r>
                      <a:r>
                        <a:rPr lang="en-US" baseline="0" dirty="0"/>
                        <a:t> 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A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B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4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Information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unit of information</a:t>
            </a:r>
            <a:r>
              <a:rPr lang="en-US" dirty="0"/>
              <a:t>, information source, </a:t>
            </a:r>
            <a:r>
              <a:rPr lang="en-US" dirty="0">
                <a:hlinkClick r:id="rId5"/>
              </a:rPr>
              <a:t>entropy</a:t>
            </a:r>
            <a:endParaRPr lang="en-US" dirty="0"/>
          </a:p>
          <a:p>
            <a:endParaRPr lang="en-US" dirty="0"/>
          </a:p>
          <a:p>
            <a:r>
              <a:rPr lang="en-US" dirty="0"/>
              <a:t>Efficient communication and storage of information</a:t>
            </a:r>
          </a:p>
          <a:p>
            <a:endParaRPr lang="en-US" dirty="0"/>
          </a:p>
          <a:p>
            <a:r>
              <a:rPr lang="en-US" dirty="0"/>
              <a:t>Source coding: compress data, remove redundancy</a:t>
            </a:r>
          </a:p>
          <a:p>
            <a:endParaRPr lang="en-US" dirty="0"/>
          </a:p>
          <a:p>
            <a:r>
              <a:rPr lang="en-US" dirty="0">
                <a:hlinkClick r:id="rId6"/>
              </a:rPr>
              <a:t>Shannon’s Source Coding Theorem</a:t>
            </a:r>
            <a:r>
              <a:rPr lang="en-US" dirty="0"/>
              <a:t>: limit on lossless compression</a:t>
            </a:r>
          </a:p>
          <a:p>
            <a:endParaRPr lang="en-US" dirty="0"/>
          </a:p>
          <a:p>
            <a:r>
              <a:rPr lang="en-US" dirty="0"/>
              <a:t>Prefix-free variable-length binary codes</a:t>
            </a:r>
          </a:p>
          <a:p>
            <a:endParaRPr lang="en-US" dirty="0"/>
          </a:p>
          <a:p>
            <a:r>
              <a:rPr lang="en-US" dirty="0"/>
              <a:t>Huffman’s algorithm</a:t>
            </a:r>
          </a:p>
        </p:txBody>
      </p:sp>
    </p:spTree>
    <p:extLst>
      <p:ext uri="{BB962C8B-B14F-4D97-AF65-F5344CB8AC3E}">
        <p14:creationId xmlns:p14="http://schemas.microsoft.com/office/powerpoint/2010/main" val="22663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Practice Sets 2a, 2b, 2c</a:t>
            </a:r>
          </a:p>
          <a:p>
            <a:pPr lvl="1" eaLnBrk="1" hangingPunct="1"/>
            <a:r>
              <a:rPr lang="en-US" dirty="0"/>
              <a:t>Uses </a:t>
            </a:r>
            <a:r>
              <a:rPr lang="en-US" i="1" dirty="0"/>
              <a:t>Tom’s JavaScript Machine</a:t>
            </a:r>
            <a:r>
              <a:rPr lang="en-US" dirty="0"/>
              <a:t> (requires web browser)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Crypto part (Lecture 8) will use GPG: </a:t>
            </a:r>
            <a:r>
              <a:rPr lang="en-US" dirty="0">
                <a:hlinkClick r:id="rId2"/>
              </a:rPr>
              <a:t>www.gnupg.org</a:t>
            </a:r>
            <a:endParaRPr lang="en-US" dirty="0"/>
          </a:p>
          <a:p>
            <a:pPr lvl="1" eaLnBrk="1" hangingPunct="1"/>
            <a:r>
              <a:rPr lang="en-US" dirty="0"/>
              <a:t>Windows, Mac, Linux versions available</a:t>
            </a:r>
          </a:p>
          <a:p>
            <a:pPr eaLnBrk="1" hangingPunct="1">
              <a:buNone/>
            </a:pPr>
            <a:endParaRPr lang="en-US" dirty="0"/>
          </a:p>
          <a:p>
            <a:pPr lvl="1" eaLnBrk="1" hangingPunct="1"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25" y="2922589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>
                <a:cs typeface="Arial" charset="0"/>
              </a:rPr>
              <a:t>Theme 2: Information Theory</a:t>
            </a:r>
            <a:endParaRPr lang="el-GR" dirty="0">
              <a:cs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981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981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for Information Theory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Problem: Communication and storage of information</a:t>
            </a:r>
          </a:p>
          <a:p>
            <a:pPr lvl="1"/>
            <a:r>
              <a:rPr lang="en-US" dirty="0"/>
              <a:t>Not modified by computation, but communicated/stored ‘as is’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Lecture 5: A quantitative theory of information</a:t>
            </a:r>
          </a:p>
          <a:p>
            <a:r>
              <a:rPr lang="en-US" dirty="0"/>
              <a:t>Lecture 6: </a:t>
            </a:r>
            <a:r>
              <a:rPr lang="en-US" b="1" dirty="0"/>
              <a:t>Compression for </a:t>
            </a:r>
            <a:r>
              <a:rPr lang="en-US" b="1" i="1" dirty="0"/>
              <a:t>efficient</a:t>
            </a:r>
            <a:r>
              <a:rPr lang="en-US" b="1" dirty="0"/>
              <a:t> communication</a:t>
            </a:r>
          </a:p>
          <a:p>
            <a:r>
              <a:rPr lang="en-US" dirty="0"/>
              <a:t>Lecture 7: Protection against </a:t>
            </a:r>
            <a:r>
              <a:rPr lang="en-US" i="1" dirty="0"/>
              <a:t>noise</a:t>
            </a:r>
            <a:r>
              <a:rPr lang="en-US" dirty="0"/>
              <a:t> for </a:t>
            </a:r>
            <a:r>
              <a:rPr lang="en-US" i="1" dirty="0"/>
              <a:t>reliable</a:t>
            </a:r>
            <a:r>
              <a:rPr lang="en-US" dirty="0"/>
              <a:t> communication</a:t>
            </a:r>
          </a:p>
          <a:p>
            <a:r>
              <a:rPr lang="en-US" dirty="0"/>
              <a:t>Lecture 8: Protection against </a:t>
            </a:r>
            <a:r>
              <a:rPr lang="en-US" i="1" dirty="0"/>
              <a:t>adversary</a:t>
            </a:r>
            <a:r>
              <a:rPr lang="en-US" dirty="0"/>
              <a:t> for </a:t>
            </a:r>
            <a:r>
              <a:rPr lang="en-US" i="1" dirty="0"/>
              <a:t>secure</a:t>
            </a:r>
            <a:r>
              <a:rPr lang="en-US" dirty="0"/>
              <a:t> communication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52648" y="1411685"/>
            <a:ext cx="6283951" cy="1277745"/>
            <a:chOff x="1428647" y="2007752"/>
            <a:chExt cx="6283951" cy="1277745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428647" y="20077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Sender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6449026" y="20077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Receiver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38836" y="20077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Channel</a:t>
              </a:r>
            </a:p>
          </p:txBody>
        </p:sp>
        <p:cxnSp>
          <p:nvCxnSpPr>
            <p:cNvPr id="8" name="Straight Arrow Connector 7"/>
            <p:cNvCxnSpPr>
              <a:stCxn id="4" idx="3"/>
              <a:endCxn id="6" idx="1"/>
            </p:cNvCxnSpPr>
            <p:nvPr/>
          </p:nvCxnSpPr>
          <p:spPr bwMode="auto">
            <a:xfrm>
              <a:off x="2685327" y="2230296"/>
              <a:ext cx="125350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5" idx="1"/>
            </p:cNvCxnSpPr>
            <p:nvPr/>
          </p:nvCxnSpPr>
          <p:spPr bwMode="auto">
            <a:xfrm>
              <a:off x="5195516" y="2230296"/>
              <a:ext cx="125351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1435539" y="2840409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latin typeface="Arial" pitchFamily="34" charset="0"/>
                </a:rPr>
                <a:t>Storer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455918" y="2840409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Retriever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45728" y="2840409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Memory</a:t>
              </a:r>
            </a:p>
          </p:txBody>
        </p:sp>
        <p:cxnSp>
          <p:nvCxnSpPr>
            <p:cNvPr id="22" name="Straight Arrow Connector 21"/>
            <p:cNvCxnSpPr>
              <a:stCxn id="19" idx="3"/>
              <a:endCxn id="21" idx="1"/>
            </p:cNvCxnSpPr>
            <p:nvPr/>
          </p:nvCxnSpPr>
          <p:spPr bwMode="auto">
            <a:xfrm>
              <a:off x="2692219" y="3062953"/>
              <a:ext cx="125350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1" idx="3"/>
              <a:endCxn id="20" idx="1"/>
            </p:cNvCxnSpPr>
            <p:nvPr/>
          </p:nvCxnSpPr>
          <p:spPr bwMode="auto">
            <a:xfrm>
              <a:off x="5202408" y="3062953"/>
              <a:ext cx="125351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610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Shannon’s Source Coding Theorem (1948)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268413"/>
            <a:ext cx="8156575" cy="52536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Given: information source S with entropy H</a:t>
            </a:r>
          </a:p>
          <a:p>
            <a:endParaRPr lang="en-US" dirty="0"/>
          </a:p>
          <a:p>
            <a:r>
              <a:rPr lang="en-US" dirty="0"/>
              <a:t>On average, each message of S can be encoded in ≈ H bits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More precisely:</a:t>
            </a:r>
          </a:p>
          <a:p>
            <a:pPr lvl="1"/>
            <a:r>
              <a:rPr lang="en-US" dirty="0"/>
              <a:t>For every </a:t>
            </a:r>
            <a:r>
              <a:rPr lang="en-US" dirty="0" err="1"/>
              <a:t>ε</a:t>
            </a:r>
            <a:r>
              <a:rPr lang="en-US" dirty="0"/>
              <a:t> &gt; 0,</a:t>
            </a:r>
          </a:p>
          <a:p>
            <a:pPr lvl="1"/>
            <a:r>
              <a:rPr lang="en-US" dirty="0"/>
              <a:t>there exist </a:t>
            </a:r>
            <a:r>
              <a:rPr lang="en-US" i="1" dirty="0"/>
              <a:t>lossless encoding/decoding algorithms</a:t>
            </a:r>
            <a:r>
              <a:rPr lang="en-US" dirty="0"/>
              <a:t>, such that</a:t>
            </a:r>
          </a:p>
          <a:p>
            <a:pPr lvl="1"/>
            <a:r>
              <a:rPr lang="en-US" dirty="0"/>
              <a:t>each message of S is encoded in &lt; H + </a:t>
            </a:r>
            <a:r>
              <a:rPr lang="en-US" dirty="0" err="1"/>
              <a:t>ε</a:t>
            </a:r>
            <a:r>
              <a:rPr lang="en-US" dirty="0"/>
              <a:t> bits, </a:t>
            </a:r>
            <a:r>
              <a:rPr lang="en-US" i="1" dirty="0"/>
              <a:t>on average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lossless algorithm can achieve average &lt; H bits / message</a:t>
            </a:r>
          </a:p>
          <a:p>
            <a:pPr lvl="1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106042" y="3085718"/>
            <a:ext cx="7983499" cy="445088"/>
            <a:chOff x="582041" y="2933852"/>
            <a:chExt cx="7983499" cy="44508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82041" y="29338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Sender</a:t>
              </a: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7308860" y="29338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Receiver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45451" y="29338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Channel</a:t>
              </a:r>
            </a:p>
          </p:txBody>
        </p:sp>
        <p:cxnSp>
          <p:nvCxnSpPr>
            <p:cNvPr id="7" name="Straight Arrow Connector 6"/>
            <p:cNvCxnSpPr>
              <a:stCxn id="4" idx="3"/>
              <a:endCxn id="9" idx="1"/>
            </p:cNvCxnSpPr>
            <p:nvPr/>
          </p:nvCxnSpPr>
          <p:spPr bwMode="auto">
            <a:xfrm>
              <a:off x="183872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6" idx="3"/>
              <a:endCxn id="10" idx="1"/>
            </p:cNvCxnSpPr>
            <p:nvPr/>
          </p:nvCxnSpPr>
          <p:spPr bwMode="auto">
            <a:xfrm>
              <a:off x="520213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263746" y="2933852"/>
              <a:ext cx="1256680" cy="44508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Encoder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627156" y="2933852"/>
              <a:ext cx="1256680" cy="445088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</a:rPr>
                <a:t>Decoder</a:t>
              </a:r>
            </a:p>
          </p:txBody>
        </p:sp>
        <p:cxnSp>
          <p:nvCxnSpPr>
            <p:cNvPr id="11" name="Straight Arrow Connector 10"/>
            <p:cNvCxnSpPr>
              <a:stCxn id="9" idx="3"/>
              <a:endCxn id="6" idx="1"/>
            </p:cNvCxnSpPr>
            <p:nvPr/>
          </p:nvCxnSpPr>
          <p:spPr bwMode="auto">
            <a:xfrm>
              <a:off x="3520426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3"/>
              <a:endCxn id="5" idx="1"/>
            </p:cNvCxnSpPr>
            <p:nvPr/>
          </p:nvCxnSpPr>
          <p:spPr bwMode="auto">
            <a:xfrm>
              <a:off x="6883836" y="3156396"/>
              <a:ext cx="42502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78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Coding: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messages, A and B, each with probability 0.5</a:t>
            </a:r>
          </a:p>
          <a:p>
            <a:endParaRPr lang="en-US" dirty="0"/>
          </a:p>
          <a:p>
            <a:pPr lvl="1"/>
            <a:r>
              <a:rPr lang="en-US" dirty="0"/>
              <a:t>H = – 0.5 log</a:t>
            </a:r>
            <a:r>
              <a:rPr lang="en-US" baseline="-25000" dirty="0"/>
              <a:t>2</a:t>
            </a:r>
            <a:r>
              <a:rPr lang="en-US" dirty="0"/>
              <a:t> 0.5 – 0.5 log</a:t>
            </a:r>
            <a:r>
              <a:rPr lang="en-US" baseline="-25000" dirty="0"/>
              <a:t>2</a:t>
            </a:r>
            <a:r>
              <a:rPr lang="en-US" dirty="0"/>
              <a:t> 0.5 = 0.5 + 0.5 = 1 [bit]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Encode A as 0, and B as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Mean number of bits per message: 0.5 * 1 + 0.5 * 1 = 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Coding: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messages, A, B, C, with probabilities ¼, ¼, ½</a:t>
            </a:r>
          </a:p>
          <a:p>
            <a:pPr lvl="1"/>
            <a:r>
              <a:rPr lang="en-US" dirty="0"/>
              <a:t>H = – ¼ log</a:t>
            </a:r>
            <a:r>
              <a:rPr lang="en-US" baseline="-25000" dirty="0"/>
              <a:t>2</a:t>
            </a:r>
            <a:r>
              <a:rPr lang="en-US" dirty="0"/>
              <a:t> ¼ – ¼ log</a:t>
            </a:r>
            <a:r>
              <a:rPr lang="en-US" baseline="-25000" dirty="0"/>
              <a:t>2</a:t>
            </a:r>
            <a:r>
              <a:rPr lang="en-US" dirty="0"/>
              <a:t> ¼ – ½ log</a:t>
            </a:r>
            <a:r>
              <a:rPr lang="en-US" baseline="-25000" dirty="0"/>
              <a:t>2</a:t>
            </a:r>
            <a:r>
              <a:rPr lang="en-US" dirty="0"/>
              <a:t> ½ = ½ + ½ + ½ = 1.5 [bit]</a:t>
            </a:r>
          </a:p>
          <a:p>
            <a:pPr lvl="1"/>
            <a:r>
              <a:rPr lang="en-US" dirty="0"/>
              <a:t>Encode A as 00, B as 01, and C as 10:</a:t>
            </a:r>
          </a:p>
          <a:p>
            <a:pPr lvl="1"/>
            <a:r>
              <a:rPr lang="en-US" dirty="0"/>
              <a:t>Mean number of bits per message: ¼ * 2 + ¼ * 2 + ½ * 2 = 2</a:t>
            </a:r>
          </a:p>
          <a:p>
            <a:pPr lvl="1"/>
            <a:endParaRPr lang="en-US" dirty="0"/>
          </a:p>
          <a:p>
            <a:r>
              <a:rPr lang="en-US" dirty="0"/>
              <a:t>Can be improved (on average):</a:t>
            </a:r>
          </a:p>
          <a:p>
            <a:pPr lvl="1"/>
            <a:r>
              <a:rPr lang="en-US" dirty="0"/>
              <a:t>Encode A as 00, B as 01, and C as 1</a:t>
            </a:r>
          </a:p>
          <a:p>
            <a:pPr lvl="1"/>
            <a:r>
              <a:rPr lang="en-US" dirty="0"/>
              <a:t>½ * 1 + ¼ * 2 + ¼ * 2 = 1.5 bits / message (expected)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NOTE: Can still be decoded uniquely</a:t>
            </a:r>
          </a:p>
        </p:txBody>
      </p:sp>
    </p:spTree>
    <p:extLst>
      <p:ext uri="{BB962C8B-B14F-4D97-AF65-F5344CB8AC3E}">
        <p14:creationId xmlns:p14="http://schemas.microsoft.com/office/powerpoint/2010/main" val="393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Coding: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messages, A and B, with probabilities 0.1 and 0.9</a:t>
            </a:r>
          </a:p>
          <a:p>
            <a:pPr lvl="1"/>
            <a:r>
              <a:rPr lang="en-US" dirty="0"/>
              <a:t>H = – 0.1 log</a:t>
            </a:r>
            <a:r>
              <a:rPr lang="en-US" baseline="-25000" dirty="0"/>
              <a:t>2</a:t>
            </a:r>
            <a:r>
              <a:rPr lang="en-US" dirty="0"/>
              <a:t> 0.1 – 0.9 log</a:t>
            </a:r>
            <a:r>
              <a:rPr lang="en-US" baseline="-25000" dirty="0"/>
              <a:t>2</a:t>
            </a:r>
            <a:r>
              <a:rPr lang="en-US" dirty="0"/>
              <a:t> 0.9 = 0.33 + 0.14 = 0.47 [bit]</a:t>
            </a:r>
          </a:p>
          <a:p>
            <a:pPr lvl="1"/>
            <a:r>
              <a:rPr lang="en-US" dirty="0"/>
              <a:t>Encode A as 0 and B as 1</a:t>
            </a:r>
          </a:p>
          <a:p>
            <a:pPr lvl="1"/>
            <a:r>
              <a:rPr lang="en-US" dirty="0"/>
              <a:t>1 bit / message</a:t>
            </a:r>
          </a:p>
          <a:p>
            <a:r>
              <a:rPr lang="en-US" dirty="0"/>
              <a:t>Can be improved (on average):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AF9303-7329-AA46-A5E1-A061A18CB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534668"/>
            <a:ext cx="8156575" cy="6793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48A2B5-B671-7B4E-A811-A34B30F1A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198" y="3264597"/>
            <a:ext cx="8156576" cy="217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Coding: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messages, A, B, and C, each with probability 1/3 (H = 1.58)</a:t>
            </a:r>
          </a:p>
          <a:p>
            <a:pPr lvl="1"/>
            <a:r>
              <a:rPr lang="en-US" dirty="0"/>
              <a:t>Encode A as 00, B as 01, and C as 10: 2 bits / message</a:t>
            </a:r>
          </a:p>
          <a:p>
            <a:pPr lvl="1"/>
            <a:endParaRPr lang="en-US" dirty="0"/>
          </a:p>
          <a:p>
            <a:r>
              <a:rPr lang="en-US" dirty="0"/>
              <a:t>Can be improved (on average)</a:t>
            </a:r>
          </a:p>
          <a:p>
            <a:pPr lvl="1"/>
            <a:r>
              <a:rPr lang="en-US" dirty="0"/>
              <a:t>27 sequences of 3 messages (</a:t>
            </a:r>
            <a:r>
              <a:rPr lang="en-US" dirty="0" err="1"/>
              <a:t>equiprobable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Encode each sequence of 3 messages in 5 bits (32 possibilities)</a:t>
            </a:r>
          </a:p>
          <a:p>
            <a:pPr lvl="1"/>
            <a:r>
              <a:rPr lang="en-US" dirty="0"/>
              <a:t>Mean number of bits per message: 5/3 = 1.67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243 sequences of 5 messages, encode in 8 bits (256 possibilities)</a:t>
            </a:r>
          </a:p>
          <a:p>
            <a:pPr lvl="1"/>
            <a:r>
              <a:rPr lang="en-US" dirty="0"/>
              <a:t>Mean number of bits per message: 8/5 = 1.6</a:t>
            </a:r>
          </a:p>
        </p:txBody>
      </p:sp>
    </p:spTree>
    <p:extLst>
      <p:ext uri="{BB962C8B-B14F-4D97-AF65-F5344CB8AC3E}">
        <p14:creationId xmlns:p14="http://schemas.microsoft.com/office/powerpoint/2010/main" val="292893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38074</TotalTime>
  <Words>2137</Words>
  <Application>Microsoft Macintosh PowerPoint</Application>
  <PresentationFormat>Widescreen</PresentationFormat>
  <Paragraphs>385</Paragraphs>
  <Slides>26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TUE Meta</vt:lpstr>
      <vt:lpstr>Verdana</vt:lpstr>
      <vt:lpstr>Wingdings</vt:lpstr>
      <vt:lpstr>Level</vt:lpstr>
      <vt:lpstr>2ITX0 Applied Logic</vt:lpstr>
      <vt:lpstr>Logistics</vt:lpstr>
      <vt:lpstr>Theme 2: Information Theory</vt:lpstr>
      <vt:lpstr>Road Map for Information Theory Theme</vt:lpstr>
      <vt:lpstr>Shannon’s Source Coding Theorem (1948)</vt:lpstr>
      <vt:lpstr>Source Coding: Example 1</vt:lpstr>
      <vt:lpstr>Source Coding: Example 2</vt:lpstr>
      <vt:lpstr>Source Coding: Example 3</vt:lpstr>
      <vt:lpstr>Source Coding: Example 4</vt:lpstr>
      <vt:lpstr>Encoding, Decoding</vt:lpstr>
      <vt:lpstr>Kinds of Encodings</vt:lpstr>
      <vt:lpstr>Prefix-free Codes</vt:lpstr>
      <vt:lpstr>Huffman’s Algorithm</vt:lpstr>
      <vt:lpstr>Huffman’s Algorithm: Example</vt:lpstr>
      <vt:lpstr>Average Length of Variable-length Code</vt:lpstr>
      <vt:lpstr>Finite Automaton to Recognize Codewords</vt:lpstr>
      <vt:lpstr>Tom’s JavaScript Machine</vt:lpstr>
      <vt:lpstr>Huffman’s Algorithm: Example on TJSM</vt:lpstr>
      <vt:lpstr>Drawbacks of Huffman Compression</vt:lpstr>
      <vt:lpstr>Lempel–Ziv–Welch (LZW) Compression</vt:lpstr>
      <vt:lpstr>Lossless Compression Limit 2</vt:lpstr>
      <vt:lpstr>Compression Concerns</vt:lpstr>
      <vt:lpstr>5-Card Trick</vt:lpstr>
      <vt:lpstr>Algorithm for Assistant</vt:lpstr>
      <vt:lpstr>Summary</vt:lpstr>
      <vt:lpstr>Announcements</vt:lpstr>
    </vt:vector>
  </TitlesOfParts>
  <Company>Technische Universiteit Eindhoven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Tom Verhoeff</cp:lastModifiedBy>
  <cp:revision>1271</cp:revision>
  <dcterms:created xsi:type="dcterms:W3CDTF">2007-08-26T17:39:31Z</dcterms:created>
  <dcterms:modified xsi:type="dcterms:W3CDTF">2019-11-29T09:20:02Z</dcterms:modified>
</cp:coreProperties>
</file>