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540" r:id="rId3"/>
    <p:sldId id="378" r:id="rId4"/>
    <p:sldId id="506" r:id="rId5"/>
    <p:sldId id="476" r:id="rId6"/>
    <p:sldId id="512" r:id="rId7"/>
    <p:sldId id="513" r:id="rId8"/>
    <p:sldId id="514" r:id="rId9"/>
    <p:sldId id="515" r:id="rId10"/>
    <p:sldId id="516" r:id="rId11"/>
    <p:sldId id="494" r:id="rId12"/>
    <p:sldId id="528" r:id="rId13"/>
    <p:sldId id="495" r:id="rId14"/>
    <p:sldId id="517" r:id="rId15"/>
    <p:sldId id="519" r:id="rId16"/>
    <p:sldId id="497" r:id="rId17"/>
    <p:sldId id="520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21" r:id="rId30"/>
    <p:sldId id="522" r:id="rId31"/>
    <p:sldId id="524" r:id="rId32"/>
    <p:sldId id="523" r:id="rId33"/>
    <p:sldId id="527" r:id="rId34"/>
    <p:sldId id="525" r:id="rId35"/>
    <p:sldId id="526" r:id="rId36"/>
    <p:sldId id="518" r:id="rId37"/>
    <p:sldId id="372" r:id="rId38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12" autoAdjust="0"/>
    <p:restoredTop sz="79727" autoAdjust="0"/>
  </p:normalViewPr>
  <p:slideViewPr>
    <p:cSldViewPr snapToGrid="0">
      <p:cViewPr>
        <p:scale>
          <a:sx n="83" d="100"/>
          <a:sy n="83" d="100"/>
        </p:scale>
        <p:origin x="208" y="10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 snapToGrid="0" snapToObjects="1">
      <p:cViewPr varScale="1">
        <p:scale>
          <a:sx n="82" d="100"/>
          <a:sy n="82" d="100"/>
        </p:scale>
        <p:origin x="-251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10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rate measures efficiency of encoding.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</a:t>
            </a:r>
            <a:r>
              <a:rPr lang="en-US" baseline="0" dirty="0"/>
              <a:t> a</a:t>
            </a:r>
            <a:r>
              <a:rPr lang="en-US" dirty="0"/>
              <a:t> disadvantage</a:t>
            </a:r>
            <a:r>
              <a:rPr lang="en-US" baseline="0" dirty="0"/>
              <a:t> of packing more messages together? Higher latency (encoded bits arrive after a longer delay)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rate measures efficiency of encoding.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channel may be infeasible:</a:t>
            </a:r>
            <a:r>
              <a:rPr lang="en-US" baseline="0" dirty="0"/>
              <a:t> far-away </a:t>
            </a:r>
            <a:r>
              <a:rPr lang="en-US" baseline="0" dirty="0" err="1"/>
              <a:t>sattelite</a:t>
            </a:r>
            <a:r>
              <a:rPr lang="en-US" baseline="0" dirty="0"/>
              <a:t>, CD/DVD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82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</a:t>
            </a:r>
            <a:r>
              <a:rPr lang="en-US" dirty="0" err="1"/>
              <a:t>www.computalabel.com</a:t>
            </a:r>
            <a:r>
              <a:rPr lang="en-US"/>
              <a:t>/Images/UPCIL.GIF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62FB2-8EEA-4106-9CF5-9732E782F3DA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1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separate slide set: </a:t>
            </a:r>
            <a:r>
              <a:rPr lang="en-US" dirty="0" err="1"/>
              <a:t>Ulam’s</a:t>
            </a:r>
            <a:r>
              <a:rPr lang="en-US" dirty="0"/>
              <a:t>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6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Parity of a number</a:t>
            </a:r>
            <a:r>
              <a:rPr lang="en-US" baseline="0" dirty="0"/>
              <a:t> k = 0 if k is even, else 1</a:t>
            </a:r>
          </a:p>
          <a:p>
            <a:endParaRPr lang="en-US" baseline="0" dirty="0"/>
          </a:p>
          <a:p>
            <a:r>
              <a:rPr lang="en-US" baseline="0" dirty="0"/>
              <a:t>With children, you can tell them they must lie at least six times.</a:t>
            </a:r>
          </a:p>
          <a:p>
            <a:r>
              <a:rPr lang="en-US" baseline="0" dirty="0"/>
              <a:t>How does that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6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example on blackboard. 1010 -&gt; 101</a:t>
            </a:r>
          </a:p>
          <a:p>
            <a:r>
              <a:rPr lang="en-US" dirty="0"/>
              <a:t>Compute:</a:t>
            </a:r>
            <a:r>
              <a:rPr lang="en-US" baseline="0" dirty="0"/>
              <a:t> p</a:t>
            </a:r>
            <a:r>
              <a:rPr lang="en-US" dirty="0"/>
              <a:t>1 = s2</a:t>
            </a:r>
            <a:r>
              <a:rPr lang="en-US" baseline="0" dirty="0"/>
              <a:t> + s3 + s4; p2 = s1 + s3 + s4; p3 = s1 + s2 + </a:t>
            </a:r>
            <a:r>
              <a:rPr lang="en-US" baseline="0"/>
              <a:t>s4 (modulo 2)</a:t>
            </a:r>
            <a:endParaRPr lang="en-US" baseline="0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happens if more than one error occurs in a code word?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78686-E4A7-4F34-BF72-1AA12B152A0B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4637" cy="3727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92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people.rit.edu</a:t>
            </a:r>
            <a:r>
              <a:rPr lang="en-US" dirty="0"/>
              <a:t>/rmb5229/320/project3/images/</a:t>
            </a:r>
            <a:r>
              <a:rPr lang="en-US" dirty="0" err="1"/>
              <a:t>hamming_example_optimized.jpg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3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Blackboard: 2-Repetition code 00 versus 11: distance 2</a:t>
            </a:r>
          </a:p>
          <a:p>
            <a:endParaRPr lang="en-US" dirty="0"/>
          </a:p>
          <a:p>
            <a:r>
              <a:rPr lang="en-US" dirty="0"/>
              <a:t>If Hamming</a:t>
            </a:r>
            <a:r>
              <a:rPr lang="en-US" baseline="0" dirty="0"/>
              <a:t> distance between all pairs of code words is ≥m, then m–1 bit errors can be detected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5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minimum distance 2k+1,</a:t>
            </a:r>
            <a:r>
              <a:rPr lang="en-US" baseline="0" dirty="0"/>
              <a:t> the code can also be used to </a:t>
            </a:r>
            <a:r>
              <a:rPr lang="en-US" i="1" baseline="0" dirty="0"/>
              <a:t>detect</a:t>
            </a:r>
            <a:r>
              <a:rPr lang="en-US" baseline="0" dirty="0"/>
              <a:t> up to 2k-bit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1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8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does not go to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8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ways to put 4 en/decoders in? 4! = 24</a:t>
            </a:r>
          </a:p>
          <a:p>
            <a:r>
              <a:rPr lang="en-US" dirty="0"/>
              <a:t>Clearly, encode before channel, decode after channel: leaves 2 * 2 = 4 possibilities</a:t>
            </a:r>
          </a:p>
          <a:p>
            <a:r>
              <a:rPr lang="en-US" dirty="0"/>
              <a:t>Clearly, source/channel</a:t>
            </a:r>
            <a:r>
              <a:rPr lang="en-US" baseline="0" dirty="0"/>
              <a:t> </a:t>
            </a:r>
            <a:r>
              <a:rPr lang="en-US" dirty="0"/>
              <a:t>encode order must match source/channel</a:t>
            </a:r>
            <a:r>
              <a:rPr lang="en-US" baseline="0" dirty="0"/>
              <a:t> decode order: 2 possibilities</a:t>
            </a:r>
          </a:p>
          <a:p>
            <a:r>
              <a:rPr lang="en-US" baseline="0" dirty="0"/>
              <a:t>Source coding adapts to source characteristics</a:t>
            </a:r>
          </a:p>
          <a:p>
            <a:r>
              <a:rPr lang="en-US" baseline="0" dirty="0"/>
              <a:t>Channel coding adapts to channel (noise) characteristics</a:t>
            </a:r>
          </a:p>
          <a:p>
            <a:r>
              <a:rPr lang="en-US" baseline="0" dirty="0"/>
              <a:t>View </a:t>
            </a:r>
            <a:r>
              <a:rPr lang="en-US" baseline="0" dirty="0" err="1"/>
              <a:t>Channel-Encoder+Noisy-Channel+Channel-Decoder</a:t>
            </a:r>
            <a:r>
              <a:rPr lang="en-US" baseline="0" dirty="0"/>
              <a:t> is reliable channel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7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</a:t>
            </a:r>
            <a:r>
              <a:rPr lang="en-US" baseline="0" dirty="0"/>
              <a:t> links to Wikipedia articles.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6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no modification is wanted, this</a:t>
            </a:r>
            <a:r>
              <a:rPr lang="en-US" baseline="0" dirty="0"/>
              <a:t> will still involve many computations.</a:t>
            </a:r>
          </a:p>
          <a:p>
            <a:endParaRPr lang="en-US" baseline="0" dirty="0"/>
          </a:p>
          <a:p>
            <a:r>
              <a:rPr lang="en-US" baseline="0" dirty="0"/>
              <a:t>Major applications: telephony, radio/television broadcasting, internet</a:t>
            </a:r>
          </a:p>
          <a:p>
            <a:endParaRPr lang="en-US" baseline="0" dirty="0"/>
          </a:p>
          <a:p>
            <a:r>
              <a:rPr lang="en-US" baseline="0" dirty="0"/>
              <a:t>We will usually speak about “channel”, but that can also mean “memory”.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links</a:t>
            </a:r>
            <a:r>
              <a:rPr lang="en-US" baseline="0" dirty="0"/>
              <a:t> to Wikipedia.</a:t>
            </a:r>
          </a:p>
          <a:p>
            <a:endParaRPr lang="en-US" baseline="0" dirty="0"/>
          </a:p>
          <a:p>
            <a:r>
              <a:rPr lang="en-US" baseline="0" dirty="0"/>
              <a:t>Imagine a (memoryless) information source producing messages with know probability distribution.</a:t>
            </a:r>
          </a:p>
          <a:p>
            <a:r>
              <a:rPr lang="en-US" baseline="0" dirty="0"/>
              <a:t>A 0.1, B 0.2, C 0.25, D 0.45</a:t>
            </a:r>
          </a:p>
          <a:p>
            <a:r>
              <a:rPr lang="en-US" baseline="0" dirty="0"/>
              <a:t>How to encode (compress) this most efficiently? Shannon’s Source Coding </a:t>
            </a:r>
            <a:r>
              <a:rPr lang="en-US" baseline="0" dirty="0" err="1"/>
              <a:t>Thm</a:t>
            </a:r>
            <a:r>
              <a:rPr lang="en-US" baseline="0" dirty="0"/>
              <a:t> gives a bound: the entropy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5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Erasure: you can see that a bit was damaged,</a:t>
            </a:r>
            <a:r>
              <a:rPr lang="en-US" baseline="0" dirty="0"/>
              <a:t> but not what it was originally.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3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Erasure: location of error is known</a:t>
            </a:r>
          </a:p>
          <a:p>
            <a:r>
              <a:rPr lang="en-US" dirty="0"/>
              <a:t>E.g. unreadable digit in a handwritten bank</a:t>
            </a:r>
            <a:r>
              <a:rPr lang="en-US" baseline="0" dirty="0"/>
              <a:t> account number</a:t>
            </a:r>
          </a:p>
          <a:p>
            <a:endParaRPr lang="en-US" dirty="0"/>
          </a:p>
          <a:p>
            <a:r>
              <a:rPr lang="en-US" dirty="0"/>
              <a:t>Burst: scratch on CD/DVD</a:t>
            </a:r>
          </a:p>
          <a:p>
            <a:r>
              <a:rPr lang="en-US" dirty="0"/>
              <a:t>Directly after</a:t>
            </a:r>
            <a:r>
              <a:rPr lang="en-US" baseline="0" dirty="0"/>
              <a:t> an error, another error is more likely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aseline="0" dirty="0"/>
              <a:t> = 1/12, cf. Hamming (7, 4) code:</a:t>
            </a:r>
          </a:p>
          <a:p>
            <a:r>
              <a:rPr lang="en-US" baseline="0" dirty="0"/>
              <a:t>Before coding: P(no error / 4 source bits) = (11/12)</a:t>
            </a:r>
            <a:r>
              <a:rPr lang="en-US" baseline="30000" dirty="0"/>
              <a:t>4</a:t>
            </a:r>
            <a:r>
              <a:rPr lang="en-US" baseline="0" dirty="0"/>
              <a:t> = 0.71 (71%); P(error) = 0.29 (29%)</a:t>
            </a:r>
          </a:p>
          <a:p>
            <a:r>
              <a:rPr lang="en-US" baseline="0" dirty="0"/>
              <a:t>After coding:</a:t>
            </a:r>
          </a:p>
          <a:p>
            <a:r>
              <a:rPr lang="en-US" baseline="0" dirty="0"/>
              <a:t>  P(no error / 4 source bits) = (11/12)</a:t>
            </a:r>
            <a:r>
              <a:rPr lang="en-US" baseline="30000" dirty="0"/>
              <a:t>7</a:t>
            </a:r>
            <a:r>
              <a:rPr lang="en-US" baseline="0" dirty="0"/>
              <a:t> = 0.54 (54%)</a:t>
            </a:r>
          </a:p>
          <a:p>
            <a:r>
              <a:rPr lang="en-US" baseline="0" dirty="0"/>
              <a:t>  P(1 bit error) = 7(1/12)(11/12)</a:t>
            </a:r>
            <a:r>
              <a:rPr lang="en-US" baseline="30000" dirty="0"/>
              <a:t>6</a:t>
            </a:r>
            <a:r>
              <a:rPr lang="en-US" baseline="0" dirty="0"/>
              <a:t> = 0.35 (35%)</a:t>
            </a:r>
          </a:p>
          <a:p>
            <a:r>
              <a:rPr lang="en-US" baseline="0" dirty="0"/>
              <a:t>  P(&gt;1 bit error)  = 0.11 (11%)</a:t>
            </a:r>
          </a:p>
          <a:p>
            <a:endParaRPr lang="en-US" dirty="0"/>
          </a:p>
          <a:p>
            <a:r>
              <a:rPr lang="en-US" dirty="0"/>
              <a:t>If p &gt; ½, then first flip every</a:t>
            </a:r>
            <a:r>
              <a:rPr lang="en-US" baseline="0" dirty="0"/>
              <a:t> received bit,</a:t>
            </a:r>
          </a:p>
          <a:p>
            <a:r>
              <a:rPr lang="en-US" baseline="0" dirty="0"/>
              <a:t>to obtain binary symmetric channel with error probability 1 – p.</a:t>
            </a:r>
          </a:p>
          <a:p>
            <a:r>
              <a:rPr lang="en-US" baseline="0" dirty="0"/>
              <a:t>Hence, we assume p &lt; ½.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general, increase redundancy,</a:t>
            </a:r>
            <a:r>
              <a:rPr lang="en-US" baseline="0" dirty="0"/>
              <a:t> so that error becomes apparent</a:t>
            </a:r>
            <a:endParaRPr lang="en-US" dirty="0"/>
          </a:p>
          <a:p>
            <a:r>
              <a:rPr lang="en-US" dirty="0"/>
              <a:t>Naïve </a:t>
            </a:r>
            <a:r>
              <a:rPr lang="en-US" baseline="0" dirty="0"/>
              <a:t>coding: can improve reliability as much as desired,</a:t>
            </a:r>
          </a:p>
          <a:p>
            <a:r>
              <a:rPr lang="en-US" baseline="0" dirty="0"/>
              <a:t>But loss of efficiency increases without bound.</a:t>
            </a:r>
          </a:p>
          <a:p>
            <a:r>
              <a:rPr lang="en-US" baseline="0" dirty="0"/>
              <a:t>----- Meeting Notes (10/12/14 17:28) -----</a:t>
            </a:r>
          </a:p>
          <a:p>
            <a:r>
              <a:rPr lang="en-US" baseline="0" dirty="0"/>
              <a:t>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4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Residual error =</a:t>
            </a:r>
            <a:r>
              <a:rPr lang="en-US" baseline="0" dirty="0"/>
              <a:t> error </a:t>
            </a:r>
            <a:r>
              <a:rPr lang="en-US" baseline="0"/>
              <a:t>after decoding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2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301" y="2889250"/>
            <a:ext cx="10945284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sz="2000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379788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7433" y="188913"/>
            <a:ext cx="2827867" cy="6119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88913"/>
            <a:ext cx="8284633" cy="6119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8413"/>
            <a:ext cx="533611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268413"/>
            <a:ext cx="5336116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8597"/>
            <a:ext cx="5386917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8925"/>
            <a:ext cx="5386917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38597"/>
            <a:ext cx="5389033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78925"/>
            <a:ext cx="5389033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1" y="188913"/>
            <a:ext cx="11315700" cy="6477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88913"/>
            <a:ext cx="1131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268413"/>
            <a:ext cx="1087543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" y="0"/>
            <a:ext cx="334433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981075"/>
            <a:ext cx="1158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 sz="2000"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978151" y="4030664"/>
            <a:ext cx="1562100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5507567" y="4130676"/>
            <a:ext cx="1894417" cy="3715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  <p:pic>
        <p:nvPicPr>
          <p:cNvPr id="9" name="Picture 6" descr="TUELogo">
            <a:extLst>
              <a:ext uri="{FF2B5EF4-FFF2-40B4-BE49-F238E27FC236}">
                <a16:creationId xmlns:a16="http://schemas.microsoft.com/office/drawing/2014/main" id="{FDF19DF7-C603-8F48-BF93-EC88D2F8C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8964084" y="6353884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n.tue.nl/~wstomv/edu/2itx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lam's_game" TargetMode="External"/><Relationship Id="rId3" Type="http://schemas.openxmlformats.org/officeDocument/2006/relationships/hyperlink" Target="https://en.wikipedia.org/wiki/Code_rate" TargetMode="External"/><Relationship Id="rId7" Type="http://schemas.openxmlformats.org/officeDocument/2006/relationships/hyperlink" Target="https://en.wikipedia.org/wiki/Hamming_cod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amming_distance" TargetMode="External"/><Relationship Id="rId5" Type="http://schemas.openxmlformats.org/officeDocument/2006/relationships/hyperlink" Target="https://en.wikipedia.org/wiki/Repetition_code" TargetMode="External"/><Relationship Id="rId4" Type="http://schemas.openxmlformats.org/officeDocument/2006/relationships/hyperlink" Target="http://en.wikipedia.org/wiki/Noisy-channel_coding_theore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upg.org" TargetMode="External"/><Relationship Id="rId2" Type="http://schemas.openxmlformats.org/officeDocument/2006/relationships/hyperlink" Target="https://www.youtube.com/playlist?list=PLbg3ZX2pWlgKDVFNwn9B63UhYJVIerzH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hannon's_source_coding_theorem" TargetMode="External"/><Relationship Id="rId5" Type="http://schemas.openxmlformats.org/officeDocument/2006/relationships/hyperlink" Target="https://en.wikipedia.org/wiki/Entropy_(information_theory)" TargetMode="External"/><Relationship Id="rId4" Type="http://schemas.openxmlformats.org/officeDocument/2006/relationships/hyperlink" Target="https://en.wikipedia.org/wiki/Unit_of_inform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85801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/>
              <a:t>2ITX0</a:t>
            </a:r>
            <a:br>
              <a:rPr lang="en-US" dirty="0"/>
            </a:br>
            <a:r>
              <a:rPr lang="en-US" dirty="0"/>
              <a:t>Applied Logic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689" y="3379788"/>
            <a:ext cx="6778625" cy="3325812"/>
          </a:xfrm>
        </p:spPr>
        <p:txBody>
          <a:bodyPr/>
          <a:lstStyle/>
          <a:p>
            <a:pPr eaLnBrk="1" hangingPunct="1"/>
            <a:r>
              <a:rPr lang="en-US" dirty="0"/>
              <a:t>Quartile 2, 2019–2020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Lecture 7: Error Control</a:t>
            </a:r>
          </a:p>
          <a:p>
            <a:pPr eaLnBrk="1" hangingPunct="1"/>
            <a:endParaRPr lang="en-US" dirty="0"/>
          </a:p>
          <a:p>
            <a:pPr lvl="0" eaLnBrk="1" hangingPunct="1">
              <a:buClr>
                <a:srgbClr val="002A58"/>
              </a:buClr>
            </a:pPr>
            <a:r>
              <a:rPr lang="en-US" dirty="0"/>
              <a:t>Lecturer: Tom Verhoeff</a:t>
            </a:r>
            <a:endParaRPr lang="en-US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002A58"/>
              </a:buClr>
            </a:pPr>
            <a:endParaRPr lang="en-US" dirty="0">
              <a:solidFill>
                <a:srgbClr val="000000"/>
              </a:solidFill>
            </a:endParaRPr>
          </a:p>
          <a:p>
            <a:pPr lvl="0" eaLnBrk="1" hangingPunct="1">
              <a:buClr>
                <a:srgbClr val="002A58"/>
              </a:buClr>
            </a:pPr>
            <a:r>
              <a:rPr lang="en-US" sz="1800" dirty="0">
                <a:solidFill>
                  <a:srgbClr val="000000"/>
                </a:solidFill>
              </a:rPr>
              <a:t>Study Material: </a:t>
            </a:r>
            <a:r>
              <a:rPr lang="en-US" sz="1800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https://www.win.tue.nl/~wstomv/edu/2itx0/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Protect against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Repetition code</a:t>
            </a:r>
          </a:p>
          <a:p>
            <a:pPr lvl="1"/>
            <a:r>
              <a:rPr lang="en-US" dirty="0"/>
              <a:t>Repeat every source bit k times</a:t>
            </a:r>
          </a:p>
          <a:p>
            <a:pPr lvl="2"/>
            <a:r>
              <a:rPr lang="en-US" i="1" dirty="0"/>
              <a:t>Code rate </a:t>
            </a:r>
            <a:r>
              <a:rPr lang="en-US" dirty="0"/>
              <a:t>= 1/k (efficiency loss)</a:t>
            </a:r>
          </a:p>
          <a:p>
            <a:pPr lvl="2"/>
            <a:r>
              <a:rPr lang="en-US" dirty="0"/>
              <a:t>Introduces considerable overhead (</a:t>
            </a:r>
            <a:r>
              <a:rPr lang="en-US" i="1" dirty="0"/>
              <a:t>redundancy</a:t>
            </a:r>
            <a:r>
              <a:rPr lang="en-US" dirty="0"/>
              <a:t>, </a:t>
            </a:r>
            <a:r>
              <a:rPr lang="en-US" i="1" dirty="0"/>
              <a:t>inflation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k = 2: can </a:t>
            </a:r>
            <a:r>
              <a:rPr lang="en-US" i="1" dirty="0"/>
              <a:t>detect</a:t>
            </a:r>
            <a:r>
              <a:rPr lang="en-US" dirty="0"/>
              <a:t> a </a:t>
            </a:r>
            <a:r>
              <a:rPr lang="en-US" i="1" dirty="0"/>
              <a:t>single-bit</a:t>
            </a:r>
            <a:r>
              <a:rPr lang="en-US" dirty="0"/>
              <a:t> error in every pair</a:t>
            </a:r>
          </a:p>
          <a:p>
            <a:pPr lvl="2"/>
            <a:r>
              <a:rPr lang="en-US" dirty="0"/>
              <a:t>Cannot </a:t>
            </a:r>
            <a:r>
              <a:rPr lang="en-US" i="1" dirty="0"/>
              <a:t>correct</a:t>
            </a:r>
            <a:r>
              <a:rPr lang="en-US" dirty="0"/>
              <a:t> even a single error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k = 3: can </a:t>
            </a:r>
            <a:r>
              <a:rPr lang="en-US" i="1" dirty="0"/>
              <a:t>correct</a:t>
            </a:r>
            <a:r>
              <a:rPr lang="en-US" dirty="0"/>
              <a:t> a </a:t>
            </a:r>
            <a:r>
              <a:rPr lang="en-US" i="1" dirty="0"/>
              <a:t>single-bit</a:t>
            </a:r>
            <a:r>
              <a:rPr lang="en-US" dirty="0"/>
              <a:t> error, and </a:t>
            </a:r>
            <a:r>
              <a:rPr lang="en-US" i="1" dirty="0"/>
              <a:t>detect</a:t>
            </a:r>
            <a:r>
              <a:rPr lang="en-US" dirty="0"/>
              <a:t> </a:t>
            </a:r>
            <a:r>
              <a:rPr lang="en-US" i="1" dirty="0"/>
              <a:t>double-bit</a:t>
            </a:r>
            <a:r>
              <a:rPr lang="en-US" dirty="0"/>
              <a:t> error</a:t>
            </a:r>
          </a:p>
          <a:p>
            <a:pPr lvl="2"/>
            <a:r>
              <a:rPr lang="en-US" dirty="0"/>
              <a:t>Decode by </a:t>
            </a:r>
            <a:r>
              <a:rPr lang="en-US" i="1" dirty="0"/>
              <a:t>majority voting</a:t>
            </a:r>
            <a:endParaRPr lang="en-US" dirty="0"/>
          </a:p>
          <a:p>
            <a:pPr lvl="3"/>
            <a:r>
              <a:rPr lang="en-US" dirty="0"/>
              <a:t>100, 010, 100 ➔ 000; 011, 101, 110 ➔ 111</a:t>
            </a:r>
            <a:endParaRPr lang="en-US" i="1" dirty="0"/>
          </a:p>
          <a:p>
            <a:pPr lvl="2"/>
            <a:r>
              <a:rPr lang="en-US" dirty="0"/>
              <a:t>Cannot correct two or more errors per triple</a:t>
            </a:r>
          </a:p>
          <a:p>
            <a:pPr lvl="3"/>
            <a:r>
              <a:rPr lang="en-US" dirty="0">
                <a:latin typeface="+mn-lt"/>
              </a:rPr>
              <a:t>In that case, ‘correction’ makes it even worse</a:t>
            </a:r>
          </a:p>
          <a:p>
            <a:endParaRPr lang="en-US" dirty="0"/>
          </a:p>
          <a:p>
            <a:r>
              <a:rPr lang="en-US" dirty="0"/>
              <a:t>Can we do better, with less overhead, and more protection?</a:t>
            </a:r>
          </a:p>
        </p:txBody>
      </p:sp>
      <p:pic>
        <p:nvPicPr>
          <p:cNvPr id="4" name="Picture 3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47" y="2675391"/>
            <a:ext cx="1918970" cy="1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Channel Coding Theorem (1948)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68413"/>
            <a:ext cx="8156575" cy="5253622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channel with effective capacity C, and</a:t>
            </a:r>
          </a:p>
          <a:p>
            <a:pPr lvl="1"/>
            <a:r>
              <a:rPr lang="en-US" dirty="0"/>
              <a:t>information source S with entropy 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H &lt; C, then for every </a:t>
            </a:r>
            <a:r>
              <a:rPr lang="en-US" dirty="0" err="1"/>
              <a:t>ε</a:t>
            </a:r>
            <a:r>
              <a:rPr lang="en-US" dirty="0"/>
              <a:t> &gt; 0,</a:t>
            </a:r>
          </a:p>
          <a:p>
            <a:pPr lvl="1"/>
            <a:r>
              <a:rPr lang="en-US" dirty="0"/>
              <a:t>there exist </a:t>
            </a:r>
            <a:r>
              <a:rPr lang="en-US" i="1" dirty="0"/>
              <a:t>encoding/decoding algorithms</a:t>
            </a:r>
            <a:r>
              <a:rPr lang="en-US" dirty="0"/>
              <a:t>, such that</a:t>
            </a:r>
          </a:p>
          <a:p>
            <a:pPr lvl="1"/>
            <a:r>
              <a:rPr lang="en-US" dirty="0"/>
              <a:t>symbols of S are transmitted with a </a:t>
            </a:r>
            <a:r>
              <a:rPr lang="en-US" i="1" dirty="0"/>
              <a:t>residual error probability </a:t>
            </a:r>
            <a:r>
              <a:rPr lang="en-US" dirty="0"/>
              <a:t>&lt; </a:t>
            </a:r>
            <a:r>
              <a:rPr lang="en-US" dirty="0" err="1"/>
              <a:t>ε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H &gt; C, then the source cannot be reproduced without loss of at least H – C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06042" y="2642907"/>
            <a:ext cx="7983499" cy="1193050"/>
            <a:chOff x="582041" y="2933852"/>
            <a:chExt cx="7983499" cy="119305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582041" y="29338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7308860" y="29338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45451" y="29338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9" idx="1"/>
            </p:cNvCxnSpPr>
            <p:nvPr/>
          </p:nvCxnSpPr>
          <p:spPr bwMode="auto">
            <a:xfrm>
              <a:off x="183872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6" idx="3"/>
              <a:endCxn id="10" idx="1"/>
            </p:cNvCxnSpPr>
            <p:nvPr/>
          </p:nvCxnSpPr>
          <p:spPr bwMode="auto">
            <a:xfrm>
              <a:off x="5202131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2263746" y="2933852"/>
              <a:ext cx="1256680" cy="445088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Encoder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627156" y="2933852"/>
              <a:ext cx="1256680" cy="445088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Decoder</a:t>
              </a:r>
            </a:p>
          </p:txBody>
        </p:sp>
        <p:cxnSp>
          <p:nvCxnSpPr>
            <p:cNvPr id="11" name="Straight Arrow Connector 10"/>
            <p:cNvCxnSpPr>
              <a:stCxn id="9" idx="3"/>
              <a:endCxn id="6" idx="1"/>
            </p:cNvCxnSpPr>
            <p:nvPr/>
          </p:nvCxnSpPr>
          <p:spPr bwMode="auto">
            <a:xfrm>
              <a:off x="3520426" y="3156396"/>
              <a:ext cx="42502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3"/>
              <a:endCxn id="5" idx="1"/>
            </p:cNvCxnSpPr>
            <p:nvPr/>
          </p:nvCxnSpPr>
          <p:spPr bwMode="auto">
            <a:xfrm>
              <a:off x="6883836" y="3156396"/>
              <a:ext cx="4250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Rounded Rectangle 12"/>
            <p:cNvSpPr/>
            <p:nvPr/>
          </p:nvSpPr>
          <p:spPr bwMode="auto">
            <a:xfrm>
              <a:off x="3938836" y="3681814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Noise</a:t>
              </a:r>
            </a:p>
          </p:txBody>
        </p:sp>
        <p:cxnSp>
          <p:nvCxnSpPr>
            <p:cNvPr id="14" name="Straight Arrow Connector 13"/>
            <p:cNvCxnSpPr>
              <a:stCxn id="13" idx="0"/>
              <a:endCxn id="6" idx="2"/>
            </p:cNvCxnSpPr>
            <p:nvPr/>
          </p:nvCxnSpPr>
          <p:spPr bwMode="auto">
            <a:xfrm flipV="1">
              <a:off x="4567176" y="3378940"/>
              <a:ext cx="6615" cy="3028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378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about Channel Coding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(Noisy) Channel Coding Theorem does not promise </a:t>
            </a:r>
            <a:r>
              <a:rPr lang="en-US" i="1" dirty="0"/>
              <a:t>error-free</a:t>
            </a:r>
            <a:r>
              <a:rPr lang="en-US" dirty="0"/>
              <a:t> transmission</a:t>
            </a:r>
          </a:p>
          <a:p>
            <a:endParaRPr lang="en-US" dirty="0"/>
          </a:p>
          <a:p>
            <a:r>
              <a:rPr lang="en-US" dirty="0"/>
              <a:t>It only states that the </a:t>
            </a:r>
            <a:r>
              <a:rPr lang="en-US" i="1" dirty="0"/>
              <a:t>residual error probability</a:t>
            </a:r>
            <a:r>
              <a:rPr lang="en-US" dirty="0"/>
              <a:t> can be made as small as desired</a:t>
            </a:r>
          </a:p>
          <a:p>
            <a:pPr lvl="1"/>
            <a:r>
              <a:rPr lang="en-US" dirty="0"/>
              <a:t>First: choose acceptable residual error probability </a:t>
            </a:r>
            <a:r>
              <a:rPr lang="en-US" dirty="0" err="1"/>
              <a:t>ε</a:t>
            </a:r>
            <a:endParaRPr lang="en-US" dirty="0"/>
          </a:p>
          <a:p>
            <a:pPr lvl="1"/>
            <a:r>
              <a:rPr lang="en-US" dirty="0"/>
              <a:t>Then: find appropriate encoding/decoding (depends on </a:t>
            </a:r>
            <a:r>
              <a:rPr lang="en-US" dirty="0" err="1"/>
              <a:t>ε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It states that a channel with limited reliability can be converted into a channel with arbitrarily better reliability (but not 100%), </a:t>
            </a:r>
            <a:r>
              <a:rPr lang="en-US" i="1" dirty="0"/>
              <a:t>at the cost</a:t>
            </a:r>
            <a:r>
              <a:rPr lang="en-US" dirty="0"/>
              <a:t> of a </a:t>
            </a:r>
            <a:r>
              <a:rPr lang="en-US" i="1" dirty="0"/>
              <a:t>fixed</a:t>
            </a:r>
            <a:r>
              <a:rPr lang="en-US" dirty="0"/>
              <a:t> drop in efficiency</a:t>
            </a:r>
          </a:p>
          <a:p>
            <a:pPr lvl="1"/>
            <a:r>
              <a:rPr lang="en-US" dirty="0"/>
              <a:t>The initial reliability is captured by the effective capacity C</a:t>
            </a:r>
          </a:p>
          <a:p>
            <a:pPr lvl="1"/>
            <a:r>
              <a:rPr lang="en-US" dirty="0"/>
              <a:t>The drop in efficiency is no more than a factor 1 / C</a:t>
            </a:r>
          </a:p>
          <a:p>
            <a:pPr lvl="1"/>
            <a:r>
              <a:rPr lang="en-US" dirty="0"/>
              <a:t>I.e., code rate (compression ratio) is at least (no worse than) C</a:t>
            </a:r>
          </a:p>
          <a:p>
            <a:endParaRPr lang="en-US" dirty="0"/>
          </a:p>
          <a:p>
            <a:r>
              <a:rPr lang="en-US" dirty="0"/>
              <a:t>Alternatively: effective capacity C = rate of best code as residual error probability -&gt; 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Channel Coding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proof is technically involved (outside scope of 2IS80)</a:t>
            </a:r>
          </a:p>
          <a:p>
            <a:endParaRPr lang="en-US" dirty="0"/>
          </a:p>
          <a:p>
            <a:r>
              <a:rPr lang="en-US" dirty="0"/>
              <a:t>Again, basically ‘random’ codes works</a:t>
            </a:r>
          </a:p>
          <a:p>
            <a:endParaRPr lang="en-US" dirty="0"/>
          </a:p>
          <a:p>
            <a:r>
              <a:rPr lang="en-US" dirty="0"/>
              <a:t>It involves encoding of multiple symbols (</a:t>
            </a:r>
            <a:r>
              <a:rPr lang="en-US" i="1" dirty="0"/>
              <a:t>blocks</a:t>
            </a:r>
            <a:r>
              <a:rPr lang="en-US" dirty="0"/>
              <a:t>) together</a:t>
            </a:r>
          </a:p>
          <a:p>
            <a:endParaRPr lang="en-US" dirty="0"/>
          </a:p>
          <a:p>
            <a:r>
              <a:rPr lang="en-US" dirty="0"/>
              <a:t>The more symbols are packed together, the better reliability can be</a:t>
            </a:r>
          </a:p>
          <a:p>
            <a:endParaRPr lang="en-US" dirty="0"/>
          </a:p>
          <a:p>
            <a:r>
              <a:rPr lang="en-US" dirty="0"/>
              <a:t>The engineering challenge is to find codes with practical channel encoding and decoding algorithms (easy to implement, efficient to execute)</a:t>
            </a:r>
          </a:p>
          <a:p>
            <a:endParaRPr lang="en-US" dirty="0"/>
          </a:p>
          <a:p>
            <a:r>
              <a:rPr lang="en-US" dirty="0"/>
              <a:t>This theorem also motivates the relevance of </a:t>
            </a:r>
            <a:r>
              <a:rPr lang="en-US" i="1" dirty="0"/>
              <a:t>effective capacity</a:t>
            </a:r>
          </a:p>
        </p:txBody>
      </p:sp>
    </p:spTree>
    <p:extLst>
      <p:ext uri="{BB962C8B-B14F-4D97-AF65-F5344CB8AC3E}">
        <p14:creationId xmlns:p14="http://schemas.microsoft.com/office/powerpoint/2010/main" val="11887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Control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excess capacity 1 – C to transmit </a:t>
            </a:r>
            <a:r>
              <a:rPr lang="en-US" i="1" dirty="0"/>
              <a:t>error-control information</a:t>
            </a:r>
          </a:p>
          <a:p>
            <a:endParaRPr lang="en-US" i="1" dirty="0"/>
          </a:p>
          <a:p>
            <a:r>
              <a:rPr lang="en-US" dirty="0"/>
              <a:t>Encoding is imagined to consist of </a:t>
            </a:r>
            <a:r>
              <a:rPr lang="en-US" i="1" dirty="0"/>
              <a:t>source</a:t>
            </a:r>
            <a:r>
              <a:rPr lang="en-US" dirty="0"/>
              <a:t> bits and </a:t>
            </a:r>
            <a:r>
              <a:rPr lang="en-US" i="1" dirty="0"/>
              <a:t>error-control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Sometimes bits are ‘mixed’</a:t>
            </a:r>
          </a:p>
          <a:p>
            <a:pPr lvl="1"/>
            <a:endParaRPr lang="en-US" dirty="0"/>
          </a:p>
          <a:p>
            <a:r>
              <a:rPr lang="en-US" i="1" dirty="0"/>
              <a:t>Code rate </a:t>
            </a:r>
            <a:r>
              <a:rPr lang="en-US" dirty="0"/>
              <a:t>= number of </a:t>
            </a:r>
            <a:r>
              <a:rPr lang="en-US" i="1" dirty="0"/>
              <a:t>source</a:t>
            </a:r>
            <a:r>
              <a:rPr lang="en-US" dirty="0"/>
              <a:t> bits / number of </a:t>
            </a:r>
            <a:r>
              <a:rPr lang="en-US" i="1" dirty="0"/>
              <a:t>channel</a:t>
            </a:r>
            <a:r>
              <a:rPr lang="en-US" dirty="0"/>
              <a:t> bits in encoding</a:t>
            </a:r>
          </a:p>
          <a:p>
            <a:pPr lvl="1"/>
            <a:r>
              <a:rPr lang="en-US" dirty="0"/>
              <a:t>Higher code rate is better (less overhead, less efficiency loss)</a:t>
            </a:r>
          </a:p>
          <a:p>
            <a:endParaRPr lang="en-US" dirty="0"/>
          </a:p>
          <a:p>
            <a:r>
              <a:rPr lang="en-US" dirty="0"/>
              <a:t>Error-control information is </a:t>
            </a:r>
            <a:r>
              <a:rPr lang="en-US" i="1" dirty="0"/>
              <a:t>redundant</a:t>
            </a:r>
            <a:r>
              <a:rPr lang="en-US" dirty="0"/>
              <a:t>, but protects against noise</a:t>
            </a:r>
          </a:p>
          <a:p>
            <a:pPr lvl="1"/>
            <a:r>
              <a:rPr lang="en-US" dirty="0"/>
              <a:t>Compression would remove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81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Error-Control Coding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68413"/>
            <a:ext cx="11169111" cy="5040312"/>
          </a:xfrm>
        </p:spPr>
        <p:txBody>
          <a:bodyPr/>
          <a:lstStyle/>
          <a:p>
            <a:r>
              <a:rPr lang="en-US" dirty="0"/>
              <a:t>Two basic techniques for error control:</a:t>
            </a:r>
          </a:p>
          <a:p>
            <a:endParaRPr lang="en-US" dirty="0"/>
          </a:p>
          <a:p>
            <a:pPr lvl="1"/>
            <a:r>
              <a:rPr lang="en-US" i="1" dirty="0"/>
              <a:t>Error-detecting code, </a:t>
            </a:r>
            <a:r>
              <a:rPr lang="en-US" dirty="0"/>
              <a:t>with feedback channel and retransmission in case of detected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Error-correcting code </a:t>
            </a:r>
            <a:r>
              <a:rPr lang="en-US" dirty="0"/>
              <a:t>(a.k.a. forward error correction)</a:t>
            </a:r>
          </a:p>
          <a:p>
            <a:pPr lvl="2"/>
            <a:r>
              <a:rPr lang="en-US" dirty="0"/>
              <a:t>No feedback channel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106041" y="3501886"/>
            <a:ext cx="1256680" cy="445088"/>
          </a:xfrm>
          <a:prstGeom prst="roundRect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Sender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832860" y="3501886"/>
            <a:ext cx="1256680" cy="445088"/>
          </a:xfrm>
          <a:prstGeom prst="roundRect">
            <a:avLst/>
          </a:prstGeom>
          <a:solidFill>
            <a:srgbClr val="3366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Receiver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469451" y="2767580"/>
            <a:ext cx="1256680" cy="445088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Channel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 bwMode="auto">
          <a:xfrm>
            <a:off x="6726131" y="2990125"/>
            <a:ext cx="2113344" cy="62503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ounded Rectangle 13"/>
          <p:cNvSpPr/>
          <p:nvPr/>
        </p:nvSpPr>
        <p:spPr bwMode="auto">
          <a:xfrm>
            <a:off x="5462836" y="3501886"/>
            <a:ext cx="1256680" cy="445088"/>
          </a:xfrm>
          <a:prstGeom prst="round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Noise</a:t>
            </a:r>
          </a:p>
        </p:txBody>
      </p:sp>
      <p:cxnSp>
        <p:nvCxnSpPr>
          <p:cNvPr id="15" name="Straight Arrow Connector 14"/>
          <p:cNvCxnSpPr>
            <a:stCxn id="15" idx="0"/>
          </p:cNvCxnSpPr>
          <p:nvPr/>
        </p:nvCxnSpPr>
        <p:spPr bwMode="auto">
          <a:xfrm flipV="1">
            <a:off x="6091177" y="3198822"/>
            <a:ext cx="6615" cy="30287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7" name="Straight Arrow Connector 566"/>
          <p:cNvCxnSpPr>
            <a:endCxn id="7" idx="1"/>
          </p:cNvCxnSpPr>
          <p:nvPr/>
        </p:nvCxnSpPr>
        <p:spPr bwMode="auto">
          <a:xfrm flipV="1">
            <a:off x="3362723" y="2990125"/>
            <a:ext cx="2106729" cy="63732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8" name="Straight Arrow Connector 567"/>
          <p:cNvCxnSpPr>
            <a:endCxn id="570" idx="3"/>
          </p:cNvCxnSpPr>
          <p:nvPr/>
        </p:nvCxnSpPr>
        <p:spPr bwMode="auto">
          <a:xfrm flipH="1">
            <a:off x="6726131" y="3837702"/>
            <a:ext cx="2093500" cy="64503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0" name="Rounded Rectangle 569"/>
          <p:cNvSpPr/>
          <p:nvPr/>
        </p:nvSpPr>
        <p:spPr bwMode="auto">
          <a:xfrm>
            <a:off x="5469451" y="4260194"/>
            <a:ext cx="1256680" cy="445088"/>
          </a:xfrm>
          <a:prstGeom prst="roundRect">
            <a:avLst/>
          </a:prstGeom>
          <a:solidFill>
            <a:srgbClr val="CC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Back Ch.</a:t>
            </a:r>
          </a:p>
        </p:txBody>
      </p:sp>
      <p:cxnSp>
        <p:nvCxnSpPr>
          <p:cNvPr id="571" name="Straight Arrow Connector 570"/>
          <p:cNvCxnSpPr>
            <a:stCxn id="14" idx="2"/>
            <a:endCxn id="570" idx="0"/>
          </p:cNvCxnSpPr>
          <p:nvPr/>
        </p:nvCxnSpPr>
        <p:spPr bwMode="auto">
          <a:xfrm>
            <a:off x="6091177" y="3946974"/>
            <a:ext cx="6615" cy="3132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4" name="Straight Arrow Connector 573"/>
          <p:cNvCxnSpPr>
            <a:stCxn id="570" idx="1"/>
          </p:cNvCxnSpPr>
          <p:nvPr/>
        </p:nvCxnSpPr>
        <p:spPr bwMode="auto">
          <a:xfrm flipH="1" flipV="1">
            <a:off x="3362721" y="3837704"/>
            <a:ext cx="2106730" cy="64503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7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14" grpId="0" animBg="1"/>
      <p:bldP spid="570" grpId="0" animBg="1"/>
      <p:bldP spid="5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Error-Detecting Codes: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 a </a:t>
            </a:r>
            <a:r>
              <a:rPr lang="en-US" i="1" dirty="0"/>
              <a:t>parity control bit</a:t>
            </a:r>
            <a:r>
              <a:rPr lang="en-US" dirty="0"/>
              <a:t> to each block of source bits</a:t>
            </a:r>
            <a:endParaRPr lang="en-US" i="1" dirty="0"/>
          </a:p>
          <a:p>
            <a:pPr lvl="1"/>
            <a:r>
              <a:rPr lang="en-US" dirty="0"/>
              <a:t>Extra (redundant) bit, to make total number of 1s </a:t>
            </a:r>
            <a:r>
              <a:rPr lang="en-US" i="1" dirty="0"/>
              <a:t>even</a:t>
            </a:r>
          </a:p>
          <a:p>
            <a:pPr lvl="1"/>
            <a:r>
              <a:rPr lang="en-US" dirty="0"/>
              <a:t>Can detect a single bit error (but cannot correct it)</a:t>
            </a:r>
          </a:p>
          <a:p>
            <a:pPr lvl="1"/>
            <a:r>
              <a:rPr lang="en-US" dirty="0"/>
              <a:t>Code rate = k / (k+1), for k source bits per block</a:t>
            </a:r>
          </a:p>
          <a:p>
            <a:pPr lvl="1"/>
            <a:r>
              <a:rPr lang="en-US" dirty="0"/>
              <a:t>Sacrifices </a:t>
            </a:r>
            <a:r>
              <a:rPr lang="en-US" i="1" dirty="0"/>
              <a:t>half</a:t>
            </a:r>
            <a:r>
              <a:rPr lang="en-US" dirty="0"/>
              <a:t> of all (k+1)-bit words for error detection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 = 1 yields repetition code with code rate ½</a:t>
            </a:r>
          </a:p>
          <a:p>
            <a:pPr lvl="1"/>
            <a:endParaRPr lang="en-US" dirty="0"/>
          </a:p>
          <a:p>
            <a:r>
              <a:rPr lang="en-US" dirty="0"/>
              <a:t>Append a </a:t>
            </a:r>
            <a:r>
              <a:rPr lang="en-US" i="1" dirty="0"/>
              <a:t>Cyclic Redundancy Check </a:t>
            </a:r>
            <a:r>
              <a:rPr lang="en-US" dirty="0"/>
              <a:t>(CRC)</a:t>
            </a:r>
          </a:p>
          <a:p>
            <a:pPr lvl="1"/>
            <a:r>
              <a:rPr lang="en-US" dirty="0"/>
              <a:t>E.g. 32 check bits computed from block of source bits</a:t>
            </a:r>
          </a:p>
          <a:p>
            <a:pPr lvl="1"/>
            <a:r>
              <a:rPr lang="en-US" dirty="0"/>
              <a:t>Also used to check quickly whether files differ: compare CRCs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Error-Detecting Decimal Codes</a:t>
            </a:r>
          </a:p>
        </p:txBody>
      </p:sp>
      <p:pic>
        <p:nvPicPr>
          <p:cNvPr id="4" name="Picture 3" descr="UPCI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179950"/>
            <a:ext cx="3036455" cy="21123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Dutch Bank Account Number</a:t>
            </a:r>
          </a:p>
          <a:p>
            <a:pPr lvl="1"/>
            <a:r>
              <a:rPr lang="en-US" dirty="0"/>
              <a:t>International Standard Book Number (ISBN)</a:t>
            </a:r>
          </a:p>
          <a:p>
            <a:pPr lvl="1"/>
            <a:r>
              <a:rPr lang="en-US" dirty="0"/>
              <a:t>Universal Product Code (UPC)</a:t>
            </a:r>
          </a:p>
          <a:p>
            <a:pPr lvl="1"/>
            <a:r>
              <a:rPr lang="en-US" dirty="0" err="1"/>
              <a:t>Burgerservicenummer</a:t>
            </a:r>
            <a:r>
              <a:rPr lang="en-US" dirty="0"/>
              <a:t> (BSN)</a:t>
            </a:r>
          </a:p>
          <a:p>
            <a:pPr lvl="2"/>
            <a:r>
              <a:rPr lang="en-US" dirty="0"/>
              <a:t>Dutch Citizen Service Number</a:t>
            </a:r>
          </a:p>
          <a:p>
            <a:pPr lvl="1"/>
            <a:r>
              <a:rPr lang="en-US" dirty="0"/>
              <a:t>Student Identity Number at TU/e</a:t>
            </a:r>
          </a:p>
          <a:p>
            <a:endParaRPr lang="en-US" dirty="0"/>
          </a:p>
          <a:p>
            <a:r>
              <a:rPr lang="en-US" dirty="0"/>
              <a:t>These all use a single </a:t>
            </a:r>
            <a:r>
              <a:rPr lang="en-US" i="1" dirty="0"/>
              <a:t>check digit</a:t>
            </a:r>
            <a:r>
              <a:rPr lang="en-US" dirty="0"/>
              <a:t> (incl. X for ISBN)</a:t>
            </a:r>
          </a:p>
          <a:p>
            <a:endParaRPr lang="en-US" dirty="0"/>
          </a:p>
          <a:p>
            <a:pPr lvl="1"/>
            <a:r>
              <a:rPr lang="en-US" dirty="0"/>
              <a:t>International Bank Account Number (IBAN): two check digits</a:t>
            </a:r>
          </a:p>
          <a:p>
            <a:endParaRPr lang="en-US" dirty="0"/>
          </a:p>
          <a:p>
            <a:r>
              <a:rPr lang="en-US" dirty="0"/>
              <a:t>Typically protect against </a:t>
            </a:r>
            <a:r>
              <a:rPr lang="en-US" i="1" dirty="0"/>
              <a:t>single digit error</a:t>
            </a:r>
            <a:r>
              <a:rPr lang="en-US" dirty="0"/>
              <a:t>, and </a:t>
            </a:r>
            <a:r>
              <a:rPr lang="en-US" i="1" dirty="0"/>
              <a:t>adjacent digit swap </a:t>
            </a:r>
            <a:r>
              <a:rPr lang="en-US" dirty="0"/>
              <a:t>(a kind of special short burst error)</a:t>
            </a:r>
          </a:p>
          <a:p>
            <a:pPr lvl="1"/>
            <a:r>
              <a:rPr lang="en-US" dirty="0"/>
              <a:t>Main goal: detect human </a:t>
            </a:r>
            <a:r>
              <a:rPr lang="en-US" i="1" dirty="0"/>
              <a:t>accidental</a:t>
            </a:r>
            <a:r>
              <a:rPr lang="en-US" dirty="0"/>
              <a:t> error</a:t>
            </a:r>
          </a:p>
        </p:txBody>
      </p:sp>
    </p:spTree>
    <p:extLst>
      <p:ext uri="{BB962C8B-B14F-4D97-AF65-F5344CB8AC3E}">
        <p14:creationId xmlns:p14="http://schemas.microsoft.com/office/powerpoint/2010/main" val="35923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5" y="2922589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>
                <a:cs typeface="Arial" charset="0"/>
              </a:rPr>
              <a:t>An Experiment</a:t>
            </a:r>
            <a:endParaRPr lang="el-GR" dirty="0">
              <a:cs typeface="Arial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981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981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06625" y="4079876"/>
            <a:ext cx="77787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spcBef>
                <a:spcPct val="0"/>
              </a:spcBef>
            </a:pPr>
            <a:r>
              <a:rPr lang="en-US" sz="3200" dirty="0">
                <a:solidFill>
                  <a:schemeClr val="accent1"/>
                </a:solidFill>
                <a:latin typeface="TUE Meta" pitchFamily="34" charset="0"/>
                <a:cs typeface="Arial" charset="0"/>
              </a:rPr>
              <a:t>With a “noisy” channel</a:t>
            </a:r>
            <a:endParaRPr lang="el-GR" sz="3200" dirty="0">
              <a:solidFill>
                <a:schemeClr val="accent1"/>
              </a:solidFill>
              <a:latin typeface="TUE Met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1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Guessing with 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</a:t>
            </a:r>
            <a:r>
              <a:rPr lang="en-US" dirty="0" err="1"/>
              <a:t>Ulam’s</a:t>
            </a:r>
            <a:r>
              <a:rPr lang="en-US" dirty="0"/>
              <a:t> Game</a:t>
            </a:r>
          </a:p>
          <a:p>
            <a:endParaRPr lang="en-US" dirty="0"/>
          </a:p>
          <a:p>
            <a:r>
              <a:rPr lang="en-US" dirty="0"/>
              <a:t>Needed: one volunteer, who </a:t>
            </a:r>
            <a:r>
              <a:rPr lang="en-US"/>
              <a:t>can lie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5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3B9D-4729-224F-A4DF-A667BD18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for Assignment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5110F-3850-7A47-8304-56A90BF07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5811"/>
            <a:ext cx="11379342" cy="3931598"/>
          </a:xfrm>
        </p:spPr>
      </p:pic>
    </p:spTree>
    <p:extLst>
      <p:ext uri="{BB962C8B-B14F-4D97-AF65-F5344CB8AC3E}">
        <p14:creationId xmlns:p14="http://schemas.microsoft.com/office/powerpoint/2010/main" val="3855930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Volunteer picks a number N in the range 0 through 15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Magician asks seven Yes–No questions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Volunteer answers each question, and may </a:t>
            </a:r>
            <a:r>
              <a:rPr lang="en-US" b="1" u="sng" dirty="0">
                <a:solidFill>
                  <a:srgbClr val="FF0000"/>
                </a:solidFill>
              </a:rPr>
              <a:t>lie once</a:t>
            </a:r>
          </a:p>
          <a:p>
            <a:pPr marL="457200" indent="-457200">
              <a:buFont typeface="+mj-lt"/>
              <a:buAutoNum type="arabicPeriod"/>
            </a:pPr>
            <a:endParaRPr lang="en-US" b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Magician then tells number N, and which answer was a lie (if any)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</a:t>
            </a:r>
            <a:r>
              <a:rPr lang="en-US"/>
              <a:t>the magician do </a:t>
            </a:r>
            <a:r>
              <a:rPr lang="en-US" dirty="0"/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2625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these:</a:t>
            </a:r>
          </a:p>
          <a:p>
            <a:endParaRPr lang="en-US" dirty="0"/>
          </a:p>
          <a:p>
            <a:r>
              <a:rPr lang="en-US" dirty="0"/>
              <a:t>   1,    3, 4,    6,    8,    10,       13,    15</a:t>
            </a:r>
          </a:p>
        </p:txBody>
      </p:sp>
    </p:spTree>
    <p:extLst>
      <p:ext uri="{BB962C8B-B14F-4D97-AF65-F5344CB8AC3E}">
        <p14:creationId xmlns:p14="http://schemas.microsoft.com/office/powerpoint/2010/main" val="218862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1, 2,       5, 6,   8,      11, 12,      15</a:t>
            </a:r>
          </a:p>
        </p:txBody>
      </p:sp>
    </p:spTree>
    <p:extLst>
      <p:ext uri="{BB962C8B-B14F-4D97-AF65-F5344CB8AC3E}">
        <p14:creationId xmlns:p14="http://schemas.microsoft.com/office/powerpoint/2010/main" val="259832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                     8, 9, 10, 11, 12, 13, 14, 15</a:t>
            </a:r>
          </a:p>
        </p:txBody>
      </p:sp>
    </p:spTree>
    <p:extLst>
      <p:ext uri="{BB962C8B-B14F-4D97-AF65-F5344CB8AC3E}">
        <p14:creationId xmlns:p14="http://schemas.microsoft.com/office/powerpoint/2010/main" val="1016058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1, 2,   4,      7,   9, 10,   12,      15</a:t>
            </a:r>
          </a:p>
        </p:txBody>
      </p:sp>
    </p:spTree>
    <p:extLst>
      <p:ext uri="{BB962C8B-B14F-4D97-AF65-F5344CB8AC3E}">
        <p14:creationId xmlns:p14="http://schemas.microsoft.com/office/powerpoint/2010/main" val="297088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         4, 5, 6, 7,            12, 13, 14, 15</a:t>
            </a:r>
          </a:p>
        </p:txBody>
      </p:sp>
    </p:spTree>
    <p:extLst>
      <p:ext uri="{BB962C8B-B14F-4D97-AF65-F5344CB8AC3E}">
        <p14:creationId xmlns:p14="http://schemas.microsoft.com/office/powerpoint/2010/main" val="1173066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   2, 3,      6, 7,      10, 11,      14, 15</a:t>
            </a:r>
          </a:p>
        </p:txBody>
      </p:sp>
    </p:spTree>
    <p:extLst>
      <p:ext uri="{BB962C8B-B14F-4D97-AF65-F5344CB8AC3E}">
        <p14:creationId xmlns:p14="http://schemas.microsoft.com/office/powerpoint/2010/main" val="105004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Q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your number one of these?</a:t>
            </a:r>
          </a:p>
          <a:p>
            <a:endParaRPr lang="en-US" dirty="0"/>
          </a:p>
          <a:p>
            <a:r>
              <a:rPr lang="en-US" dirty="0"/>
              <a:t>   1,   3,   5,   7,   9,   11,   13,   15</a:t>
            </a:r>
          </a:p>
        </p:txBody>
      </p:sp>
    </p:spTree>
    <p:extLst>
      <p:ext uri="{BB962C8B-B14F-4D97-AF65-F5344CB8AC3E}">
        <p14:creationId xmlns:p14="http://schemas.microsoft.com/office/powerpoint/2010/main" val="93939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Figuring it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the answers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in the diagram</a:t>
            </a:r>
          </a:p>
          <a:p>
            <a:endParaRPr lang="en-US" dirty="0"/>
          </a:p>
          <a:p>
            <a:r>
              <a:rPr lang="en-US" dirty="0"/>
              <a:t>Yes ➔ 1,   No ➔ 0</a:t>
            </a:r>
          </a:p>
          <a:p>
            <a:endParaRPr lang="en-US" dirty="0"/>
          </a:p>
          <a:p>
            <a:r>
              <a:rPr lang="en-US" dirty="0"/>
              <a:t>For each circle, calculate the </a:t>
            </a:r>
            <a:r>
              <a:rPr lang="en-US" i="1" dirty="0"/>
              <a:t>parity</a:t>
            </a:r>
          </a:p>
          <a:p>
            <a:pPr lvl="1"/>
            <a:r>
              <a:rPr lang="en-US" dirty="0"/>
              <a:t>Even number of 1’s is OK</a:t>
            </a:r>
          </a:p>
          <a:p>
            <a:pPr lvl="1"/>
            <a:r>
              <a:rPr lang="en-US" dirty="0"/>
              <a:t>Circle becomes red, if odd</a:t>
            </a:r>
          </a:p>
          <a:p>
            <a:pPr lvl="1"/>
            <a:endParaRPr lang="en-US" dirty="0"/>
          </a:p>
          <a:p>
            <a:r>
              <a:rPr lang="en-US" dirty="0"/>
              <a:t>No red circles ⇒ no lies</a:t>
            </a:r>
          </a:p>
          <a:p>
            <a:endParaRPr lang="en-US" dirty="0"/>
          </a:p>
          <a:p>
            <a:r>
              <a:rPr lang="en-US" dirty="0"/>
              <a:t>Answer </a:t>
            </a:r>
            <a:r>
              <a:rPr lang="en-US" i="1" dirty="0">
                <a:solidFill>
                  <a:srgbClr val="FF0000"/>
                </a:solidFill>
              </a:rPr>
              <a:t>inside all red circles </a:t>
            </a:r>
            <a:r>
              <a:rPr lang="en-US" dirty="0"/>
              <a:t>and </a:t>
            </a:r>
            <a:r>
              <a:rPr lang="en-US" i="1" dirty="0"/>
              <a:t>outside all black </a:t>
            </a:r>
            <a:r>
              <a:rPr lang="en-US" dirty="0"/>
              <a:t>circles was a lie</a:t>
            </a:r>
          </a:p>
          <a:p>
            <a:endParaRPr lang="en-US" dirty="0"/>
          </a:p>
          <a:p>
            <a:r>
              <a:rPr lang="en-US" dirty="0"/>
              <a:t>Correct the lie, and calculate N = 8 a</a:t>
            </a:r>
            <a:r>
              <a:rPr lang="en-US" baseline="-25000" dirty="0"/>
              <a:t>3</a:t>
            </a:r>
            <a:r>
              <a:rPr lang="en-US" dirty="0"/>
              <a:t> + 4 a</a:t>
            </a:r>
            <a:r>
              <a:rPr lang="en-US" baseline="-25000" dirty="0"/>
              <a:t>5</a:t>
            </a:r>
            <a:r>
              <a:rPr lang="en-US" dirty="0"/>
              <a:t> + 2 a</a:t>
            </a:r>
            <a:r>
              <a:rPr lang="en-US" baseline="-25000" dirty="0"/>
              <a:t>6</a:t>
            </a:r>
            <a:r>
              <a:rPr lang="en-US" dirty="0"/>
              <a:t> + a</a:t>
            </a:r>
            <a:r>
              <a:rPr lang="en-US" baseline="-25000" dirty="0"/>
              <a:t>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98745" y="2092861"/>
            <a:ext cx="2172725" cy="1941234"/>
            <a:chOff x="5674744" y="2092861"/>
            <a:chExt cx="2172725" cy="1941234"/>
          </a:xfrm>
        </p:grpSpPr>
        <p:sp>
          <p:nvSpPr>
            <p:cNvPr id="14" name="TextBox 13"/>
            <p:cNvSpPr txBox="1"/>
            <p:nvPr/>
          </p:nvSpPr>
          <p:spPr>
            <a:xfrm>
              <a:off x="7425559" y="3633985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37822" y="2092861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4744" y="3633985"/>
              <a:ext cx="421910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68634" y="2795614"/>
            <a:ext cx="1408284" cy="1238481"/>
            <a:chOff x="6044634" y="2795613"/>
            <a:chExt cx="1408284" cy="1238481"/>
          </a:xfrm>
        </p:grpSpPr>
        <p:sp>
          <p:nvSpPr>
            <p:cNvPr id="21" name="TextBox 20"/>
            <p:cNvSpPr txBox="1"/>
            <p:nvPr/>
          </p:nvSpPr>
          <p:spPr>
            <a:xfrm>
              <a:off x="6537821" y="3079180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4634" y="2795613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5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0149" y="3633984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6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31008" y="2820270"/>
              <a:ext cx="42191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7374423" y="1778000"/>
            <a:ext cx="1801091" cy="180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54107" y="2678546"/>
            <a:ext cx="1801091" cy="180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966379" y="2678546"/>
            <a:ext cx="1801091" cy="1800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(7, 4) Error-Correcting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block of 4 source bits is encoded in 7 bits</a:t>
            </a:r>
          </a:p>
          <a:p>
            <a:pPr lvl="1"/>
            <a:r>
              <a:rPr lang="en-US" dirty="0"/>
              <a:t>Code rate = 4/7</a:t>
            </a:r>
          </a:p>
          <a:p>
            <a:pPr lvl="1"/>
            <a:endParaRPr lang="en-US" dirty="0"/>
          </a:p>
          <a:p>
            <a:r>
              <a:rPr lang="en-US" dirty="0"/>
              <a:t>Encoding algorithm:</a:t>
            </a:r>
          </a:p>
          <a:p>
            <a:pPr lvl="1"/>
            <a:r>
              <a:rPr lang="en-US" dirty="0"/>
              <a:t>Place the four source bits 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  <a:p>
            <a:pPr lvl="1"/>
            <a:r>
              <a:rPr lang="en-US" dirty="0"/>
              <a:t>Compute three parity bits p</a:t>
            </a:r>
            <a:r>
              <a:rPr lang="en-US" baseline="-25000" dirty="0"/>
              <a:t>1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p</a:t>
            </a:r>
            <a:r>
              <a:rPr lang="en-US" baseline="-25000" dirty="0"/>
              <a:t>3</a:t>
            </a:r>
          </a:p>
          <a:p>
            <a:pPr marL="457200" lvl="1" indent="0">
              <a:buNone/>
            </a:pPr>
            <a:r>
              <a:rPr lang="en-US" dirty="0"/>
              <a:t>	such that each circle contains</a:t>
            </a:r>
          </a:p>
          <a:p>
            <a:pPr marL="457200" lvl="1" indent="0">
              <a:buNone/>
            </a:pPr>
            <a:r>
              <a:rPr lang="en-US" dirty="0"/>
              <a:t>	an </a:t>
            </a:r>
            <a:r>
              <a:rPr lang="en-US" i="1" dirty="0"/>
              <a:t>even</a:t>
            </a:r>
            <a:r>
              <a:rPr lang="en-US" dirty="0"/>
              <a:t> number of 1s</a:t>
            </a:r>
          </a:p>
          <a:p>
            <a:pPr lvl="1"/>
            <a:r>
              <a:rPr lang="en-US" dirty="0"/>
              <a:t>Transmit 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s</a:t>
            </a:r>
            <a:r>
              <a:rPr lang="en-US" baseline="-25000" dirty="0"/>
              <a:t>3</a:t>
            </a:r>
            <a:r>
              <a:rPr lang="en-US" dirty="0"/>
              <a:t>s</a:t>
            </a:r>
            <a:r>
              <a:rPr lang="en-US" baseline="-25000" dirty="0"/>
              <a:t>4</a:t>
            </a:r>
            <a:r>
              <a:rPr lang="en-US" dirty="0"/>
              <a:t>p</a:t>
            </a:r>
            <a:r>
              <a:rPr lang="en-US" baseline="-25000" dirty="0"/>
              <a:t>1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/>
              <a:t>p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Changing 1 source bit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changes ≥ 2 parity bits</a:t>
            </a:r>
          </a:p>
          <a:p>
            <a:pPr lvl="1"/>
            <a:endParaRPr lang="en-US" dirty="0"/>
          </a:p>
          <a:p>
            <a:r>
              <a:rPr lang="en-US" dirty="0"/>
              <a:t>Decoding algorithm can correct 1 error per code word</a:t>
            </a:r>
          </a:p>
          <a:p>
            <a:pPr lvl="1"/>
            <a:r>
              <a:rPr lang="en-US" dirty="0"/>
              <a:t>Redo the encoding, using differences in received and computed parity bits to locate an error</a:t>
            </a:r>
          </a:p>
          <a:p>
            <a:pPr lvl="1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7568635" y="2795614"/>
            <a:ext cx="1394375" cy="1238481"/>
            <a:chOff x="6044634" y="2795613"/>
            <a:chExt cx="1394375" cy="1238481"/>
          </a:xfrm>
        </p:grpSpPr>
        <p:sp>
          <p:nvSpPr>
            <p:cNvPr id="8" name="TextBox 7"/>
            <p:cNvSpPr txBox="1"/>
            <p:nvPr/>
          </p:nvSpPr>
          <p:spPr>
            <a:xfrm>
              <a:off x="6537821" y="3079180"/>
              <a:ext cx="4080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4634" y="2795613"/>
              <a:ext cx="4080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0149" y="3633984"/>
              <a:ext cx="4080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1008" y="2820270"/>
              <a:ext cx="40800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98744" y="2092861"/>
            <a:ext cx="2173218" cy="1941234"/>
            <a:chOff x="5674744" y="2092861"/>
            <a:chExt cx="2173218" cy="1941234"/>
          </a:xfrm>
        </p:grpSpPr>
        <p:sp>
          <p:nvSpPr>
            <p:cNvPr id="13" name="TextBox 12"/>
            <p:cNvSpPr txBox="1"/>
            <p:nvPr/>
          </p:nvSpPr>
          <p:spPr>
            <a:xfrm>
              <a:off x="7425559" y="3633985"/>
              <a:ext cx="422403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37822" y="2092861"/>
              <a:ext cx="422403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74744" y="3633985"/>
              <a:ext cx="422403" cy="400110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54107" y="1778000"/>
            <a:ext cx="3013363" cy="2700546"/>
            <a:chOff x="5230106" y="1777999"/>
            <a:chExt cx="3013363" cy="2700546"/>
          </a:xfrm>
        </p:grpSpPr>
        <p:sp>
          <p:nvSpPr>
            <p:cNvPr id="4" name="Oval 3"/>
            <p:cNvSpPr/>
            <p:nvPr/>
          </p:nvSpPr>
          <p:spPr bwMode="auto">
            <a:xfrm>
              <a:off x="5850422" y="1777999"/>
              <a:ext cx="1801091" cy="180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230106" y="2678545"/>
              <a:ext cx="1801091" cy="180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42378" y="2678545"/>
              <a:ext cx="1801091" cy="18000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78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6625" y="2922589"/>
            <a:ext cx="7778750" cy="574675"/>
          </a:xfrm>
        </p:spPr>
        <p:txBody>
          <a:bodyPr/>
          <a:lstStyle/>
          <a:p>
            <a:pPr algn="ctr" eaLnBrk="1" hangingPunct="1"/>
            <a:r>
              <a:rPr lang="en-US" dirty="0">
                <a:cs typeface="Arial" charset="0"/>
              </a:rPr>
              <a:t>Theme 2: Information Theory</a:t>
            </a:r>
            <a:endParaRPr lang="el-GR" dirty="0">
              <a:cs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44688" y="785487"/>
            <a:ext cx="181822" cy="402291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81200" y="278130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81200" y="3638550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Error-Control Codes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bit error changes one bit of a code word</a:t>
            </a:r>
          </a:p>
          <a:p>
            <a:pPr lvl="1"/>
            <a:r>
              <a:rPr lang="en-US" dirty="0"/>
              <a:t>1010101 ➔ 1110101</a:t>
            </a:r>
          </a:p>
          <a:p>
            <a:r>
              <a:rPr lang="en-US" dirty="0"/>
              <a:t>In order to </a:t>
            </a:r>
            <a:r>
              <a:rPr lang="en-US" i="1" dirty="0"/>
              <a:t>detect</a:t>
            </a:r>
            <a:r>
              <a:rPr lang="en-US" dirty="0"/>
              <a:t> a </a:t>
            </a:r>
            <a:r>
              <a:rPr lang="en-US" i="1" dirty="0"/>
              <a:t>single</a:t>
            </a:r>
            <a:r>
              <a:rPr lang="en-US" dirty="0"/>
              <a:t>-bit error,</a:t>
            </a:r>
          </a:p>
          <a:p>
            <a:pPr lvl="1"/>
            <a:r>
              <a:rPr lang="en-US" dirty="0"/>
              <a:t>any one-bit change of a code word should </a:t>
            </a:r>
            <a:r>
              <a:rPr lang="en-US" i="1" dirty="0"/>
              <a:t>not</a:t>
            </a:r>
            <a:r>
              <a:rPr lang="en-US" dirty="0"/>
              <a:t> yield a code word</a:t>
            </a:r>
          </a:p>
          <a:p>
            <a:r>
              <a:rPr lang="en-US" dirty="0"/>
              <a:t>(Cf. prefix-free code: a shorter prefix of a code word is not itself a code word; in general: each code word excludes some other words)</a:t>
            </a:r>
          </a:p>
          <a:p>
            <a:endParaRPr lang="en-US" dirty="0"/>
          </a:p>
          <a:p>
            <a:r>
              <a:rPr lang="en-US" i="1" dirty="0"/>
              <a:t>Hamming distance</a:t>
            </a:r>
            <a:r>
              <a:rPr lang="en-US" dirty="0"/>
              <a:t> between two symbol (bit) sequences:</a:t>
            </a:r>
          </a:p>
          <a:p>
            <a:pPr lvl="1"/>
            <a:r>
              <a:rPr lang="en-US" dirty="0"/>
              <a:t>Number of positions where they differ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36" y="4559185"/>
            <a:ext cx="4045837" cy="21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Error-Detection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</a:t>
            </a:r>
            <a:r>
              <a:rPr lang="en-US" i="1" dirty="0"/>
              <a:t>detect</a:t>
            </a:r>
            <a:r>
              <a:rPr lang="en-US" dirty="0"/>
              <a:t>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i="1" dirty="0"/>
              <a:t>single</a:t>
            </a:r>
            <a:r>
              <a:rPr lang="en-US" dirty="0"/>
              <a:t>-bit errors in </a:t>
            </a:r>
            <a:r>
              <a:rPr lang="en-US" i="1" dirty="0"/>
              <a:t>every</a:t>
            </a:r>
            <a:r>
              <a:rPr lang="en-US" dirty="0"/>
              <a:t> code word, the Hamming distance between </a:t>
            </a:r>
            <a:r>
              <a:rPr lang="en-US" i="1" dirty="0"/>
              <a:t>all</a:t>
            </a:r>
            <a:r>
              <a:rPr lang="en-US" dirty="0"/>
              <a:t> pairs of code words must be ≥ 2</a:t>
            </a:r>
          </a:p>
          <a:p>
            <a:pPr lvl="1"/>
            <a:r>
              <a:rPr lang="en-US" dirty="0"/>
              <a:t>A pair at Hamming distance 1 could be turned into each other by a single-bit error</a:t>
            </a:r>
          </a:p>
          <a:p>
            <a:pPr lvl="1"/>
            <a:r>
              <a:rPr lang="en-US" dirty="0"/>
              <a:t>2-Repeat code: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 detect </a:t>
            </a:r>
            <a:r>
              <a:rPr lang="en-US" i="1" dirty="0"/>
              <a:t>all</a:t>
            </a:r>
            <a:r>
              <a:rPr lang="en-US" dirty="0"/>
              <a:t> k-bit errors, Hamming distances must be ≥ k+1</a:t>
            </a:r>
          </a:p>
          <a:p>
            <a:pPr lvl="1"/>
            <a:r>
              <a:rPr lang="en-US" dirty="0"/>
              <a:t>Otherwise, k bit errors can convert one code word into another</a:t>
            </a:r>
          </a:p>
          <a:p>
            <a:pPr lvl="1"/>
            <a:r>
              <a:rPr lang="en-US" dirty="0"/>
              <a:t>Hamming (7, 4) code: distance between code words ≥ 3</a:t>
            </a:r>
            <a:br>
              <a:rPr lang="en-US" dirty="0"/>
            </a:br>
            <a:r>
              <a:rPr lang="en-US" dirty="0"/>
              <a:t>It can </a:t>
            </a:r>
            <a:r>
              <a:rPr lang="en-US" i="1" dirty="0"/>
              <a:t>detect</a:t>
            </a:r>
            <a:r>
              <a:rPr lang="en-US" dirty="0"/>
              <a:t> all 2-bit errors</a:t>
            </a:r>
          </a:p>
          <a:p>
            <a:endParaRPr lang="en-US" dirty="0"/>
          </a:p>
        </p:txBody>
      </p:sp>
      <p:pic>
        <p:nvPicPr>
          <p:cNvPr id="5" name="Picture 4" descr="latex-image-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91" y="2662491"/>
            <a:ext cx="2743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Error-Correction Bound</a:t>
            </a:r>
          </a:p>
        </p:txBody>
      </p:sp>
      <p:pic>
        <p:nvPicPr>
          <p:cNvPr id="4" name="Picture 3" descr="gray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28" y="2305523"/>
            <a:ext cx="3617976" cy="31882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</a:t>
            </a:r>
            <a:r>
              <a:rPr lang="en-US" i="1" dirty="0"/>
              <a:t>correct</a:t>
            </a:r>
            <a:r>
              <a:rPr lang="en-US" dirty="0"/>
              <a:t> </a:t>
            </a:r>
            <a:r>
              <a:rPr lang="en-US" i="1" dirty="0"/>
              <a:t>all</a:t>
            </a:r>
            <a:r>
              <a:rPr lang="en-US" dirty="0"/>
              <a:t> </a:t>
            </a:r>
            <a:r>
              <a:rPr lang="en-US" i="1" dirty="0"/>
              <a:t>single</a:t>
            </a:r>
            <a:r>
              <a:rPr lang="en-US" dirty="0"/>
              <a:t>-bit errors in </a:t>
            </a:r>
            <a:r>
              <a:rPr lang="en-US" i="1" dirty="0"/>
              <a:t>every</a:t>
            </a:r>
            <a:r>
              <a:rPr lang="en-US" dirty="0"/>
              <a:t> code word, the Hamming distance between all pairs of code words must be ≥ 3</a:t>
            </a:r>
          </a:p>
          <a:p>
            <a:pPr lvl="1"/>
            <a:r>
              <a:rPr lang="en-US" dirty="0"/>
              <a:t>A pair at distance 2 has ≥ 1 word in between, at distance 1: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3-Repeat code: distance(000, 111) = 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correct </a:t>
            </a:r>
            <a:r>
              <a:rPr lang="en-US" i="1" dirty="0"/>
              <a:t>all</a:t>
            </a:r>
            <a:r>
              <a:rPr lang="en-US" dirty="0"/>
              <a:t> k-bit errors, Hamming distances must be ≥ 2k+1</a:t>
            </a:r>
          </a:p>
          <a:p>
            <a:pPr lvl="1"/>
            <a:r>
              <a:rPr lang="en-US" dirty="0"/>
              <a:t>Otherwise, a received word with k bit errors cannot be decoded</a:t>
            </a:r>
          </a:p>
          <a:p>
            <a:endParaRPr lang="en-US" dirty="0"/>
          </a:p>
        </p:txBody>
      </p:sp>
      <p:pic>
        <p:nvPicPr>
          <p:cNvPr id="5" name="Picture 4" descr="latex-image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03" y="2403582"/>
            <a:ext cx="2743200" cy="1727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121676" y="4500082"/>
            <a:ext cx="283583" cy="565697"/>
          </a:xfrm>
          <a:prstGeom prst="ellipse">
            <a:avLst/>
          </a:prstGeom>
          <a:solidFill>
            <a:srgbClr val="008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897150" y="2823339"/>
            <a:ext cx="283583" cy="565697"/>
          </a:xfrm>
          <a:prstGeom prst="ellipse">
            <a:avLst/>
          </a:prstGeom>
          <a:solidFill>
            <a:srgbClr val="008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5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y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75" y="3127254"/>
            <a:ext cx="4597400" cy="405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Correct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symmetric channel:</a:t>
            </a:r>
          </a:p>
          <a:p>
            <a:pPr lvl="1"/>
            <a:r>
              <a:rPr lang="en-US" dirty="0"/>
              <a:t>Smaller number of bit errors is more probable (more likely)</a:t>
            </a:r>
          </a:p>
          <a:p>
            <a:pPr lvl="1"/>
            <a:r>
              <a:rPr lang="en-US" dirty="0"/>
              <a:t>Apply </a:t>
            </a:r>
            <a:r>
              <a:rPr lang="en-US" i="1" dirty="0"/>
              <a:t>maximum likelihood decoding</a:t>
            </a:r>
          </a:p>
          <a:p>
            <a:pPr lvl="1"/>
            <a:r>
              <a:rPr lang="en-US" dirty="0"/>
              <a:t>Decode received word to (any) </a:t>
            </a:r>
            <a:r>
              <a:rPr lang="en-US" i="1" dirty="0"/>
              <a:t>nearest</a:t>
            </a:r>
            <a:r>
              <a:rPr lang="en-US" dirty="0"/>
              <a:t> code word</a:t>
            </a:r>
          </a:p>
          <a:p>
            <a:pPr lvl="2"/>
            <a:r>
              <a:rPr lang="en-US" dirty="0"/>
              <a:t>Also known as </a:t>
            </a:r>
            <a:r>
              <a:rPr lang="en-US" i="1" dirty="0"/>
              <a:t>minimum-distance decoding</a:t>
            </a:r>
          </a:p>
          <a:p>
            <a:pPr lvl="1"/>
            <a:r>
              <a:rPr lang="en-US" dirty="0"/>
              <a:t>3-Repeat code: code words 000 and 111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838094" y="3821988"/>
            <a:ext cx="283583" cy="565697"/>
          </a:xfrm>
          <a:prstGeom prst="ellipse">
            <a:avLst/>
          </a:prstGeom>
          <a:solidFill>
            <a:srgbClr val="008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81762" y="5954903"/>
            <a:ext cx="283583" cy="565697"/>
          </a:xfrm>
          <a:prstGeom prst="ellipse">
            <a:avLst/>
          </a:prstGeom>
          <a:solidFill>
            <a:srgbClr val="008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Codes Are Hard to Find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Nowadays, families of good error-correcting codes are known</a:t>
            </a:r>
          </a:p>
          <a:p>
            <a:pPr lvl="1"/>
            <a:r>
              <a:rPr lang="en-US" dirty="0"/>
              <a:t>Code rate close to effective channel capacity</a:t>
            </a:r>
          </a:p>
          <a:p>
            <a:pPr lvl="1"/>
            <a:r>
              <a:rPr lang="en-US" dirty="0"/>
              <a:t>Low residual error probability</a:t>
            </a:r>
          </a:p>
          <a:p>
            <a:endParaRPr lang="en-US" dirty="0"/>
          </a:p>
          <a:p>
            <a:r>
              <a:rPr lang="en-US" dirty="0"/>
              <a:t>Consult an expert</a:t>
            </a:r>
          </a:p>
        </p:txBody>
      </p:sp>
    </p:spTree>
    <p:extLst>
      <p:ext uri="{BB962C8B-B14F-4D97-AF65-F5344CB8AC3E}">
        <p14:creationId xmlns:p14="http://schemas.microsoft.com/office/powerpoint/2010/main" val="1787572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Source &amp; Channel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to do source &amp; channel encoding &amp; decoding?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2438946" y="2326212"/>
            <a:ext cx="1263822" cy="3120479"/>
            <a:chOff x="914946" y="2326211"/>
            <a:chExt cx="1263822" cy="312047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914946" y="2326211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922088" y="500160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757487" y="3663907"/>
            <a:ext cx="1788223" cy="445088"/>
            <a:chOff x="5233486" y="3663907"/>
            <a:chExt cx="1788223" cy="44508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233486" y="3663907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Noise</a:t>
              </a:r>
            </a:p>
          </p:txBody>
        </p:sp>
        <p:cxnSp>
          <p:nvCxnSpPr>
            <p:cNvPr id="15" name="Straight Arrow Connector 14"/>
            <p:cNvCxnSpPr>
              <a:stCxn id="14" idx="3"/>
              <a:endCxn id="7" idx="1"/>
            </p:cNvCxnSpPr>
            <p:nvPr/>
          </p:nvCxnSpPr>
          <p:spPr bwMode="auto">
            <a:xfrm>
              <a:off x="6490166" y="3886451"/>
              <a:ext cx="531543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5486811" y="2070823"/>
            <a:ext cx="1271284" cy="3631257"/>
            <a:chOff x="3962811" y="2070822"/>
            <a:chExt cx="1271284" cy="363125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962811" y="2070822"/>
              <a:ext cx="1256680" cy="955866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Source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Encoder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977415" y="4746213"/>
              <a:ext cx="1256680" cy="95586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Source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Decoder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95627" y="2548756"/>
            <a:ext cx="6106763" cy="2675391"/>
            <a:chOff x="2171626" y="2548755"/>
            <a:chExt cx="6106763" cy="2675391"/>
          </a:xfrm>
        </p:grpSpPr>
        <p:cxnSp>
          <p:nvCxnSpPr>
            <p:cNvPr id="13" name="Straight Arrow Connector 12"/>
            <p:cNvCxnSpPr>
              <a:stCxn id="11" idx="1"/>
              <a:endCxn id="6" idx="3"/>
            </p:cNvCxnSpPr>
            <p:nvPr/>
          </p:nvCxnSpPr>
          <p:spPr bwMode="auto">
            <a:xfrm flipH="1">
              <a:off x="2178768" y="5224146"/>
              <a:ext cx="1798647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5" idx="3"/>
              <a:endCxn id="10" idx="1"/>
            </p:cNvCxnSpPr>
            <p:nvPr/>
          </p:nvCxnSpPr>
          <p:spPr bwMode="auto">
            <a:xfrm>
              <a:off x="2171626" y="2548755"/>
              <a:ext cx="179118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Rounded Rectangle 6"/>
            <p:cNvSpPr/>
            <p:nvPr/>
          </p:nvSpPr>
          <p:spPr bwMode="auto">
            <a:xfrm>
              <a:off x="7021709" y="366390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35" name="Straight Arrow Connector 34"/>
            <p:cNvCxnSpPr>
              <a:stCxn id="34" idx="2"/>
              <a:endCxn id="7" idx="0"/>
            </p:cNvCxnSpPr>
            <p:nvPr/>
          </p:nvCxnSpPr>
          <p:spPr bwMode="auto">
            <a:xfrm>
              <a:off x="7650049" y="3026688"/>
              <a:ext cx="0" cy="63721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38" idx="0"/>
            </p:cNvCxnSpPr>
            <p:nvPr/>
          </p:nvCxnSpPr>
          <p:spPr bwMode="auto">
            <a:xfrm>
              <a:off x="7650049" y="4108995"/>
              <a:ext cx="0" cy="63721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38" idx="1"/>
              <a:endCxn id="11" idx="3"/>
            </p:cNvCxnSpPr>
            <p:nvPr/>
          </p:nvCxnSpPr>
          <p:spPr bwMode="auto">
            <a:xfrm flipH="1">
              <a:off x="5234095" y="5224146"/>
              <a:ext cx="178761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10" idx="3"/>
              <a:endCxn id="34" idx="1"/>
            </p:cNvCxnSpPr>
            <p:nvPr/>
          </p:nvCxnSpPr>
          <p:spPr bwMode="auto">
            <a:xfrm>
              <a:off x="5219491" y="2548755"/>
              <a:ext cx="180221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8545709" y="2070823"/>
            <a:ext cx="1256680" cy="3631257"/>
            <a:chOff x="7021709" y="2070822"/>
            <a:chExt cx="1256680" cy="3631257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7021709" y="2070822"/>
              <a:ext cx="1256680" cy="955866"/>
            </a:xfrm>
            <a:prstGeom prst="round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Encoder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7021709" y="4746213"/>
              <a:ext cx="1256680" cy="955866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Decoder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7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Noisy channel, effective capacity, residual error</a:t>
            </a:r>
          </a:p>
          <a:p>
            <a:endParaRPr lang="en-US" dirty="0"/>
          </a:p>
          <a:p>
            <a:r>
              <a:rPr lang="en-US" dirty="0"/>
              <a:t>Error control coding, a.k.a. channel coding; detection, correction</a:t>
            </a:r>
          </a:p>
          <a:p>
            <a:endParaRPr lang="en-US" dirty="0"/>
          </a:p>
          <a:p>
            <a:r>
              <a:rPr lang="en-US" dirty="0"/>
              <a:t>Channel coding: add redundancy to limit impact of noise</a:t>
            </a:r>
          </a:p>
          <a:p>
            <a:pPr lvl="1"/>
            <a:r>
              <a:rPr lang="en-US" dirty="0">
                <a:hlinkClick r:id="rId3"/>
              </a:rPr>
              <a:t>Code rate</a:t>
            </a:r>
            <a:endParaRPr lang="en-US" dirty="0"/>
          </a:p>
          <a:p>
            <a:r>
              <a:rPr lang="en-US" dirty="0">
                <a:hlinkClick r:id="rId4"/>
              </a:rPr>
              <a:t>Shannon’s Noisy Channel Coding Theorem</a:t>
            </a:r>
            <a:r>
              <a:rPr lang="en-US" dirty="0"/>
              <a:t>: limit on error reduction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Repetition code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Hamming distance</a:t>
            </a:r>
            <a:r>
              <a:rPr lang="en-US" dirty="0"/>
              <a:t>, error detection and error correction limits</a:t>
            </a:r>
          </a:p>
          <a:p>
            <a:pPr lvl="1"/>
            <a:r>
              <a:rPr lang="en-US" dirty="0"/>
              <a:t>Maximum-likelihood decoding, minimum distance decoding</a:t>
            </a:r>
          </a:p>
          <a:p>
            <a:r>
              <a:rPr lang="en-US" dirty="0">
                <a:hlinkClick r:id="rId7"/>
              </a:rPr>
              <a:t>Hamming (7, 4) code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Ulam’s Game</a:t>
            </a:r>
            <a:r>
              <a:rPr lang="en-US" dirty="0"/>
              <a:t>: Number guessing with a liar</a:t>
            </a:r>
          </a:p>
        </p:txBody>
      </p:sp>
    </p:spTree>
    <p:extLst>
      <p:ext uri="{BB962C8B-B14F-4D97-AF65-F5344CB8AC3E}">
        <p14:creationId xmlns:p14="http://schemas.microsoft.com/office/powerpoint/2010/main" val="3383209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Practice Sets P2b, P2c</a:t>
            </a:r>
          </a:p>
          <a:p>
            <a:pPr lvl="1" eaLnBrk="1" hangingPunct="1"/>
            <a:r>
              <a:rPr lang="en-US" dirty="0"/>
              <a:t>Uses </a:t>
            </a:r>
            <a:r>
              <a:rPr lang="en-US" i="1" dirty="0"/>
              <a:t>Tom’s JavaScript Machine</a:t>
            </a:r>
            <a:r>
              <a:rPr lang="en-US" dirty="0"/>
              <a:t> (requires web browser)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Khan Academy: </a:t>
            </a:r>
            <a:r>
              <a:rPr lang="en-US" dirty="0">
                <a:hlinkClick r:id="rId2"/>
              </a:rPr>
              <a:t>Language of Coins (Information Theory)</a:t>
            </a:r>
            <a:endParaRPr lang="en-US" dirty="0"/>
          </a:p>
          <a:p>
            <a:pPr lvl="1" eaLnBrk="1" hangingPunct="1"/>
            <a:r>
              <a:rPr lang="en-US" dirty="0"/>
              <a:t>Especially: Videos 1, 4, 9, 10, 12–15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Crypto part (Lecture 8) will use GPG: </a:t>
            </a:r>
            <a:r>
              <a:rPr lang="en-US" dirty="0">
                <a:hlinkClick r:id="rId3"/>
              </a:rPr>
              <a:t>www.gnupg.org</a:t>
            </a:r>
            <a:endParaRPr lang="en-US" dirty="0"/>
          </a:p>
          <a:p>
            <a:pPr lvl="1" eaLnBrk="1" hangingPunct="1"/>
            <a:r>
              <a:rPr lang="en-US" dirty="0"/>
              <a:t>Windows, Mac, Linux versions available</a:t>
            </a:r>
          </a:p>
          <a:p>
            <a:pPr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for Information Theory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Problem: Communication and storage of information</a:t>
            </a:r>
          </a:p>
          <a:p>
            <a:pPr lvl="1"/>
            <a:r>
              <a:rPr lang="en-US" dirty="0"/>
              <a:t>Not modified by computation, but communicated/stored ‘as is’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Lecture 5: A quantitative theory of information</a:t>
            </a:r>
          </a:p>
          <a:p>
            <a:r>
              <a:rPr lang="en-US" dirty="0"/>
              <a:t>Lecture 6: Compression for </a:t>
            </a:r>
            <a:r>
              <a:rPr lang="en-US" i="1" dirty="0"/>
              <a:t>efficient</a:t>
            </a:r>
            <a:r>
              <a:rPr lang="en-US" dirty="0"/>
              <a:t> communication</a:t>
            </a:r>
          </a:p>
          <a:p>
            <a:r>
              <a:rPr lang="en-US" dirty="0"/>
              <a:t>Lecture 7: </a:t>
            </a:r>
            <a:r>
              <a:rPr lang="en-US" b="1" dirty="0"/>
              <a:t>Protection against </a:t>
            </a:r>
            <a:r>
              <a:rPr lang="en-US" b="1" i="1" dirty="0"/>
              <a:t>noise</a:t>
            </a:r>
            <a:r>
              <a:rPr lang="en-US" b="1" dirty="0"/>
              <a:t> for </a:t>
            </a:r>
            <a:r>
              <a:rPr lang="en-US" b="1" i="1" dirty="0"/>
              <a:t>reliable</a:t>
            </a:r>
            <a:r>
              <a:rPr lang="en-US" b="1" dirty="0"/>
              <a:t> communication</a:t>
            </a:r>
          </a:p>
          <a:p>
            <a:r>
              <a:rPr lang="en-US" dirty="0"/>
              <a:t>Lecture 8: Protection against </a:t>
            </a:r>
            <a:r>
              <a:rPr lang="en-US" i="1" dirty="0"/>
              <a:t>adversary</a:t>
            </a:r>
            <a:r>
              <a:rPr lang="en-US" dirty="0"/>
              <a:t> for </a:t>
            </a:r>
            <a:r>
              <a:rPr lang="en-US" i="1" dirty="0"/>
              <a:t>secure</a:t>
            </a:r>
            <a:r>
              <a:rPr lang="en-US" dirty="0"/>
              <a:t> communication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52648" y="1411685"/>
            <a:ext cx="6283951" cy="1277745"/>
            <a:chOff x="1428647" y="2007752"/>
            <a:chExt cx="6283951" cy="1277745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428647" y="2007752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9026" y="2007752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38836" y="2007752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 bwMode="auto">
            <a:xfrm>
              <a:off x="2685327" y="2230296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5" idx="1"/>
            </p:cNvCxnSpPr>
            <p:nvPr/>
          </p:nvCxnSpPr>
          <p:spPr bwMode="auto">
            <a:xfrm>
              <a:off x="5195516" y="2230296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ounded Rectangle 18"/>
            <p:cNvSpPr/>
            <p:nvPr/>
          </p:nvSpPr>
          <p:spPr bwMode="auto">
            <a:xfrm>
              <a:off x="1435539" y="2840409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latin typeface="Arial" pitchFamily="34" charset="0"/>
                </a:rPr>
                <a:t>Storer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6455918" y="2840409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Retriever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45728" y="2840409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Memory</a:t>
              </a:r>
            </a:p>
          </p:txBody>
        </p:sp>
        <p:cxnSp>
          <p:nvCxnSpPr>
            <p:cNvPr id="22" name="Straight Arrow Connector 21"/>
            <p:cNvCxnSpPr>
              <a:stCxn id="19" idx="3"/>
              <a:endCxn id="21" idx="1"/>
            </p:cNvCxnSpPr>
            <p:nvPr/>
          </p:nvCxnSpPr>
          <p:spPr bwMode="auto">
            <a:xfrm>
              <a:off x="2692219" y="3062953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21" idx="3"/>
              <a:endCxn id="20" idx="1"/>
            </p:cNvCxnSpPr>
            <p:nvPr/>
          </p:nvCxnSpPr>
          <p:spPr bwMode="auto">
            <a:xfrm>
              <a:off x="5202408" y="3062953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988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Lectures 5+6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Information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unit of information</a:t>
            </a:r>
            <a:r>
              <a:rPr lang="en-US" dirty="0"/>
              <a:t>, information source, </a:t>
            </a:r>
            <a:r>
              <a:rPr lang="en-US" dirty="0">
                <a:hlinkClick r:id="rId5"/>
              </a:rPr>
              <a:t>entropy</a:t>
            </a:r>
            <a:endParaRPr lang="en-US" dirty="0"/>
          </a:p>
          <a:p>
            <a:endParaRPr lang="en-US" dirty="0"/>
          </a:p>
          <a:p>
            <a:r>
              <a:rPr lang="en-US" dirty="0"/>
              <a:t>Source coding: compress symbol sequence, reduce </a:t>
            </a:r>
            <a:r>
              <a:rPr lang="en-US" i="1" dirty="0"/>
              <a:t>redundancy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Shannon’s Source Coding Theorem</a:t>
            </a:r>
            <a:r>
              <a:rPr lang="en-US" dirty="0"/>
              <a:t>: limit on lossless compression</a:t>
            </a:r>
          </a:p>
          <a:p>
            <a:pPr lvl="1"/>
            <a:r>
              <a:rPr lang="en-US" dirty="0"/>
              <a:t>Converse: The more you can compress without loss, the less information was contained in the original sequence</a:t>
            </a:r>
          </a:p>
          <a:p>
            <a:endParaRPr lang="en-US" dirty="0"/>
          </a:p>
          <a:p>
            <a:r>
              <a:rPr lang="en-US" dirty="0"/>
              <a:t>Prefix-free variable-length codes</a:t>
            </a:r>
          </a:p>
          <a:p>
            <a:pPr lvl="1"/>
            <a:r>
              <a:rPr lang="en-US" dirty="0"/>
              <a:t>Unique decoding property</a:t>
            </a:r>
          </a:p>
          <a:p>
            <a:endParaRPr lang="en-US" dirty="0"/>
          </a:p>
          <a:p>
            <a:r>
              <a:rPr lang="en-US" dirty="0"/>
              <a:t>Huffman’s algorithm: generates an optimal compression algorithm</a:t>
            </a:r>
          </a:p>
          <a:p>
            <a:pPr lvl="1"/>
            <a:r>
              <a:rPr lang="en-US" dirty="0"/>
              <a:t>Given the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2663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capacity</a:t>
            </a:r>
            <a:r>
              <a:rPr lang="en-US" dirty="0"/>
              <a:t> of a communication channel measures how many bits, on average, it can deliver reliably per transmitted bit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 noisy channel corrupts the transmitted symbols ‘randomly’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Noise is anti-information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entropy of the noise</a:t>
            </a:r>
            <a:r>
              <a:rPr lang="en-US" dirty="0"/>
              <a:t> must be subtracted from the ideal capacity (i.e., from 1) to obtain the (</a:t>
            </a:r>
            <a:r>
              <a:rPr lang="en-US" i="1" dirty="0"/>
              <a:t>effective) capacity</a:t>
            </a:r>
            <a:r>
              <a:rPr lang="en-US" dirty="0"/>
              <a:t> of the </a:t>
            </a:r>
            <a:r>
              <a:rPr lang="en-US" dirty="0" err="1"/>
              <a:t>channel+noise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952648" y="2237008"/>
            <a:ext cx="6277059" cy="445088"/>
            <a:chOff x="1428647" y="2989077"/>
            <a:chExt cx="6277059" cy="445088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428647" y="2989077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449026" y="2989077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3938836" y="298907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7" name="Straight Arrow Connector 6"/>
            <p:cNvCxnSpPr>
              <a:stCxn id="4" idx="3"/>
              <a:endCxn id="6" idx="1"/>
            </p:cNvCxnSpPr>
            <p:nvPr/>
          </p:nvCxnSpPr>
          <p:spPr bwMode="auto">
            <a:xfrm>
              <a:off x="2685327" y="3211621"/>
              <a:ext cx="1253509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6" idx="3"/>
              <a:endCxn id="5" idx="1"/>
            </p:cNvCxnSpPr>
            <p:nvPr/>
          </p:nvCxnSpPr>
          <p:spPr bwMode="auto">
            <a:xfrm>
              <a:off x="5195516" y="3211621"/>
              <a:ext cx="1253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462836" y="2669768"/>
            <a:ext cx="1256680" cy="1155321"/>
            <a:chOff x="3938836" y="3421836"/>
            <a:chExt cx="1256680" cy="1155321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938836" y="4132069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Noise</a:t>
              </a:r>
            </a:p>
          </p:txBody>
        </p:sp>
        <p:cxnSp>
          <p:nvCxnSpPr>
            <p:cNvPr id="12" name="Straight Arrow Connector 11"/>
            <p:cNvCxnSpPr>
              <a:stCxn id="11" idx="0"/>
              <a:endCxn id="6" idx="2"/>
            </p:cNvCxnSpPr>
            <p:nvPr/>
          </p:nvCxnSpPr>
          <p:spPr bwMode="auto">
            <a:xfrm flipV="1">
              <a:off x="4567176" y="3421836"/>
              <a:ext cx="0" cy="7102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9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Channel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forms of noise can be modeled as a </a:t>
            </a:r>
            <a:r>
              <a:rPr lang="en-US" i="1" dirty="0"/>
              <a:t>discrete </a:t>
            </a:r>
            <a:r>
              <a:rPr lang="en-US" i="1" dirty="0" err="1"/>
              <a:t>memoryless</a:t>
            </a:r>
            <a:r>
              <a:rPr lang="en-US" i="1" dirty="0"/>
              <a:t> source</a:t>
            </a:r>
            <a:r>
              <a:rPr lang="en-US" dirty="0"/>
              <a:t>, whose output is ‘added’ to the transmitted message bits</a:t>
            </a:r>
          </a:p>
          <a:p>
            <a:endParaRPr lang="en-US" dirty="0"/>
          </a:p>
          <a:p>
            <a:pPr lvl="1"/>
            <a:r>
              <a:rPr lang="en-US" dirty="0"/>
              <a:t>Noise bit 0 leaves the message bit unchanged: x + 0 = x</a:t>
            </a:r>
          </a:p>
          <a:p>
            <a:pPr lvl="1"/>
            <a:r>
              <a:rPr lang="en-US" dirty="0"/>
              <a:t>Noise bit 1 flips the message bit: x + 1 (modulo 2) = 1 – x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Known as </a:t>
            </a:r>
            <a:r>
              <a:rPr lang="en-US" i="1" dirty="0"/>
              <a:t>binary symmetric channel</a:t>
            </a:r>
            <a:r>
              <a:rPr lang="en-US" dirty="0"/>
              <a:t> with bit-error probability p</a:t>
            </a:r>
          </a:p>
          <a:p>
            <a:endParaRPr lang="en-US" dirty="0"/>
          </a:p>
        </p:txBody>
      </p:sp>
      <p:pic>
        <p:nvPicPr>
          <p:cNvPr id="4" name="Picture 3" descr="Binary_symmetric_chann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3195192"/>
            <a:ext cx="1803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Noisy Channel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Binary erasure channel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erasure</a:t>
            </a:r>
            <a:r>
              <a:rPr lang="en-US" dirty="0"/>
              <a:t> is recognizably different from correctly received bit</a:t>
            </a:r>
          </a:p>
          <a:p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Burst-noise channel</a:t>
            </a:r>
            <a:endParaRPr lang="en-US" dirty="0"/>
          </a:p>
          <a:p>
            <a:pPr lvl="1"/>
            <a:r>
              <a:rPr lang="en-US" dirty="0"/>
              <a:t>Errors come in bursts; has memory</a:t>
            </a:r>
          </a:p>
          <a:p>
            <a:endParaRPr lang="en-US" dirty="0"/>
          </a:p>
        </p:txBody>
      </p:sp>
      <p:pic>
        <p:nvPicPr>
          <p:cNvPr id="4" name="Picture 3" descr="156px-Binary_erasure_channel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41510"/>
            <a:ext cx="19812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Symmetric Channel: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½</a:t>
            </a:r>
          </a:p>
          <a:p>
            <a:pPr lvl="1"/>
            <a:r>
              <a:rPr lang="en-US" dirty="0"/>
              <a:t>Entropy in noise: H(p) = 1 bit</a:t>
            </a:r>
          </a:p>
          <a:p>
            <a:pPr lvl="1"/>
            <a:r>
              <a:rPr lang="en-US" dirty="0"/>
              <a:t>Effective channel capacity = 0</a:t>
            </a:r>
          </a:p>
          <a:p>
            <a:pPr lvl="1"/>
            <a:r>
              <a:rPr lang="en-US" dirty="0"/>
              <a:t>No information can be transmitted</a:t>
            </a:r>
          </a:p>
          <a:p>
            <a:pPr lvl="1"/>
            <a:endParaRPr lang="en-US" dirty="0"/>
          </a:p>
          <a:p>
            <a:r>
              <a:rPr lang="en-US" dirty="0"/>
              <a:t>p = 1/12 = 0.083333</a:t>
            </a:r>
          </a:p>
          <a:p>
            <a:pPr lvl="1"/>
            <a:r>
              <a:rPr lang="en-US" dirty="0"/>
              <a:t>Entropy in noise: H(p) ≈ 0.414 bit</a:t>
            </a:r>
          </a:p>
          <a:p>
            <a:pPr lvl="1"/>
            <a:r>
              <a:rPr lang="en-US" dirty="0"/>
              <a:t>Effective channel capacity &lt; 0.6 bit</a:t>
            </a:r>
          </a:p>
          <a:p>
            <a:pPr lvl="1"/>
            <a:r>
              <a:rPr lang="en-US" dirty="0"/>
              <a:t>Out of every 7 bits,</a:t>
            </a:r>
          </a:p>
          <a:p>
            <a:pPr lvl="2"/>
            <a:r>
              <a:rPr lang="en-US" dirty="0"/>
              <a:t>7 * 0.414 ≈ 2.897 bits are ‘useless’</a:t>
            </a:r>
          </a:p>
          <a:p>
            <a:pPr lvl="2"/>
            <a:r>
              <a:rPr lang="en-US" dirty="0"/>
              <a:t>Only 4.103 bits remain for information</a:t>
            </a:r>
          </a:p>
          <a:p>
            <a:endParaRPr lang="en-US" dirty="0"/>
          </a:p>
          <a:p>
            <a:r>
              <a:rPr lang="en-US" dirty="0"/>
              <a:t>What if p &gt; ½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EBC859-3BE5-284C-8A89-BDD7D69A594B}"/>
              </a:ext>
            </a:extLst>
          </p:cNvPr>
          <p:cNvGrpSpPr/>
          <p:nvPr/>
        </p:nvGrpSpPr>
        <p:grpSpPr>
          <a:xfrm>
            <a:off x="5828934" y="1268413"/>
            <a:ext cx="5655060" cy="445088"/>
            <a:chOff x="1739646" y="2989077"/>
            <a:chExt cx="5655060" cy="445088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35262FF-578C-954F-A01C-DBC0DC15432A}"/>
                </a:ext>
              </a:extLst>
            </p:cNvPr>
            <p:cNvSpPr/>
            <p:nvPr/>
          </p:nvSpPr>
          <p:spPr bwMode="auto">
            <a:xfrm>
              <a:off x="1739646" y="2989077"/>
              <a:ext cx="1256680" cy="445088"/>
            </a:xfrm>
            <a:prstGeom prst="roundRect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Sender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8D45DBE-4EEE-7B43-9F75-60041BEEBAB3}"/>
                </a:ext>
              </a:extLst>
            </p:cNvPr>
            <p:cNvSpPr/>
            <p:nvPr/>
          </p:nvSpPr>
          <p:spPr bwMode="auto">
            <a:xfrm>
              <a:off x="6138026" y="2989077"/>
              <a:ext cx="1256680" cy="445088"/>
            </a:xfrm>
            <a:prstGeom prst="roundRect">
              <a:avLst/>
            </a:prstGeom>
            <a:solidFill>
              <a:srgbClr val="3366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Receiver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3828C05-0307-BA4D-A575-A6748DE2FA93}"/>
                </a:ext>
              </a:extLst>
            </p:cNvPr>
            <p:cNvSpPr/>
            <p:nvPr/>
          </p:nvSpPr>
          <p:spPr bwMode="auto">
            <a:xfrm>
              <a:off x="3938836" y="2989077"/>
              <a:ext cx="1256680" cy="445088"/>
            </a:xfrm>
            <a:prstGeom prst="roundRect">
              <a:avLst/>
            </a:prstGeom>
            <a:solidFill>
              <a:srgbClr val="CCFFCC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Channel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7FA4CD3-A878-D94A-A531-AF97863CFE9D}"/>
                </a:ext>
              </a:extLst>
            </p:cNvPr>
            <p:cNvCxnSpPr>
              <a:stCxn id="5" idx="3"/>
              <a:endCxn id="7" idx="1"/>
            </p:cNvCxnSpPr>
            <p:nvPr/>
          </p:nvCxnSpPr>
          <p:spPr bwMode="auto">
            <a:xfrm>
              <a:off x="2996326" y="3211621"/>
              <a:ext cx="942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9C0B72-09AF-0E45-87E6-E86F72B7D702}"/>
                </a:ext>
              </a:extLst>
            </p:cNvPr>
            <p:cNvCxnSpPr>
              <a:stCxn id="7" idx="3"/>
              <a:endCxn id="6" idx="1"/>
            </p:cNvCxnSpPr>
            <p:nvPr/>
          </p:nvCxnSpPr>
          <p:spPr bwMode="auto">
            <a:xfrm>
              <a:off x="5195516" y="3211621"/>
              <a:ext cx="94251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2E2B04-9F08-284E-BCDE-E353A5A117CE}"/>
              </a:ext>
            </a:extLst>
          </p:cNvPr>
          <p:cNvGrpSpPr/>
          <p:nvPr/>
        </p:nvGrpSpPr>
        <p:grpSpPr>
          <a:xfrm>
            <a:off x="8028124" y="1713501"/>
            <a:ext cx="1256680" cy="876888"/>
            <a:chOff x="3938837" y="2576521"/>
            <a:chExt cx="1256680" cy="87688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4E7B8E-E7D3-F048-9227-76F4A2071B2B}"/>
                </a:ext>
              </a:extLst>
            </p:cNvPr>
            <p:cNvSpPr/>
            <p:nvPr/>
          </p:nvSpPr>
          <p:spPr bwMode="auto">
            <a:xfrm>
              <a:off x="3938837" y="3008321"/>
              <a:ext cx="1256680" cy="445088"/>
            </a:xfrm>
            <a:prstGeom prst="roundRect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Noise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288092D-F561-C448-B8A8-8A513A61B5FF}"/>
                </a:ext>
              </a:extLst>
            </p:cNvPr>
            <p:cNvCxnSpPr>
              <a:cxnSpLocks/>
              <a:stCxn id="11" idx="0"/>
              <a:endCxn id="7" idx="2"/>
            </p:cNvCxnSpPr>
            <p:nvPr/>
          </p:nvCxnSpPr>
          <p:spPr bwMode="auto">
            <a:xfrm flipH="1" flipV="1">
              <a:off x="4551679" y="2576521"/>
              <a:ext cx="15498" cy="431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34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67291</TotalTime>
  <Words>2651</Words>
  <Application>Microsoft Macintosh PowerPoint</Application>
  <PresentationFormat>Widescreen</PresentationFormat>
  <Paragraphs>473</Paragraphs>
  <Slides>37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Times New Roman</vt:lpstr>
      <vt:lpstr>TUE Meta</vt:lpstr>
      <vt:lpstr>Verdana</vt:lpstr>
      <vt:lpstr>Wingdings</vt:lpstr>
      <vt:lpstr>Level</vt:lpstr>
      <vt:lpstr>2ITX0 Applied Logic</vt:lpstr>
      <vt:lpstr>Analytics for Assignment 1</vt:lpstr>
      <vt:lpstr>Theme 2: Information Theory</vt:lpstr>
      <vt:lpstr>Road Map for Information Theory Theme</vt:lpstr>
      <vt:lpstr>Summary of Lectures 5+6</vt:lpstr>
      <vt:lpstr>Noisy Channel</vt:lpstr>
      <vt:lpstr>Noisy Channel Model</vt:lpstr>
      <vt:lpstr>Other Noisy Channel Models</vt:lpstr>
      <vt:lpstr>Binary Symmetric Channel: Examples</vt:lpstr>
      <vt:lpstr>How to Protect against Noise?</vt:lpstr>
      <vt:lpstr>Shannon’s Channel Coding Theorem (1948)</vt:lpstr>
      <vt:lpstr>Notes about Channel Coding Theorem</vt:lpstr>
      <vt:lpstr>Proof of Channel Coding Theorem</vt:lpstr>
      <vt:lpstr>Error Control Coding</vt:lpstr>
      <vt:lpstr>Error-Control Coding Techniques</vt:lpstr>
      <vt:lpstr>Error-Detecting Codes: Examples</vt:lpstr>
      <vt:lpstr>Practical Error-Detecting Decimal Codes</vt:lpstr>
      <vt:lpstr>An Experiment</vt:lpstr>
      <vt:lpstr>Number Guessing with Lies</vt:lpstr>
      <vt:lpstr>The Game</vt:lpstr>
      <vt:lpstr>Question Q1</vt:lpstr>
      <vt:lpstr>Question Q2</vt:lpstr>
      <vt:lpstr>Question Q3</vt:lpstr>
      <vt:lpstr>Question Q4</vt:lpstr>
      <vt:lpstr>Question Q5</vt:lpstr>
      <vt:lpstr>Question Q6</vt:lpstr>
      <vt:lpstr>Question Q7</vt:lpstr>
      <vt:lpstr>Figuring it out</vt:lpstr>
      <vt:lpstr>Hamming (7, 4) Error-Correcting Code</vt:lpstr>
      <vt:lpstr>How Can Error-Control Codes Work?</vt:lpstr>
      <vt:lpstr>Error-Detection Bound</vt:lpstr>
      <vt:lpstr>Error-Correction Bound</vt:lpstr>
      <vt:lpstr>How to Correct Errors</vt:lpstr>
      <vt:lpstr>Good Codes Are Hard to Find</vt:lpstr>
      <vt:lpstr>Combining Source &amp; Channel Coding</vt:lpstr>
      <vt:lpstr>Summary</vt:lpstr>
      <vt:lpstr>Announcements</vt:lpstr>
    </vt:vector>
  </TitlesOfParts>
  <Company>Technische Universiteit Eindhoven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Tom Verhoeff</cp:lastModifiedBy>
  <cp:revision>1332</cp:revision>
  <dcterms:created xsi:type="dcterms:W3CDTF">2007-08-26T17:39:31Z</dcterms:created>
  <dcterms:modified xsi:type="dcterms:W3CDTF">2019-12-04T14:12:22Z</dcterms:modified>
</cp:coreProperties>
</file>