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4" r:id="rId1"/>
    <p:sldMasterId id="2147483656" r:id="rId2"/>
    <p:sldMasterId id="2147483678" r:id="rId3"/>
    <p:sldMasterId id="2147483690" r:id="rId4"/>
  </p:sldMasterIdLst>
  <p:notesMasterIdLst>
    <p:notesMasterId r:id="rId49"/>
  </p:notesMasterIdLst>
  <p:handoutMasterIdLst>
    <p:handoutMasterId r:id="rId50"/>
  </p:handoutMasterIdLst>
  <p:sldIdLst>
    <p:sldId id="256" r:id="rId5"/>
    <p:sldId id="257" r:id="rId6"/>
    <p:sldId id="258" r:id="rId7"/>
    <p:sldId id="259" r:id="rId8"/>
    <p:sldId id="261" r:id="rId9"/>
    <p:sldId id="260" r:id="rId10"/>
    <p:sldId id="267" r:id="rId11"/>
    <p:sldId id="262" r:id="rId12"/>
    <p:sldId id="263" r:id="rId13"/>
    <p:sldId id="265" r:id="rId14"/>
    <p:sldId id="264" r:id="rId15"/>
    <p:sldId id="266" r:id="rId16"/>
    <p:sldId id="268" r:id="rId17"/>
    <p:sldId id="269" r:id="rId18"/>
    <p:sldId id="275" r:id="rId19"/>
    <p:sldId id="270" r:id="rId20"/>
    <p:sldId id="299" r:id="rId21"/>
    <p:sldId id="273" r:id="rId22"/>
    <p:sldId id="274" r:id="rId23"/>
    <p:sldId id="277" r:id="rId24"/>
    <p:sldId id="279" r:id="rId25"/>
    <p:sldId id="300" r:id="rId26"/>
    <p:sldId id="276" r:id="rId27"/>
    <p:sldId id="278" r:id="rId28"/>
    <p:sldId id="280" r:id="rId29"/>
    <p:sldId id="281" r:id="rId30"/>
    <p:sldId id="287" r:id="rId31"/>
    <p:sldId id="282" r:id="rId32"/>
    <p:sldId id="288" r:id="rId33"/>
    <p:sldId id="289" r:id="rId34"/>
    <p:sldId id="283" r:id="rId35"/>
    <p:sldId id="290" r:id="rId36"/>
    <p:sldId id="291" r:id="rId37"/>
    <p:sldId id="284" r:id="rId38"/>
    <p:sldId id="285" r:id="rId39"/>
    <p:sldId id="286" r:id="rId40"/>
    <p:sldId id="293" r:id="rId41"/>
    <p:sldId id="294" r:id="rId42"/>
    <p:sldId id="295" r:id="rId43"/>
    <p:sldId id="296" r:id="rId44"/>
    <p:sldId id="297" r:id="rId45"/>
    <p:sldId id="298" r:id="rId46"/>
    <p:sldId id="272" r:id="rId47"/>
    <p:sldId id="292" r:id="rId4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sé Spanjaard" initials="" lastIdx="0" clrIdx="0"/>
  <p:cmAuthor id="1" name="TU/e" initials="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commentAuthors" Target="commentAuthors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4E46B-CF76-8E41-8CAD-ED03E1CCF5B2}" type="datetimeFigureOut">
              <a:rPr lang="en-US" smtClean="0"/>
              <a:t>24/09/15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C1A53-7657-FF4E-99D4-645EC024B9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157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55367D-DC5B-8640-810F-5AA20EC10D10}" type="slidenum">
              <a:rPr lang="nl-NL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059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Wiskunde</a:t>
            </a:r>
            <a:r>
              <a:rPr lang="en-US" dirty="0" smtClean="0"/>
              <a:t> </a:t>
            </a:r>
            <a:r>
              <a:rPr lang="en-US" dirty="0" err="1" smtClean="0"/>
              <a:t>gestudeerd</a:t>
            </a:r>
            <a:endParaRPr lang="en-US" dirty="0" smtClean="0"/>
          </a:p>
          <a:p>
            <a:r>
              <a:rPr lang="en-US" dirty="0" err="1" smtClean="0"/>
              <a:t>Onderzoek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onderwijs</a:t>
            </a:r>
            <a:endParaRPr lang="en-US" baseline="0" dirty="0" smtClean="0"/>
          </a:p>
          <a:p>
            <a:r>
              <a:rPr lang="en-US" baseline="0" dirty="0" err="1" smtClean="0"/>
              <a:t>Gereedschap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het </a:t>
            </a:r>
            <a:r>
              <a:rPr lang="en-US" baseline="0" dirty="0" err="1" smtClean="0"/>
              <a:t>maken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programma’s</a:t>
            </a:r>
            <a:endParaRPr lang="en-US" baseline="0" dirty="0" smtClean="0"/>
          </a:p>
          <a:p>
            <a:r>
              <a:rPr lang="en-US" baseline="0" dirty="0" smtClean="0"/>
              <a:t>Les op </a:t>
            </a:r>
            <a:r>
              <a:rPr lang="en-US" baseline="0" dirty="0" err="1" smtClean="0"/>
              <a:t>basisschool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Bijenkort</a:t>
            </a:r>
            <a:endParaRPr lang="en-US" baseline="0" dirty="0" smtClean="0"/>
          </a:p>
          <a:p>
            <a:r>
              <a:rPr lang="en-US" baseline="0" dirty="0" err="1" smtClean="0"/>
              <a:t>Wiskundige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31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png.clipart.me</a:t>
            </a:r>
            <a:r>
              <a:rPr lang="en-US" dirty="0" smtClean="0"/>
              <a:t>/previews/731/lightbulb-on-off-clip-art-45229.jpg</a:t>
            </a:r>
          </a:p>
          <a:p>
            <a:r>
              <a:rPr lang="en-US" dirty="0" smtClean="0"/>
              <a:t>https://d13yacurqjgara.cloudfront.net/users/125381/screenshots/509074/wormbuttons2.png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/wiki/Pulse-</a:t>
            </a:r>
            <a:r>
              <a:rPr lang="en-US" dirty="0" err="1" smtClean="0"/>
              <a:t>code_modulation</a:t>
            </a:r>
            <a:r>
              <a:rPr lang="en-US" dirty="0" smtClean="0"/>
              <a:t>#/media/</a:t>
            </a:r>
            <a:r>
              <a:rPr lang="en-US" dirty="0" err="1" smtClean="0"/>
              <a:t>File:Pcm.svg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 megapixel camera: 12 </a:t>
            </a:r>
            <a:r>
              <a:rPr lang="en-US" dirty="0" err="1" smtClean="0"/>
              <a:t>miljoen</a:t>
            </a:r>
            <a:r>
              <a:rPr lang="en-US" dirty="0" smtClean="0"/>
              <a:t> x 3 x 8 bit = 300 </a:t>
            </a:r>
            <a:r>
              <a:rPr lang="en-US" dirty="0" err="1" smtClean="0"/>
              <a:t>miljoen</a:t>
            </a:r>
            <a:r>
              <a:rPr lang="en-US" dirty="0" smtClean="0"/>
              <a:t> bit</a:t>
            </a:r>
          </a:p>
          <a:p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spotifylabscom.files.wordpress.com</a:t>
            </a:r>
            <a:r>
              <a:rPr lang="en-US" dirty="0" smtClean="0"/>
              <a:t>/2014/02/michelangelodavid-try1.png?w=584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www.reurings.com</a:t>
            </a:r>
            <a:r>
              <a:rPr lang="en-US" dirty="0" smtClean="0"/>
              <a:t>/</a:t>
            </a:r>
            <a:r>
              <a:rPr lang="en-US" dirty="0" err="1" smtClean="0"/>
              <a:t>afbeeldingen</a:t>
            </a:r>
            <a:r>
              <a:rPr lang="en-US" dirty="0" smtClean="0"/>
              <a:t>/basis-</a:t>
            </a:r>
            <a:r>
              <a:rPr lang="en-US" dirty="0" err="1" smtClean="0"/>
              <a:t>secundaire</a:t>
            </a:r>
            <a:r>
              <a:rPr lang="en-US" dirty="0" smtClean="0"/>
              <a:t>-</a:t>
            </a:r>
            <a:r>
              <a:rPr lang="en-US" dirty="0" err="1" smtClean="0"/>
              <a:t>kleuren.jpg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Pipe Dream (2001)</a:t>
            </a:r>
          </a:p>
          <a:p>
            <a:r>
              <a:rPr lang="en-US" dirty="0" smtClean="0"/>
              <a:t>See https://</a:t>
            </a:r>
            <a:r>
              <a:rPr lang="en-US" dirty="0" err="1" smtClean="0"/>
              <a:t>archive.org</a:t>
            </a:r>
            <a:r>
              <a:rPr lang="en-US" dirty="0" smtClean="0"/>
              <a:t>/details/PipeDrea2001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Sintel</a:t>
            </a:r>
            <a:r>
              <a:rPr lang="en-US" dirty="0" smtClean="0"/>
              <a:t>: </a:t>
            </a:r>
            <a:r>
              <a:rPr lang="en-US" dirty="0" err="1" smtClean="0"/>
              <a:t>vanaf</a:t>
            </a:r>
            <a:r>
              <a:rPr lang="en-US" dirty="0" smtClean="0"/>
              <a:t> 2:31 (</a:t>
            </a:r>
            <a:r>
              <a:rPr lang="en-US" dirty="0" err="1" smtClean="0"/>
              <a:t>gemaakt</a:t>
            </a:r>
            <a:r>
              <a:rPr lang="en-US" dirty="0" smtClean="0"/>
              <a:t> met </a:t>
            </a:r>
            <a:r>
              <a:rPr lang="en-US" dirty="0" err="1" smtClean="0"/>
              <a:t>Blender.org</a:t>
            </a:r>
            <a:r>
              <a:rPr lang="en-US" dirty="0" smtClean="0"/>
              <a:t>)</a:t>
            </a:r>
          </a:p>
          <a:p>
            <a:r>
              <a:rPr lang="en-US" dirty="0" smtClean="0"/>
              <a:t>Tears of Steel: </a:t>
            </a:r>
            <a:r>
              <a:rPr lang="en-US" dirty="0" err="1" smtClean="0"/>
              <a:t>vanaf</a:t>
            </a:r>
            <a:r>
              <a:rPr lang="en-US" dirty="0" smtClean="0"/>
              <a:t> ? (</a:t>
            </a:r>
            <a:r>
              <a:rPr lang="en-US" dirty="0" err="1" smtClean="0"/>
              <a:t>gemaakt</a:t>
            </a:r>
            <a:r>
              <a:rPr lang="en-US" dirty="0" smtClean="0"/>
              <a:t> in Nederland)</a:t>
            </a:r>
          </a:p>
          <a:p>
            <a:r>
              <a:rPr lang="en-US" dirty="0" smtClean="0"/>
              <a:t>Jurassic World: </a:t>
            </a:r>
            <a:r>
              <a:rPr lang="en-US" dirty="0" err="1" smtClean="0"/>
              <a:t>vanaf</a:t>
            </a:r>
            <a:r>
              <a:rPr lang="en-US" dirty="0" smtClean="0"/>
              <a:t> 1:00</a:t>
            </a:r>
          </a:p>
          <a:p>
            <a:r>
              <a:rPr lang="en-US" dirty="0" smtClean="0"/>
              <a:t>Odyssey: </a:t>
            </a:r>
            <a:r>
              <a:rPr lang="en-US" dirty="0" err="1" smtClean="0"/>
              <a:t>vanaf</a:t>
            </a:r>
            <a:r>
              <a:rPr lang="en-US" dirty="0" smtClean="0"/>
              <a:t> 0:11</a:t>
            </a:r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http://</a:t>
            </a:r>
            <a:r>
              <a:rPr lang="en-US" dirty="0" err="1" smtClean="0"/>
              <a:t>hereandnow.wbur.org</a:t>
            </a:r>
            <a:r>
              <a:rPr lang="en-US" dirty="0" smtClean="0"/>
              <a:t>/2015/06/10/</a:t>
            </a:r>
            <a:r>
              <a:rPr lang="en-US" dirty="0" err="1" smtClean="0"/>
              <a:t>jurassic</a:t>
            </a:r>
            <a:r>
              <a:rPr lang="en-US" dirty="0" smtClean="0"/>
              <a:t>-world-special-effects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6071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assets.kennislink.nl</a:t>
            </a:r>
            <a:r>
              <a:rPr lang="en-US" dirty="0" smtClean="0"/>
              <a:t>/upload/175559_962_1185287375821-afbeelding_1.jpg</a:t>
            </a:r>
          </a:p>
          <a:p>
            <a:r>
              <a:rPr lang="en-US" dirty="0" smtClean="0"/>
              <a:t>http://ww2.valdosta.edu/~</a:t>
            </a:r>
            <a:r>
              <a:rPr lang="en-US" dirty="0" err="1" smtClean="0"/>
              <a:t>dkcullen</a:t>
            </a:r>
            <a:r>
              <a:rPr lang="en-US" dirty="0" smtClean="0"/>
              <a:t>/</a:t>
            </a:r>
            <a:r>
              <a:rPr lang="en-US" dirty="0" err="1" smtClean="0"/>
              <a:t>nose.gif</a:t>
            </a:r>
            <a:endParaRPr lang="en-US" dirty="0" smtClean="0"/>
          </a:p>
          <a:p>
            <a:r>
              <a:rPr lang="pt-BR" dirty="0" err="1" smtClean="0"/>
              <a:t>https</a:t>
            </a:r>
            <a:r>
              <a:rPr lang="pt-BR" dirty="0" smtClean="0"/>
              <a:t>://</a:t>
            </a:r>
            <a:r>
              <a:rPr lang="pt-BR" dirty="0" err="1" smtClean="0"/>
              <a:t>vimeo.com</a:t>
            </a:r>
            <a:r>
              <a:rPr lang="pt-BR" dirty="0" smtClean="0"/>
              <a:t>/114827762</a:t>
            </a:r>
          </a:p>
          <a:p>
            <a:r>
              <a:rPr lang="pt-BR" dirty="0" err="1" smtClean="0"/>
              <a:t>Aromyx.com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Computer = </a:t>
            </a:r>
            <a:r>
              <a:rPr lang="en-US" dirty="0" err="1" smtClean="0"/>
              <a:t>programmeerbare</a:t>
            </a:r>
            <a:r>
              <a:rPr lang="en-US" dirty="0" smtClean="0"/>
              <a:t> </a:t>
            </a:r>
            <a:r>
              <a:rPr lang="en-US" dirty="0" err="1" smtClean="0"/>
              <a:t>informatieverwerkende</a:t>
            </a:r>
            <a:r>
              <a:rPr lang="en-US" dirty="0" smtClean="0"/>
              <a:t> </a:t>
            </a:r>
            <a:r>
              <a:rPr lang="en-US" dirty="0" err="1" smtClean="0"/>
              <a:t>automaat</a:t>
            </a:r>
            <a:endParaRPr lang="en-US" dirty="0" smtClean="0"/>
          </a:p>
          <a:p>
            <a:r>
              <a:rPr lang="en-US" dirty="0" err="1" smtClean="0"/>
              <a:t>Automaat</a:t>
            </a:r>
            <a:r>
              <a:rPr lang="en-US" dirty="0" smtClean="0"/>
              <a:t> = machine die </a:t>
            </a:r>
            <a:r>
              <a:rPr lang="en-US" dirty="0" err="1" smtClean="0"/>
              <a:t>vanzelf</a:t>
            </a:r>
            <a:r>
              <a:rPr lang="en-US" dirty="0" smtClean="0"/>
              <a:t> </a:t>
            </a:r>
            <a:r>
              <a:rPr lang="en-US" dirty="0" err="1" smtClean="0"/>
              <a:t>werkt</a:t>
            </a:r>
            <a:endParaRPr lang="en-US" dirty="0" smtClean="0"/>
          </a:p>
          <a:p>
            <a:r>
              <a:rPr lang="en-US" dirty="0" err="1" smtClean="0"/>
              <a:t>Programma</a:t>
            </a:r>
            <a:r>
              <a:rPr lang="en-US" dirty="0" smtClean="0"/>
              <a:t>: </a:t>
            </a:r>
            <a:r>
              <a:rPr lang="en-US" dirty="0" err="1" smtClean="0"/>
              <a:t>beschrijft</a:t>
            </a:r>
            <a:r>
              <a:rPr lang="en-US" dirty="0" smtClean="0"/>
              <a:t>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automaat</a:t>
            </a:r>
            <a:r>
              <a:rPr lang="en-US" dirty="0" smtClean="0"/>
              <a:t> </a:t>
            </a:r>
            <a:r>
              <a:rPr lang="en-US" dirty="0" err="1" smtClean="0"/>
              <a:t>moet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Sensoren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actuatoren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Dezelfde</a:t>
            </a:r>
            <a:r>
              <a:rPr lang="en-US" dirty="0" smtClean="0"/>
              <a:t> computer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allerlei</a:t>
            </a:r>
            <a:r>
              <a:rPr lang="en-US" dirty="0" smtClean="0"/>
              <a:t> </a:t>
            </a:r>
            <a:r>
              <a:rPr lang="en-US" dirty="0" err="1" smtClean="0"/>
              <a:t>programma’s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44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Geheugen</a:t>
            </a:r>
            <a:r>
              <a:rPr lang="en-US" dirty="0" smtClean="0"/>
              <a:t>: </a:t>
            </a:r>
            <a:r>
              <a:rPr lang="en-US" dirty="0" err="1" smtClean="0"/>
              <a:t>naam</a:t>
            </a:r>
            <a:r>
              <a:rPr lang="en-US" dirty="0" smtClean="0"/>
              <a:t> </a:t>
            </a:r>
            <a:r>
              <a:rPr lang="en-US" dirty="0" err="1" smtClean="0"/>
              <a:t>geven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informatie</a:t>
            </a:r>
            <a:endParaRPr lang="en-US" dirty="0" smtClean="0"/>
          </a:p>
          <a:p>
            <a:r>
              <a:rPr lang="en-US" dirty="0" err="1" smtClean="0"/>
              <a:t>Zonder</a:t>
            </a:r>
            <a:r>
              <a:rPr lang="en-US" dirty="0" smtClean="0"/>
              <a:t> </a:t>
            </a:r>
            <a:r>
              <a:rPr lang="en-US" dirty="0" err="1" smtClean="0"/>
              <a:t>mogelijkheid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herhalen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zouden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programma’s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snel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zijn</a:t>
            </a:r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www.crucialskills.com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-content/uploads/2011/11/archive-</a:t>
            </a:r>
            <a:r>
              <a:rPr lang="en-US" dirty="0" err="1" smtClean="0"/>
              <a:t>bg.jpg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1115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Best </a:t>
            </a:r>
            <a:r>
              <a:rPr lang="en-US" dirty="0" err="1" smtClean="0"/>
              <a:t>lastig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lezen</a:t>
            </a:r>
            <a:r>
              <a:rPr lang="en-US" dirty="0" smtClean="0"/>
              <a:t>,</a:t>
            </a:r>
            <a:r>
              <a:rPr lang="en-US" baseline="0" dirty="0" smtClean="0"/>
              <a:t> maar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elementaire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stapjes</a:t>
            </a:r>
            <a:endParaRPr lang="en-US" baseline="0" dirty="0" smtClean="0"/>
          </a:p>
          <a:p>
            <a:r>
              <a:rPr lang="en-US" baseline="0" dirty="0" err="1" smtClean="0"/>
              <a:t>Zie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allemaal</a:t>
            </a:r>
            <a:r>
              <a:rPr lang="en-US" baseline="0" dirty="0" smtClean="0"/>
              <a:t>?</a:t>
            </a:r>
          </a:p>
          <a:p>
            <a:r>
              <a:rPr lang="en-US" baseline="0" dirty="0" err="1" smtClean="0"/>
              <a:t>Kan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uitproberen</a:t>
            </a:r>
            <a:r>
              <a:rPr lang="en-US" baseline="0" dirty="0" smtClean="0"/>
              <a:t> in Tom’s JavaScript Machine</a:t>
            </a:r>
          </a:p>
          <a:p>
            <a:endParaRPr lang="en-US" baseline="0" dirty="0" smtClean="0"/>
          </a:p>
          <a:p>
            <a:r>
              <a:rPr lang="en-US" dirty="0" err="1" smtClean="0"/>
              <a:t>nesten</a:t>
            </a:r>
            <a:endParaRPr lang="en-US" dirty="0" smtClean="0"/>
          </a:p>
          <a:p>
            <a:r>
              <a:rPr lang="en-US" dirty="0" err="1" smtClean="0"/>
              <a:t>Lepel</a:t>
            </a:r>
            <a:endParaRPr lang="en-US" dirty="0" smtClean="0"/>
          </a:p>
          <a:p>
            <a:r>
              <a:rPr lang="en-US" dirty="0" err="1" smtClean="0"/>
              <a:t>Reinier</a:t>
            </a:r>
            <a:endParaRPr lang="en-US" dirty="0" smtClean="0"/>
          </a:p>
          <a:p>
            <a:r>
              <a:rPr lang="en-US" dirty="0" err="1" smtClean="0"/>
              <a:t>Legovogel</a:t>
            </a:r>
            <a:endParaRPr lang="en-US" dirty="0" smtClean="0"/>
          </a:p>
          <a:p>
            <a:r>
              <a:rPr lang="en-US" dirty="0" err="1" smtClean="0"/>
              <a:t>Tarwewrat</a:t>
            </a:r>
            <a:endParaRPr lang="en-US" dirty="0" smtClean="0"/>
          </a:p>
          <a:p>
            <a:r>
              <a:rPr lang="en-US" dirty="0" err="1" smtClean="0"/>
              <a:t>meetsysteem</a:t>
            </a:r>
            <a:endParaRPr lang="en-US" dirty="0" smtClean="0"/>
          </a:p>
          <a:p>
            <a:r>
              <a:rPr lang="en-US" dirty="0" err="1" smtClean="0"/>
              <a:t>Parterretrap</a:t>
            </a:r>
            <a:endParaRPr lang="en-US" dirty="0" smtClean="0"/>
          </a:p>
          <a:p>
            <a:r>
              <a:rPr lang="en-US" dirty="0" err="1" smtClean="0"/>
              <a:t>edelstaalplaatslede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70158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07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Weinig</a:t>
            </a:r>
            <a:r>
              <a:rPr lang="en-US" dirty="0" smtClean="0"/>
              <a:t> </a:t>
            </a:r>
            <a:r>
              <a:rPr lang="en-US" dirty="0" err="1" smtClean="0"/>
              <a:t>fouten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http://www.coloringpages101.com/coloring-pages/computer/</a:t>
            </a:r>
            <a:r>
              <a:rPr lang="en-US" dirty="0" err="1" smtClean="0"/>
              <a:t>Calculatingnumbers_aksff.jpg</a:t>
            </a:r>
            <a:endParaRPr lang="en-US" dirty="0" smtClean="0"/>
          </a:p>
          <a:p>
            <a:r>
              <a:rPr lang="en-US" dirty="0" smtClean="0"/>
              <a:t>https://</a:t>
            </a:r>
            <a:r>
              <a:rPr lang="en-US" dirty="0" err="1" smtClean="0"/>
              <a:t>sharlonimeraj.files.wordpress.com</a:t>
            </a:r>
            <a:r>
              <a:rPr lang="en-US" dirty="0" smtClean="0"/>
              <a:t>/2013/03/</a:t>
            </a:r>
            <a:r>
              <a:rPr lang="en-US" dirty="0" err="1" smtClean="0"/>
              <a:t>question_mark.png?w</a:t>
            </a:r>
            <a:r>
              <a:rPr lang="en-US" dirty="0" smtClean="0"/>
              <a:t>=334&amp;h=624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0536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Daar</a:t>
            </a:r>
            <a:r>
              <a:rPr lang="en-US" dirty="0" smtClean="0"/>
              <a:t> kun je </a:t>
            </a:r>
            <a:r>
              <a:rPr lang="en-US" dirty="0" err="1" smtClean="0"/>
              <a:t>alles</a:t>
            </a:r>
            <a:r>
              <a:rPr lang="en-US" dirty="0" smtClean="0"/>
              <a:t> </a:t>
            </a:r>
            <a:r>
              <a:rPr lang="en-US" dirty="0" err="1" smtClean="0"/>
              <a:t>mee</a:t>
            </a:r>
            <a:r>
              <a:rPr lang="en-US" dirty="0" smtClean="0"/>
              <a:t> </a:t>
            </a:r>
            <a:r>
              <a:rPr lang="en-US" dirty="0" err="1" smtClean="0"/>
              <a:t>programmeren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programmeerbaar</a:t>
            </a:r>
            <a:r>
              <a:rPr lang="en-US" baseline="0" dirty="0" smtClean="0"/>
              <a:t> is</a:t>
            </a:r>
          </a:p>
          <a:p>
            <a:r>
              <a:rPr lang="en-US" baseline="0" dirty="0" err="1" smtClean="0"/>
              <a:t>Eitje</a:t>
            </a:r>
            <a:endParaRPr lang="en-US" baseline="0" dirty="0" smtClean="0"/>
          </a:p>
          <a:p>
            <a:r>
              <a:rPr lang="en-US" baseline="0" dirty="0" smtClean="0"/>
              <a:t>http://</a:t>
            </a:r>
            <a:r>
              <a:rPr lang="en-US" baseline="0" dirty="0" err="1" smtClean="0"/>
              <a:t>www.watatenzij.nl</a:t>
            </a:r>
            <a:r>
              <a:rPr lang="en-US" baseline="0" dirty="0" smtClean="0"/>
              <a:t>/</a:t>
            </a:r>
            <a:r>
              <a:rPr lang="en-US" baseline="0" dirty="0" err="1" smtClean="0"/>
              <a:t>wp</a:t>
            </a:r>
            <a:r>
              <a:rPr lang="en-US" baseline="0" dirty="0" smtClean="0"/>
              <a:t>-content/uploads/2010/01/Egg-</a:t>
            </a:r>
            <a:r>
              <a:rPr lang="en-US" baseline="0" dirty="0" err="1" smtClean="0"/>
              <a:t>Watchers.png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7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Computer </a:t>
            </a:r>
            <a:r>
              <a:rPr lang="en-US" dirty="0" err="1" smtClean="0"/>
              <a:t>doet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letterlijk</a:t>
            </a:r>
            <a:r>
              <a:rPr lang="en-US" baseline="0" dirty="0" smtClean="0"/>
              <a:t>: </a:t>
            </a:r>
          </a:p>
          <a:p>
            <a:endParaRPr lang="en-US" baseline="0" dirty="0" smtClean="0"/>
          </a:p>
          <a:p>
            <a:r>
              <a:rPr lang="en-US" dirty="0" smtClean="0"/>
              <a:t>https://herboldblog2.files.wordpress.com/2012/11/</a:t>
            </a:r>
            <a:r>
              <a:rPr lang="en-US" dirty="0" err="1" smtClean="0"/>
              <a:t>piekeren.jpg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8952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http://www.30plus.co.nz/</a:t>
            </a:r>
            <a:r>
              <a:rPr lang="en-US" dirty="0" err="1" smtClean="0"/>
              <a:t>wp</a:t>
            </a:r>
            <a:r>
              <a:rPr lang="en-US" dirty="0" smtClean="0"/>
              <a:t>-content/uploads/2015/02/o-BALANCE-SCALE-facebook.jpg?de9f8d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0201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xpack.nl</a:t>
            </a:r>
            <a:r>
              <a:rPr lang="en-US" dirty="0" smtClean="0"/>
              <a:t>/uploads/</a:t>
            </a:r>
            <a:r>
              <a:rPr lang="en-US" dirty="0" err="1" smtClean="0"/>
              <a:t>shoppingcart</a:t>
            </a:r>
            <a:r>
              <a:rPr lang="en-US" dirty="0" smtClean="0"/>
              <a:t>/</a:t>
            </a:r>
            <a:r>
              <a:rPr lang="en-US" dirty="0" err="1" smtClean="0"/>
              <a:t>verhuisdozen.jpg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251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één-na-zwaarste</a:t>
            </a:r>
            <a:r>
              <a:rPr lang="en-US" dirty="0" smtClean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alleen</a:t>
            </a:r>
            <a:r>
              <a:rPr lang="en-US" dirty="0" smtClean="0"/>
              <a:t> </a:t>
            </a:r>
            <a:r>
              <a:rPr lang="en-US" dirty="0" err="1" smtClean="0"/>
              <a:t>verloren</a:t>
            </a:r>
            <a:r>
              <a:rPr lang="en-US" dirty="0" smtClean="0"/>
              <a:t> van de </a:t>
            </a:r>
            <a:r>
              <a:rPr lang="en-US" dirty="0" err="1" smtClean="0"/>
              <a:t>zwaarste</a:t>
            </a:r>
            <a:endParaRPr lang="en-US" dirty="0" smtClean="0"/>
          </a:p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dus</a:t>
            </a:r>
            <a:r>
              <a:rPr lang="en-US" dirty="0" smtClean="0"/>
              <a:t> maar </a:t>
            </a:r>
            <a:r>
              <a:rPr lang="en-US" dirty="0" err="1" smtClean="0"/>
              <a:t>drie</a:t>
            </a:r>
            <a:r>
              <a:rPr lang="en-US" dirty="0" smtClean="0"/>
              <a:t> </a:t>
            </a:r>
            <a:r>
              <a:rPr lang="en-US" dirty="0" err="1" smtClean="0"/>
              <a:t>kandidaten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één-na-zwaarste</a:t>
            </a:r>
            <a:r>
              <a:rPr lang="en-US" dirty="0" smtClean="0"/>
              <a:t> (</a:t>
            </a:r>
            <a:r>
              <a:rPr lang="en-US" dirty="0" err="1" smtClean="0"/>
              <a:t>zie</a:t>
            </a:r>
            <a:r>
              <a:rPr lang="en-US" dirty="0" smtClean="0"/>
              <a:t> rode pad)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35359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2652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www.cliparthut.com</a:t>
            </a:r>
            <a:r>
              <a:rPr lang="en-US" dirty="0" smtClean="0"/>
              <a:t>/clip-arts/796/tic-tac-toe-796838.png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712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zie</a:t>
            </a:r>
            <a:r>
              <a:rPr lang="en-US" dirty="0" smtClean="0"/>
              <a:t> je </a:t>
            </a:r>
            <a:r>
              <a:rPr lang="en-US" dirty="0" err="1" smtClean="0"/>
              <a:t>hier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Tafels</a:t>
            </a:r>
            <a:r>
              <a:rPr lang="en-US" dirty="0" smtClean="0"/>
              <a:t> van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vermenigvuldiging</a:t>
            </a:r>
            <a:endParaRPr lang="en-US" baseline="0" dirty="0" smtClean="0"/>
          </a:p>
          <a:p>
            <a:r>
              <a:rPr lang="en-US" baseline="0" dirty="0" err="1" smtClean="0"/>
              <a:t>Welke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getallen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in?</a:t>
            </a:r>
          </a:p>
          <a:p>
            <a:r>
              <a:rPr lang="en-US" baseline="0" dirty="0" err="1" smtClean="0"/>
              <a:t>Priemgetallen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6753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Groot </a:t>
            </a:r>
            <a:r>
              <a:rPr lang="en-US" dirty="0" err="1" smtClean="0"/>
              <a:t>geheugen</a:t>
            </a:r>
            <a:r>
              <a:rPr lang="en-US" dirty="0" smtClean="0"/>
              <a:t> (</a:t>
            </a:r>
            <a:r>
              <a:rPr lang="en-US" dirty="0" err="1" smtClean="0"/>
              <a:t>tabel</a:t>
            </a:r>
            <a:r>
              <a:rPr lang="en-US" dirty="0" smtClean="0"/>
              <a:t>)</a:t>
            </a:r>
            <a:r>
              <a:rPr lang="en-US" baseline="0" dirty="0" smtClean="0"/>
              <a:t> met per </a:t>
            </a:r>
            <a:r>
              <a:rPr lang="en-US" baseline="0" dirty="0" err="1" smtClean="0"/>
              <a:t>cel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één</a:t>
            </a:r>
            <a:r>
              <a:rPr lang="en-US" baseline="0" dirty="0" smtClean="0"/>
              <a:t> bit</a:t>
            </a:r>
          </a:p>
          <a:p>
            <a:r>
              <a:rPr lang="en-US" baseline="0" dirty="0" err="1" smtClean="0"/>
              <a:t>Één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soort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denkstapje</a:t>
            </a:r>
            <a:r>
              <a:rPr lang="en-US" baseline="0" dirty="0" smtClean="0"/>
              <a:t>:</a:t>
            </a:r>
          </a:p>
          <a:p>
            <a:r>
              <a:rPr lang="en-US" baseline="0" dirty="0" smtClean="0"/>
              <a:t>  </a:t>
            </a:r>
            <a:r>
              <a:rPr lang="en-US" baseline="0" dirty="0" err="1" smtClean="0"/>
              <a:t>cel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1, en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2 of 3 (van 8) </a:t>
            </a:r>
            <a:r>
              <a:rPr lang="en-US" baseline="0" dirty="0" err="1" smtClean="0"/>
              <a:t>buren</a:t>
            </a:r>
            <a:r>
              <a:rPr lang="en-US" baseline="0" dirty="0" smtClean="0"/>
              <a:t> die 1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-&gt; 1</a:t>
            </a:r>
          </a:p>
          <a:p>
            <a:r>
              <a:rPr lang="en-US" baseline="0" dirty="0" smtClean="0"/>
              <a:t>  </a:t>
            </a:r>
            <a:r>
              <a:rPr lang="en-US" baseline="0" dirty="0" err="1" smtClean="0"/>
              <a:t>cel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bevat</a:t>
            </a:r>
            <a:r>
              <a:rPr lang="en-US" baseline="0" dirty="0" smtClean="0"/>
              <a:t> 0, en </a:t>
            </a:r>
            <a:r>
              <a:rPr lang="en-US" baseline="0" dirty="0" err="1" smtClean="0"/>
              <a:t>heeft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buren</a:t>
            </a:r>
            <a:r>
              <a:rPr lang="en-US" baseline="0" dirty="0" smtClean="0"/>
              <a:t> die 1 </a:t>
            </a:r>
            <a:r>
              <a:rPr lang="en-US" baseline="0" dirty="0" err="1" smtClean="0"/>
              <a:t>zijn</a:t>
            </a:r>
            <a:r>
              <a:rPr lang="en-US" baseline="0" dirty="0" smtClean="0"/>
              <a:t> -&gt; 1</a:t>
            </a:r>
          </a:p>
          <a:p>
            <a:r>
              <a:rPr lang="en-US" baseline="0" dirty="0" smtClean="0"/>
              <a:t>  </a:t>
            </a:r>
            <a:r>
              <a:rPr lang="en-US" baseline="0" dirty="0" err="1" smtClean="0"/>
              <a:t>anders</a:t>
            </a:r>
            <a:r>
              <a:rPr lang="en-US" baseline="0" dirty="0" smtClean="0"/>
              <a:t> -&gt; 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21636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Groene</a:t>
            </a:r>
            <a:r>
              <a:rPr lang="en-US" dirty="0" smtClean="0"/>
              <a:t> ring: 0 -&gt; 1</a:t>
            </a:r>
          </a:p>
          <a:p>
            <a:r>
              <a:rPr lang="en-US" dirty="0" smtClean="0"/>
              <a:t>Rood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kruis</a:t>
            </a:r>
            <a:r>
              <a:rPr lang="en-US" baseline="0" dirty="0" smtClean="0"/>
              <a:t>: 1 -&gt;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763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Rekenen</a:t>
            </a:r>
            <a:r>
              <a:rPr lang="en-US" baseline="0" dirty="0" smtClean="0"/>
              <a:t> met </a:t>
            </a:r>
            <a:r>
              <a:rPr lang="en-US" baseline="0" dirty="0" err="1" smtClean="0"/>
              <a:t>alleen</a:t>
            </a:r>
            <a:r>
              <a:rPr lang="en-US" baseline="0" dirty="0" smtClean="0"/>
              <a:t> 0 en 1: BIT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wissapp.nl</a:t>
            </a:r>
            <a:r>
              <a:rPr lang="en-US" dirty="0" smtClean="0"/>
              <a:t>/site/</a:t>
            </a:r>
            <a:r>
              <a:rPr lang="en-US" dirty="0" err="1" smtClean="0"/>
              <a:t>wp</a:t>
            </a:r>
            <a:r>
              <a:rPr lang="en-US" dirty="0" smtClean="0"/>
              <a:t>-content/uploads/2012/01/picto-5121-300x300.png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953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Zie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Golly en </a:t>
            </a:r>
            <a:r>
              <a:rPr lang="en-US" dirty="0" err="1" smtClean="0"/>
              <a:t>twinprimes.rle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60234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Mensen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178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“</a:t>
            </a:r>
            <a:r>
              <a:rPr lang="en-US" dirty="0" err="1" smtClean="0"/>
              <a:t>onthouden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Elke</a:t>
            </a:r>
            <a:r>
              <a:rPr lang="en-US" dirty="0" smtClean="0"/>
              <a:t> </a:t>
            </a:r>
            <a:r>
              <a:rPr lang="en-US" dirty="0" err="1" smtClean="0"/>
              <a:t>vinger</a:t>
            </a:r>
            <a:r>
              <a:rPr lang="en-US" dirty="0" smtClean="0"/>
              <a:t> is 2x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zoveel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waard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vorige</a:t>
            </a:r>
            <a:endParaRPr lang="en-US" baseline="0" dirty="0" smtClean="0"/>
          </a:p>
          <a:p>
            <a:r>
              <a:rPr lang="en-US" baseline="0" dirty="0" smtClean="0"/>
              <a:t>2^10 = 2 x 2 x … x 2 = 1024</a:t>
            </a:r>
          </a:p>
          <a:p>
            <a:endParaRPr lang="en-US" baseline="0" dirty="0" smtClean="0"/>
          </a:p>
          <a:p>
            <a:r>
              <a:rPr lang="en-US" baseline="0" dirty="0" smtClean="0"/>
              <a:t>https://</a:t>
            </a:r>
            <a:r>
              <a:rPr lang="en-US" baseline="0" dirty="0" err="1" smtClean="0"/>
              <a:t>henieys.files.wordpress.com</a:t>
            </a:r>
            <a:r>
              <a:rPr lang="en-US" baseline="0" dirty="0" smtClean="0"/>
              <a:t>/2011/08/peace-sign-</a:t>
            </a:r>
            <a:r>
              <a:rPr lang="en-US" baseline="0" dirty="0" err="1" smtClean="0"/>
              <a:t>fingers.jpg</a:t>
            </a:r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www.clipartbest.com</a:t>
            </a:r>
            <a:r>
              <a:rPr lang="en-US" dirty="0" smtClean="0"/>
              <a:t>/</a:t>
            </a:r>
            <a:r>
              <a:rPr lang="en-US" dirty="0" err="1" smtClean="0"/>
              <a:t>cliparts</a:t>
            </a:r>
            <a:r>
              <a:rPr lang="en-US" dirty="0" smtClean="0"/>
              <a:t>/</a:t>
            </a:r>
            <a:r>
              <a:rPr lang="en-US" dirty="0" err="1" smtClean="0"/>
              <a:t>aTq</a:t>
            </a:r>
            <a:r>
              <a:rPr lang="en-US" dirty="0" smtClean="0"/>
              <a:t>/b45/aTqb45nTM.jpeg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23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 = 4 + 2</a:t>
            </a:r>
          </a:p>
          <a:p>
            <a:r>
              <a:rPr lang="en-US" dirty="0" smtClean="0"/>
              <a:t>7 = 4 + 2 + 1</a:t>
            </a:r>
          </a:p>
          <a:p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www.success.com</a:t>
            </a:r>
            <a:r>
              <a:rPr lang="en-US" dirty="0" smtClean="0"/>
              <a:t>/sites/default/files/styles/</a:t>
            </a:r>
            <a:r>
              <a:rPr lang="en-US" dirty="0" err="1" smtClean="0"/>
              <a:t>article_main</a:t>
            </a:r>
            <a:r>
              <a:rPr lang="en-US" dirty="0" smtClean="0"/>
              <a:t>/public/main/articles/OLD-SITE-Deep-Thinking-ART_0.jpg?itok=</a:t>
            </a:r>
            <a:r>
              <a:rPr lang="en-US" dirty="0" err="1" smtClean="0"/>
              <a:t>gyoQYUnm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7747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 GHz processor</a:t>
            </a:r>
          </a:p>
          <a:p>
            <a:r>
              <a:rPr lang="en-US" dirty="0" smtClean="0"/>
              <a:t>1 </a:t>
            </a:r>
            <a:r>
              <a:rPr lang="en-US" dirty="0" err="1" smtClean="0"/>
              <a:t>jaar</a:t>
            </a:r>
            <a:r>
              <a:rPr lang="en-US" dirty="0" smtClean="0"/>
              <a:t> = 31.5… </a:t>
            </a:r>
            <a:r>
              <a:rPr lang="en-US" dirty="0" err="1" smtClean="0"/>
              <a:t>miljoen</a:t>
            </a:r>
            <a:r>
              <a:rPr lang="en-US" dirty="0" smtClean="0"/>
              <a:t> </a:t>
            </a:r>
            <a:r>
              <a:rPr lang="en-US" dirty="0" err="1" smtClean="0"/>
              <a:t>seconde</a:t>
            </a:r>
            <a:endParaRPr lang="en-US" dirty="0" smtClean="0"/>
          </a:p>
          <a:p>
            <a:r>
              <a:rPr lang="en-US" dirty="0" smtClean="0"/>
              <a:t>En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mogen</a:t>
            </a:r>
            <a:r>
              <a:rPr lang="en-US" dirty="0" smtClean="0"/>
              <a:t> we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stoppen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slapen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eten</a:t>
            </a:r>
            <a:endParaRPr lang="en-US" baseline="0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keenetrial.com</a:t>
            </a:r>
            <a:r>
              <a:rPr lang="en-US" dirty="0" smtClean="0"/>
              <a:t>/blog/</a:t>
            </a:r>
            <a:r>
              <a:rPr lang="en-US" dirty="0" err="1" smtClean="0"/>
              <a:t>wp</a:t>
            </a:r>
            <a:r>
              <a:rPr lang="en-US" dirty="0" smtClean="0"/>
              <a:t>-content/uploads/2013/11/think-</a:t>
            </a:r>
            <a:r>
              <a:rPr lang="en-US" dirty="0" err="1" smtClean="0"/>
              <a:t>fast.jpg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742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/wiki/Pulse-</a:t>
            </a:r>
            <a:r>
              <a:rPr lang="en-US" dirty="0" err="1" smtClean="0"/>
              <a:t>code_modulation</a:t>
            </a:r>
            <a:r>
              <a:rPr lang="en-US" dirty="0" smtClean="0"/>
              <a:t>#/media/</a:t>
            </a:r>
            <a:r>
              <a:rPr lang="en-US" dirty="0" err="1" smtClean="0"/>
              <a:t>File:Pcm.svg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5367D-DC5B-8640-810F-5AA20EC10D10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4260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vOF 2012 Tom Verhoeff 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68761"/>
            <a:ext cx="5313908" cy="3980600"/>
          </a:xfrm>
          <a:prstGeom prst="rect">
            <a:avLst/>
          </a:prstGeom>
        </p:spPr>
      </p:pic>
      <p:pic>
        <p:nvPicPr>
          <p:cNvPr id="50181" name="Picture 5" descr="300dpi cyaantransparant"/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6DD84B05-7CD7-1345-96A2-6BC2B53EBB1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10B91B9-A087-DE4D-AAFE-73DABB195F57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55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0"/>
            <a:ext cx="2005012" cy="5738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867400" cy="5738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DC4E533F-25B7-634F-8EDC-7123E3D242B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DEC66D0-EC8E-8045-87CE-5A162EF30C69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280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nl-NL" noProof="0" smtClean="0"/>
              <a:t>Click to edit Master title style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noProof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1264E9FA-BEA0-D649-A5A0-D060F330434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585EEF3-FE55-DA40-874A-6AD06E7ACAD2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4886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4F0A0D71-333B-E743-9A5F-9CB5952B1596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87C8C49-89ED-DC4F-9129-6753207C385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2192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919537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3921125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0F19802F-EFF0-8E43-A466-3DF1A993C7B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564A806-DD2F-CF46-94C9-75148BCE10C3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32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96A797C4-D371-6A45-8F5E-E1632512BB8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235A91B-6A97-5346-AADD-4CA593CF24E3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30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F94B5FBD-D326-094B-B114-3302635B2CB9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F4FCB32-26A6-5342-B5FD-5AEC9751199A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51669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AD6E4138-3EF6-3E48-B8EC-ED72436C13CF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F5AA29B-1AD0-B046-84E1-369F43ABFD52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7698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3BBB1730-5FFE-0643-B288-7C468F9A5BA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26587ED-CDE7-284A-B760-D912B02AF90C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3837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F65785E-5317-5245-AB45-2FDBE3359EC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489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14719980-27D8-D84A-B187-5EAED95B2C4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2D9A27DD-096B-EB40-93F6-731269D67F9A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88664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C6684307-DBCA-ED47-B799-D89BE16DB0F4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E35F073-E21D-9A4B-81AE-36CAD03FD56D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8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0"/>
            <a:ext cx="2005012" cy="5738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867400" cy="5738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274E6B7-D0AE-C24E-BA8B-130181048E4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EE26766C-9476-6842-B868-A26AB127808F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518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4" name="Picture 8" descr="blu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125538"/>
            <a:ext cx="3571875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5" name="Picture 9" descr="blue tit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94724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B3C23D7A-ED85-B948-894B-613DE6258C2E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6DBD89D-6485-D64E-A42D-D4E4200880A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77709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919537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3921125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D86FD74B-06FE-9A4D-9EA2-1209152571CD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8F1A266-D945-CF47-A80F-902A55A3B22C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64048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F22D1672-4148-F74F-B04D-09B5321226EA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44AAB50-832C-C143-935A-992E035A5C5E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5282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82281BE9-D88D-C64F-A333-0AE99805719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0826F1F-E23F-6444-AB11-849E0B3F9FF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353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E01DBE53-8ECF-CC43-9A2C-AB2C1B592C25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351B5A4-7BB0-434A-AB89-FD2B1F3BE74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63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B3C23D7A-ED85-B948-894B-613DE6258C2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16DBD89D-6485-D64E-A42D-D4E4200880A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1235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E443EEA2-3DC2-074E-88C4-4439B9E8E437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DAD9FBD-7040-B84F-90CE-3AD7F33BDBDF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38770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B1F8322D-3630-3344-A524-2716B69AE7D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0029EA7-3049-8449-A822-B3F1EF9568DA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94712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6DD84B05-7CD7-1345-96A2-6BC2B53EBB17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10B91B9-A087-DE4D-AAFE-73DABB195F57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6709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0"/>
            <a:ext cx="2005012" cy="5738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867400" cy="5738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PAGE </a:t>
            </a:r>
            <a:fld id="{DC4E533F-25B7-634F-8EDC-7123E3D242B4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DEC66D0-EC8E-8045-87CE-5A162EF30C69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8179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470025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smtClean="0"/>
          </a:p>
        </p:txBody>
      </p:sp>
      <p:sp>
        <p:nvSpPr>
          <p:cNvPr id="2201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238500"/>
            <a:ext cx="5113337" cy="550863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45A67368-4EFC-4948-818C-B0BEC5FE2720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A5BDFFD-5407-1348-879A-777841D8769A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011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00E663E6-880F-5346-AC01-9EC8E4CEFCE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16D00FC-7E69-4249-9C4F-C6C4BB51B17E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99805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919537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3921125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3807EF34-B939-5B43-AE6B-75B34BDDE85F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2E608DA-BAED-D548-BCA8-5B9075B3F95B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53995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22DE9FA9-1A2B-1E48-B598-46A46895F622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223BFFA-D9D7-FC40-ACE4-00883E988875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50773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53353944-3CED-504A-8D1D-2882CCF1075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31CE4B9F-E0BA-C042-B117-AA0205EB9BE7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7034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196975"/>
            <a:ext cx="3919537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196975"/>
            <a:ext cx="3921125" cy="4541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D86FD74B-06FE-9A4D-9EA2-1209152571CD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D8F1A266-D945-CF47-A80F-902A55A3B22C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932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765A072C-0877-2849-9DEC-71E1E62A2D8C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6A75077E-2136-9741-8741-5CFC7AED0EDC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3318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4E31B7A2-0679-0247-A1F8-4A948EA3946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45969F1-CDBA-0E43-A54D-BB4F7F52BBEA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4516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F507917-AEB7-6E46-B77C-4FC0E9D0269B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FA1C100-4221-5544-B809-A1B035F8DD7B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563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4E7AD9F2-0223-2C45-A0A0-A2FA178F32A3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FE18D83-77F8-0746-A363-3DB747C6EA24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1539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988" y="0"/>
            <a:ext cx="2005012" cy="5738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0"/>
            <a:ext cx="5867400" cy="5738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65AB8F0-498B-F240-B9B8-3CD540833AA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05696FF-FAF2-3840-ADC6-CD3F1005E617}" type="datetime1">
              <a:rPr lang="nl-NL"/>
              <a:pPr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693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F22D1672-4148-F74F-B04D-09B5321226EA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44AAB50-832C-C143-935A-992E035A5C5E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1388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82281BE9-D88D-C64F-A333-0AE99805719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C0826F1F-E23F-6444-AB11-849E0B3F9FF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10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01DBE53-8ECF-CC43-9A2C-AB2C1B592C25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351B5A4-7BB0-434A-AB89-FD2B1F3BE745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04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E443EEA2-3DC2-074E-88C4-4439B9E8E437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DAD9FBD-7040-B84F-90CE-3AD7F33BDBDF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69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PAGE </a:t>
            </a:r>
            <a:fld id="{B1F8322D-3630-3344-A524-2716B69AE7D8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0029EA7-3049-8449-A822-B3F1EF9568DA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529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6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6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8" name="Picture 16" descr="balk WS cya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28797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70300" y="6567488"/>
            <a:ext cx="576263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PAGE </a:t>
            </a:r>
            <a:fld id="{C0F287C8-FEE7-3846-B477-A83F0556F811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30550" y="6567488"/>
            <a:ext cx="5397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fld id="{7421CF97-021D-A647-813D-9C2399A5B5FF}" type="datetime1">
              <a:rPr lang="en-US" smtClean="0"/>
              <a:t>24/09/15</a:t>
            </a:fld>
            <a:endParaRPr lang="nl-NL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96975"/>
            <a:ext cx="7993062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  <a:ea typeface="+mn-ea"/>
        </a:defRPr>
      </a:lvl2pPr>
      <a:lvl3pPr marL="814388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3pPr>
      <a:lvl4pPr marL="1069975" indent="-254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4pPr>
      <a:lvl5pPr marL="13493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5pPr>
      <a:lvl6pPr marL="18065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6pPr>
      <a:lvl7pPr marL="22637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7pPr>
      <a:lvl8pPr marL="27209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8pPr>
      <a:lvl9pPr marL="31781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6" name="Picture 10" descr="balk WS cya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96975"/>
            <a:ext cx="7993062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2191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28797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2191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70300" y="6567488"/>
            <a:ext cx="576263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PAGE </a:t>
            </a:r>
            <a:fld id="{BA4A6050-93FB-9D4A-8126-0CCA88E56087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219149" name="Picture 13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5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30550" y="6567488"/>
            <a:ext cx="5397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fld id="{3DD5412C-CE78-1C4A-9A79-84E7BC9E89EE}" type="datetime1">
              <a:rPr lang="en-US" smtClean="0"/>
              <a:t>24/09/15</a:t>
            </a:fld>
            <a:endParaRPr lang="nl-NL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68288" indent="-268288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  <a:ea typeface="+mn-ea"/>
        </a:defRPr>
      </a:lvl2pPr>
      <a:lvl3pPr marL="814388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3pPr>
      <a:lvl4pPr marL="1069975" indent="-254000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4pPr>
      <a:lvl5pPr marL="13493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5pPr>
      <a:lvl6pPr marL="18065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6pPr>
      <a:lvl7pPr marL="22637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7pPr>
      <a:lvl8pPr marL="27209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8pPr>
      <a:lvl9pPr marL="3178175" indent="-277813" algn="l" rtl="0" fontAlgn="base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9" name="Picture 17" descr="blue bar sm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28797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70300" y="6567488"/>
            <a:ext cx="576263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nl-NL" smtClean="0"/>
              <a:t>PAGE </a:t>
            </a:r>
            <a:fld id="{C0F287C8-FEE7-3846-B477-A83F0556F811}" type="slidenum">
              <a:rPr lang="nl-NL" smtClean="0"/>
              <a:pPr/>
              <a:t>‹#›</a:t>
            </a:fld>
            <a:endParaRPr lang="nl-NL"/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30550" y="6567488"/>
            <a:ext cx="5397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fld id="{7421CF97-021D-A647-813D-9C2399A5B5FF}" type="datetime1">
              <a:rPr lang="en-US" smtClean="0"/>
              <a:t>24/09/15</a:t>
            </a:fld>
            <a:endParaRPr lang="nl-NL"/>
          </a:p>
        </p:txBody>
      </p:sp>
      <p:sp>
        <p:nvSpPr>
          <p:cNvPr id="49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96975"/>
            <a:ext cx="7993062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  <a:ea typeface="+mn-ea"/>
        </a:defRPr>
      </a:lvl2pPr>
      <a:lvl3pPr marL="814388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3pPr>
      <a:lvl4pPr marL="1069975" indent="-254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4pPr>
      <a:lvl5pPr marL="13493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5pPr>
      <a:lvl6pPr marL="18065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6pPr>
      <a:lvl7pPr marL="22637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7pPr>
      <a:lvl8pPr marL="27209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8pPr>
      <a:lvl9pPr marL="31781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52" name="Picture 16" descr="blue bar small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2075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196975"/>
            <a:ext cx="7993062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2191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388" y="6548438"/>
            <a:ext cx="2879725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nl-NL"/>
              <a:t>/ name of department</a:t>
            </a:r>
          </a:p>
        </p:txBody>
      </p:sp>
      <p:sp>
        <p:nvSpPr>
          <p:cNvPr id="2191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70300" y="6567488"/>
            <a:ext cx="576263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PAGE </a:t>
            </a:r>
            <a:fld id="{EDB511B5-4BDC-D644-BCE1-89E6039081C9}" type="slidenum">
              <a:rPr lang="nl-NL"/>
              <a:pPr/>
              <a:t>‹#›</a:t>
            </a:fld>
            <a:endParaRPr lang="nl-NL"/>
          </a:p>
        </p:txBody>
      </p:sp>
      <p:pic>
        <p:nvPicPr>
          <p:cNvPr id="219149" name="Picture 13" descr="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6332538"/>
            <a:ext cx="2030413" cy="43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50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130550" y="6567488"/>
            <a:ext cx="5397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accent2"/>
                </a:solidFill>
              </a:defRPr>
            </a:lvl1pPr>
          </a:lstStyle>
          <a:p>
            <a:fld id="{619F0E9A-5E94-824C-832A-7E48DCF8B96D}" type="datetime1">
              <a:rPr lang="nl-NL"/>
              <a:pPr/>
              <a:t>24/09/15</a:t>
            </a:fld>
            <a:endParaRPr lang="nl-NL"/>
          </a:p>
        </p:txBody>
      </p:sp>
      <p:sp>
        <p:nvSpPr>
          <p:cNvPr id="219151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0"/>
            <a:ext cx="8024812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68288" indent="-2682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534988" indent="-2651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200" b="1">
          <a:solidFill>
            <a:schemeClr val="tx1"/>
          </a:solidFill>
          <a:latin typeface="+mn-lt"/>
          <a:ea typeface="+mn-ea"/>
        </a:defRPr>
      </a:lvl2pPr>
      <a:lvl3pPr marL="814388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3pPr>
      <a:lvl4pPr marL="1069975" indent="-254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4pPr>
      <a:lvl5pPr marL="13493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5pPr>
      <a:lvl6pPr marL="18065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6pPr>
      <a:lvl7pPr marL="22637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7pPr>
      <a:lvl8pPr marL="27209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8pPr>
      <a:lvl9pPr marL="3178175" indent="-27781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−"/>
        <a:defRPr sz="22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RsGyueVLvQ" TargetMode="External"/><Relationship Id="rId4" Type="http://schemas.openxmlformats.org/officeDocument/2006/relationships/hyperlink" Target="https://www.youtube.com/watch?v=41hv2tW5Lc4" TargetMode="External"/><Relationship Id="rId5" Type="http://schemas.openxmlformats.org/officeDocument/2006/relationships/hyperlink" Target="https://www.youtube.com/watch?v=RFinNxS5KN4" TargetMode="External"/><Relationship Id="rId6" Type="http://schemas.openxmlformats.org/officeDocument/2006/relationships/hyperlink" Target="https://www.youtube.com/watch?v=K_a4DTesVew" TargetMode="External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pn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1619250"/>
            <a:ext cx="5616575" cy="1809750"/>
          </a:xfrm>
        </p:spPr>
        <p:txBody>
          <a:bodyPr/>
          <a:lstStyle/>
          <a:p>
            <a:r>
              <a:rPr lang="en-US" dirty="0" err="1" smtClean="0"/>
              <a:t>Laat</a:t>
            </a:r>
            <a:r>
              <a:rPr lang="en-US" dirty="0" smtClean="0"/>
              <a:t> je </a:t>
            </a:r>
            <a:r>
              <a:rPr lang="en-US" dirty="0" err="1" smtClean="0"/>
              <a:t>verrassen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door de computer: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 </a:t>
            </a:r>
            <a:r>
              <a:rPr lang="en-US" dirty="0" err="1" smtClean="0"/>
              <a:t>programmeren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789040"/>
            <a:ext cx="5113337" cy="550863"/>
          </a:xfrm>
        </p:spPr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ir.</a:t>
            </a:r>
            <a:r>
              <a:rPr lang="en-US" dirty="0" smtClean="0"/>
              <a:t> Tom Verhoeff</a:t>
            </a:r>
          </a:p>
          <a:p>
            <a:r>
              <a:rPr lang="en-US" dirty="0" err="1" smtClean="0"/>
              <a:t>Faculteit</a:t>
            </a:r>
            <a:r>
              <a:rPr lang="en-US" dirty="0" smtClean="0"/>
              <a:t> </a:t>
            </a:r>
            <a:r>
              <a:rPr lang="en-US" dirty="0" err="1" smtClean="0"/>
              <a:t>Wiskunde</a:t>
            </a:r>
            <a:r>
              <a:rPr lang="en-US" dirty="0" smtClean="0"/>
              <a:t> &amp; </a:t>
            </a:r>
            <a:r>
              <a:rPr lang="en-US" dirty="0" err="1" smtClean="0"/>
              <a:t>Informatica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err="1" smtClean="0"/>
              <a:t>Tekst</a:t>
            </a:r>
            <a:r>
              <a:rPr lang="en-US" dirty="0" smtClean="0"/>
              <a:t>: </a:t>
            </a:r>
            <a:r>
              <a:rPr lang="en-US" dirty="0" err="1" smtClean="0"/>
              <a:t>rij</a:t>
            </a:r>
            <a:r>
              <a:rPr lang="en-US" dirty="0" smtClean="0"/>
              <a:t> </a:t>
            </a:r>
            <a:r>
              <a:rPr lang="en-US" dirty="0" err="1" smtClean="0"/>
              <a:t>getallen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Hallo, Ad  ➔  72  97  108  108  111</a:t>
            </a:r>
            <a:r>
              <a:rPr lang="en-US" dirty="0"/>
              <a:t> </a:t>
            </a:r>
            <a:r>
              <a:rPr lang="en-US" dirty="0" smtClean="0"/>
              <a:t> 44  32</a:t>
            </a:r>
            <a:r>
              <a:rPr lang="en-US" dirty="0"/>
              <a:t> </a:t>
            </a:r>
            <a:r>
              <a:rPr lang="en-US" dirty="0" smtClean="0"/>
              <a:t> 65  100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52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smtClean="0"/>
              <a:t>Lamp </a:t>
            </a:r>
            <a:r>
              <a:rPr lang="en-US" dirty="0" err="1" smtClean="0"/>
              <a:t>aan</a:t>
            </a:r>
            <a:r>
              <a:rPr lang="en-US" dirty="0" smtClean="0"/>
              <a:t>, of </a:t>
            </a:r>
            <a:r>
              <a:rPr lang="en-US" dirty="0" err="1" smtClean="0"/>
              <a:t>uit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Knop </a:t>
            </a:r>
            <a:r>
              <a:rPr lang="en-US" dirty="0" err="1" smtClean="0"/>
              <a:t>ingedrukt</a:t>
            </a:r>
            <a:r>
              <a:rPr lang="en-US" dirty="0" smtClean="0"/>
              <a:t>, of </a:t>
            </a:r>
            <a:r>
              <a:rPr lang="en-US" dirty="0" err="1" smtClean="0"/>
              <a:t>niet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10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9" name="Picture 8" descr="lightbulb-on-off-clip-art-452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60032" y="1052736"/>
            <a:ext cx="4032448" cy="3017220"/>
          </a:xfrm>
          <a:prstGeom prst="rect">
            <a:avLst/>
          </a:prstGeom>
        </p:spPr>
      </p:pic>
      <p:pic>
        <p:nvPicPr>
          <p:cNvPr id="10" name="Picture 9" descr="wormbutton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11" y="3205544"/>
            <a:ext cx="4171365" cy="312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40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err="1" smtClean="0"/>
              <a:t>Geluid</a:t>
            </a:r>
            <a:r>
              <a:rPr lang="en-US" dirty="0" smtClean="0"/>
              <a:t>: golf ➔ </a:t>
            </a:r>
            <a:r>
              <a:rPr lang="en-US" dirty="0" err="1" smtClean="0"/>
              <a:t>rij</a:t>
            </a:r>
            <a:r>
              <a:rPr lang="en-US" dirty="0" smtClean="0"/>
              <a:t> </a:t>
            </a:r>
            <a:r>
              <a:rPr lang="en-US" dirty="0" err="1" smtClean="0"/>
              <a:t>getallen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672300" cy="424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sis-secundaire-kleur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932" y="2348880"/>
            <a:ext cx="3411124" cy="34111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err="1" smtClean="0"/>
              <a:t>Zwart</a:t>
            </a:r>
            <a:r>
              <a:rPr lang="en-US" dirty="0" smtClean="0"/>
              <a:t>-wit </a:t>
            </a:r>
            <a:r>
              <a:rPr lang="en-US" dirty="0" err="1" smtClean="0"/>
              <a:t>plaatje</a:t>
            </a:r>
            <a:r>
              <a:rPr lang="en-US" dirty="0" smtClean="0"/>
              <a:t>: 0-1 </a:t>
            </a:r>
            <a:r>
              <a:rPr lang="en-US" dirty="0" err="1" smtClean="0"/>
              <a:t>tabel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Kleur</a:t>
            </a:r>
            <a:r>
              <a:rPr lang="en-US" dirty="0" smtClean="0"/>
              <a:t>: 3 </a:t>
            </a:r>
            <a:r>
              <a:rPr lang="en-US" dirty="0" err="1" smtClean="0"/>
              <a:t>getallen</a:t>
            </a:r>
            <a:r>
              <a:rPr lang="en-US" dirty="0" smtClean="0"/>
              <a:t> (R G B </a:t>
            </a:r>
            <a:r>
              <a:rPr lang="en-US" dirty="0" err="1" smtClean="0"/>
              <a:t>mengen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Kleurenplaatje</a:t>
            </a:r>
            <a:r>
              <a:rPr lang="en-US" dirty="0" smtClean="0"/>
              <a:t>: </a:t>
            </a:r>
            <a:r>
              <a:rPr lang="en-US" dirty="0" err="1" smtClean="0"/>
              <a:t>tabel</a:t>
            </a:r>
            <a:r>
              <a:rPr lang="en-US" dirty="0"/>
              <a:t> </a:t>
            </a:r>
            <a:r>
              <a:rPr lang="en-US" dirty="0" smtClean="0"/>
              <a:t>met </a:t>
            </a:r>
            <a:r>
              <a:rPr lang="en-US" dirty="0" err="1" smtClean="0"/>
              <a:t>getallen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12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11" name="Picture 10" descr="michelangelodavid-try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66" y="1124744"/>
            <a:ext cx="307457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9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smtClean="0"/>
              <a:t>Video: </a:t>
            </a:r>
            <a:r>
              <a:rPr lang="en-US" dirty="0" err="1" smtClean="0"/>
              <a:t>geluid</a:t>
            </a:r>
            <a:r>
              <a:rPr lang="en-US" dirty="0" smtClean="0"/>
              <a:t> + </a:t>
            </a:r>
            <a:r>
              <a:rPr lang="en-US" dirty="0" err="1" smtClean="0"/>
              <a:t>rij</a:t>
            </a:r>
            <a:r>
              <a:rPr lang="en-US" dirty="0" smtClean="0"/>
              <a:t> </a:t>
            </a:r>
            <a:r>
              <a:rPr lang="en-US" dirty="0" err="1" smtClean="0"/>
              <a:t>plaatjes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13" name="PipeDream20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1700808"/>
            <a:ext cx="5832648" cy="437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69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Films </a:t>
            </a:r>
            <a:r>
              <a:rPr lang="en-US" dirty="0" err="1" smtClean="0"/>
              <a:t>gemaakt</a:t>
            </a:r>
            <a:r>
              <a:rPr lang="en-US" dirty="0" smtClean="0"/>
              <a:t> door/met de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24313"/>
          </a:xfrm>
        </p:spPr>
        <p:txBody>
          <a:bodyPr/>
          <a:lstStyle/>
          <a:p>
            <a:endParaRPr lang="en-US" dirty="0" smtClean="0">
              <a:hlinkClick r:id="rId3" tooltip="Sintel"/>
            </a:endParaRPr>
          </a:p>
          <a:p>
            <a:endParaRPr lang="en-US" dirty="0" smtClean="0">
              <a:hlinkClick r:id="rId3" tooltip="Sintel"/>
            </a:endParaRPr>
          </a:p>
          <a:p>
            <a:r>
              <a:rPr lang="en-US" dirty="0" smtClean="0">
                <a:hlinkClick r:id="rId3" tooltip="Sintel"/>
              </a:rPr>
              <a:t>Sintel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Tears of Steel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5"/>
              </a:rPr>
              <a:t>Jurassic World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hlinkClick r:id="rId6"/>
              </a:rPr>
              <a:t>Cartier reclame “Odyssey”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Toy Story; … (Pixar); Kung-Fu Panda</a:t>
            </a:r>
            <a:r>
              <a:rPr lang="en-US" dirty="0"/>
              <a:t>;</a:t>
            </a:r>
            <a:r>
              <a:rPr lang="en-US" dirty="0" smtClean="0"/>
              <a:t> Shrek; 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14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8" name="Picture 7" descr="0610_t-rex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981067"/>
            <a:ext cx="5076056" cy="33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9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0 en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err="1" smtClean="0"/>
              <a:t>Smaak</a:t>
            </a:r>
            <a:r>
              <a:rPr lang="en-US" dirty="0" smtClean="0"/>
              <a:t>, </a:t>
            </a:r>
            <a:r>
              <a:rPr lang="en-US" dirty="0" err="1" smtClean="0"/>
              <a:t>geur</a:t>
            </a:r>
            <a:r>
              <a:rPr lang="en-US" dirty="0" smtClean="0"/>
              <a:t>, . . 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15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8" name="Picture 7" descr="nos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016" y="2492896"/>
            <a:ext cx="2222500" cy="2755900"/>
          </a:xfrm>
          <a:prstGeom prst="rect">
            <a:avLst/>
          </a:prstGeom>
        </p:spPr>
      </p:pic>
      <p:pic>
        <p:nvPicPr>
          <p:cNvPr id="9" name="Picture 8" descr="175559_962_1185287375821-afbeelding_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636912"/>
            <a:ext cx="30765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8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= </a:t>
            </a:r>
            <a:r>
              <a:rPr lang="en-US" dirty="0" err="1" smtClean="0"/>
              <a:t>programmeerbare</a:t>
            </a:r>
            <a:r>
              <a:rPr lang="en-US" dirty="0" smtClean="0"/>
              <a:t> machine</a:t>
            </a:r>
            <a:endParaRPr lang="en-US" dirty="0"/>
          </a:p>
        </p:txBody>
      </p:sp>
      <p:pic>
        <p:nvPicPr>
          <p:cNvPr id="8" name="Content Placeholder 7" descr="Apple-A9-mockup-00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873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16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739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+ </a:t>
            </a:r>
            <a:r>
              <a:rPr lang="en-US" dirty="0" err="1" smtClean="0"/>
              <a:t>Programma</a:t>
            </a:r>
            <a:r>
              <a:rPr lang="en-US" dirty="0" smtClean="0"/>
              <a:t> = </a:t>
            </a:r>
            <a:r>
              <a:rPr lang="en-US" dirty="0" err="1" smtClean="0"/>
              <a:t>Automaat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17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sp>
        <p:nvSpPr>
          <p:cNvPr id="9" name="Right Arrow 8"/>
          <p:cNvSpPr/>
          <p:nvPr/>
        </p:nvSpPr>
        <p:spPr>
          <a:xfrm>
            <a:off x="683568" y="2420888"/>
            <a:ext cx="2088232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516216" y="2420888"/>
            <a:ext cx="2088232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7584" y="2060848"/>
            <a:ext cx="104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Invoer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6296" y="2060848"/>
            <a:ext cx="115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Uitvoer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771800" y="2204864"/>
            <a:ext cx="374441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Computer</a:t>
            </a:r>
            <a:endParaRPr lang="en-US" sz="3600" dirty="0"/>
          </a:p>
        </p:txBody>
      </p:sp>
      <p:sp>
        <p:nvSpPr>
          <p:cNvPr id="15" name="Up Arrow 14"/>
          <p:cNvSpPr/>
          <p:nvPr/>
        </p:nvSpPr>
        <p:spPr>
          <a:xfrm>
            <a:off x="4427984" y="3140968"/>
            <a:ext cx="484632" cy="122413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71800" y="4365104"/>
            <a:ext cx="3744416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Programma</a:t>
            </a:r>
            <a:endParaRPr lang="en-US" sz="3600" dirty="0"/>
          </a:p>
        </p:txBody>
      </p:sp>
      <p:sp>
        <p:nvSpPr>
          <p:cNvPr id="7" name="Frame 6"/>
          <p:cNvSpPr/>
          <p:nvPr/>
        </p:nvSpPr>
        <p:spPr>
          <a:xfrm>
            <a:off x="1979712" y="1484784"/>
            <a:ext cx="5256584" cy="4536504"/>
          </a:xfrm>
          <a:prstGeom prst="frame">
            <a:avLst>
              <a:gd name="adj1" fmla="val 340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20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Invoer</a:t>
            </a:r>
            <a:r>
              <a:rPr lang="en-US" dirty="0" smtClean="0"/>
              <a:t> “</a:t>
            </a:r>
            <a:r>
              <a:rPr lang="en-US" dirty="0" err="1" smtClean="0"/>
              <a:t>lezen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Uitvoer</a:t>
            </a:r>
            <a:r>
              <a:rPr lang="en-US" dirty="0" smtClean="0"/>
              <a:t> “</a:t>
            </a:r>
            <a:r>
              <a:rPr lang="en-US" dirty="0" err="1" smtClean="0"/>
              <a:t>schrijven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opslaan</a:t>
            </a:r>
            <a:r>
              <a:rPr lang="en-US" dirty="0" smtClean="0"/>
              <a:t> in het </a:t>
            </a:r>
            <a:r>
              <a:rPr lang="en-US" dirty="0" err="1" smtClean="0"/>
              <a:t>geheugen</a:t>
            </a:r>
            <a:endParaRPr lang="en-US" dirty="0" smtClean="0"/>
          </a:p>
          <a:p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terughalen</a:t>
            </a:r>
            <a:r>
              <a:rPr lang="en-US" dirty="0" smtClean="0"/>
              <a:t> </a:t>
            </a:r>
            <a:r>
              <a:rPr lang="en-US" dirty="0" err="1" smtClean="0"/>
              <a:t>uit</a:t>
            </a:r>
            <a:r>
              <a:rPr lang="en-US" dirty="0" smtClean="0"/>
              <a:t> het </a:t>
            </a:r>
            <a:r>
              <a:rPr lang="en-US" dirty="0" err="1" smtClean="0"/>
              <a:t>geheugen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en-US" dirty="0" smtClean="0"/>
          </a:p>
          <a:p>
            <a:pPr lvl="1"/>
            <a:r>
              <a:rPr lang="en-US" dirty="0" smtClean="0"/>
              <a:t>+, –, x, :, …</a:t>
            </a:r>
          </a:p>
          <a:p>
            <a:pPr lvl="1"/>
            <a:endParaRPr lang="en-US" dirty="0"/>
          </a:p>
          <a:p>
            <a:r>
              <a:rPr lang="en-US" dirty="0" err="1" smtClean="0"/>
              <a:t>Kiezen</a:t>
            </a:r>
            <a:endParaRPr lang="en-US" dirty="0" smtClean="0"/>
          </a:p>
          <a:p>
            <a:r>
              <a:rPr lang="en-US" dirty="0" err="1" smtClean="0"/>
              <a:t>Herhalen</a:t>
            </a:r>
            <a:endParaRPr lang="en-US" dirty="0"/>
          </a:p>
        </p:txBody>
      </p:sp>
      <p:pic>
        <p:nvPicPr>
          <p:cNvPr id="8" name="Picture 7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1888437" cy="1888437"/>
          </a:xfrm>
          <a:prstGeom prst="rect">
            <a:avLst/>
          </a:prstGeom>
        </p:spPr>
      </p:pic>
      <p:pic>
        <p:nvPicPr>
          <p:cNvPr id="9" name="Picture 8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692696"/>
            <a:ext cx="1916832" cy="1916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Welke</a:t>
            </a:r>
            <a:r>
              <a:rPr lang="en-US" dirty="0" smtClean="0"/>
              <a:t> </a:t>
            </a:r>
            <a:r>
              <a:rPr lang="en-US" dirty="0" err="1" smtClean="0"/>
              <a:t>denkstappen</a:t>
            </a:r>
            <a:r>
              <a:rPr lang="en-US" dirty="0" smtClean="0"/>
              <a:t> </a:t>
            </a:r>
            <a:r>
              <a:rPr lang="en-US" dirty="0" err="1" smtClean="0"/>
              <a:t>doet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computer?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18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archive-b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01008"/>
            <a:ext cx="4712185" cy="265060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483768" y="4869160"/>
            <a:ext cx="1008112" cy="648072"/>
            <a:chOff x="2483768" y="4581128"/>
            <a:chExt cx="1008112" cy="648072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2483768" y="4869160"/>
              <a:ext cx="1008112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483768" y="4581128"/>
              <a:ext cx="100811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2195736" y="5589240"/>
            <a:ext cx="1296144" cy="1008112"/>
            <a:chOff x="2195736" y="5301208"/>
            <a:chExt cx="1296144" cy="1008112"/>
          </a:xfrm>
        </p:grpSpPr>
        <p:sp>
          <p:nvSpPr>
            <p:cNvPr id="25" name="Curved Left Arrow 24"/>
            <p:cNvSpPr/>
            <p:nvPr/>
          </p:nvSpPr>
          <p:spPr>
            <a:xfrm>
              <a:off x="2915816" y="5373216"/>
              <a:ext cx="576064" cy="936104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Curved Left Arrow 26"/>
            <p:cNvSpPr/>
            <p:nvPr/>
          </p:nvSpPr>
          <p:spPr>
            <a:xfrm rot="10800000">
              <a:off x="2195736" y="5301208"/>
              <a:ext cx="576064" cy="936104"/>
            </a:xfrm>
            <a:prstGeom prst="curvedLef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51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Waarom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de computer </a:t>
            </a:r>
            <a:r>
              <a:rPr lang="en-US" dirty="0" err="1" smtClean="0"/>
              <a:t>zo</a:t>
            </a:r>
            <a:r>
              <a:rPr lang="en-US" dirty="0" smtClean="0"/>
              <a:t> </a:t>
            </a:r>
            <a:r>
              <a:rPr lang="en-US" dirty="0" err="1" smtClean="0"/>
              <a:t>precies</a:t>
            </a:r>
            <a:r>
              <a:rPr lang="en-US" dirty="0" smtClean="0"/>
              <a:t> </a:t>
            </a:r>
            <a:r>
              <a:rPr lang="en-US" dirty="0" err="1" smtClean="0"/>
              <a:t>rekenen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7" name="Content Placeholder 6" descr="question_mark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91" r="-120191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 smtClean="0"/>
              <a:t>/ Faculteit Wiskunde &amp; Informatica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E581EF5-48EC-1742-BA94-3A198C66FFF4}" type="datetime1">
              <a:rPr lang="en-US" smtClean="0"/>
              <a:t>24/09/15</a:t>
            </a:fld>
            <a:endParaRPr lang="nl-NL"/>
          </a:p>
        </p:txBody>
      </p:sp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" y="1756196"/>
            <a:ext cx="21971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Programmeertalen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heel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programmeertalen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JavaScript</a:t>
            </a:r>
          </a:p>
          <a:p>
            <a:pPr lvl="1"/>
            <a:r>
              <a:rPr lang="en-US" dirty="0" smtClean="0"/>
              <a:t>Java</a:t>
            </a:r>
          </a:p>
          <a:p>
            <a:pPr lvl="1"/>
            <a:r>
              <a:rPr lang="en-US" dirty="0" smtClean="0"/>
              <a:t>Python</a:t>
            </a:r>
          </a:p>
          <a:p>
            <a:pPr lvl="1"/>
            <a:r>
              <a:rPr lang="en-US" dirty="0" smtClean="0"/>
              <a:t>C, C++, C#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Scratch</a:t>
            </a:r>
          </a:p>
          <a:p>
            <a:pPr lvl="1"/>
            <a:r>
              <a:rPr lang="en-US" dirty="0" err="1" smtClean="0"/>
              <a:t>Tynker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img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72" y="4713312"/>
            <a:ext cx="3048000" cy="1524000"/>
          </a:xfrm>
          <a:prstGeom prst="rect">
            <a:avLst/>
          </a:prstGeom>
        </p:spPr>
      </p:pic>
      <p:pic>
        <p:nvPicPr>
          <p:cNvPr id="8" name="Picture 7" descr="img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888"/>
            <a:ext cx="3176616" cy="936104"/>
          </a:xfrm>
          <a:prstGeom prst="rect">
            <a:avLst/>
          </a:prstGeom>
        </p:spPr>
      </p:pic>
      <p:pic>
        <p:nvPicPr>
          <p:cNvPr id="9" name="Picture 8" descr="img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08720"/>
            <a:ext cx="2261851" cy="2261851"/>
          </a:xfrm>
          <a:prstGeom prst="rect">
            <a:avLst/>
          </a:prstGeom>
        </p:spPr>
      </p:pic>
      <p:pic>
        <p:nvPicPr>
          <p:cNvPr id="10" name="Picture 9" descr="imgr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038" y="3562997"/>
            <a:ext cx="4309258" cy="123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2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JavaScript </a:t>
            </a:r>
            <a:r>
              <a:rPr lang="en-US" dirty="0" err="1" smtClean="0"/>
              <a:t>programma</a:t>
            </a:r>
            <a:r>
              <a:rPr lang="en-US" dirty="0" smtClean="0"/>
              <a:t>: </a:t>
            </a:r>
            <a:r>
              <a:rPr lang="en-US" dirty="0" err="1" smtClean="0"/>
              <a:t>Controleer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woord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52563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 New"/>
              </a:rPr>
              <a:t>a = </a:t>
            </a:r>
            <a:r>
              <a:rPr lang="en-US" dirty="0" err="1" smtClean="0">
                <a:latin typeface="Courier New"/>
              </a:rPr>
              <a:t>readStr</a:t>
            </a:r>
            <a:r>
              <a:rPr lang="en-US" dirty="0" smtClean="0">
                <a:latin typeface="Courier New"/>
              </a:rPr>
              <a:t>();  // </a:t>
            </a:r>
            <a:r>
              <a:rPr lang="en-US" dirty="0" err="1" smtClean="0">
                <a:latin typeface="Courier New"/>
              </a:rPr>
              <a:t>invoer</a:t>
            </a:r>
            <a:r>
              <a:rPr lang="en-US" dirty="0" smtClean="0">
                <a:latin typeface="Courier New"/>
              </a:rPr>
              <a:t>: </a:t>
            </a:r>
            <a:r>
              <a:rPr lang="en-US" dirty="0" err="1" smtClean="0">
                <a:latin typeface="Courier New"/>
              </a:rPr>
              <a:t>een</a:t>
            </a:r>
            <a:r>
              <a:rPr lang="en-US" dirty="0" smtClean="0">
                <a:latin typeface="Courier New"/>
              </a:rPr>
              <a:t> </a:t>
            </a:r>
            <a:r>
              <a:rPr lang="en-US" dirty="0" err="1" smtClean="0">
                <a:latin typeface="Courier New"/>
              </a:rPr>
              <a:t>woord</a:t>
            </a:r>
            <a:endParaRPr lang="en-US" dirty="0" smtClean="0">
              <a:latin typeface="Courier New"/>
            </a:endParaRPr>
          </a:p>
          <a:p>
            <a:pPr marL="0" indent="0">
              <a:buNone/>
            </a:pP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= 0;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</a:rPr>
              <a:t>j = </a:t>
            </a:r>
            <a:r>
              <a:rPr lang="en-US" dirty="0" err="1" smtClean="0">
                <a:latin typeface="Courier New"/>
              </a:rPr>
              <a:t>a.length</a:t>
            </a:r>
            <a:r>
              <a:rPr lang="en-US" dirty="0" smtClean="0">
                <a:latin typeface="Courier New"/>
              </a:rPr>
              <a:t> - 1;</a:t>
            </a:r>
          </a:p>
          <a:p>
            <a:pPr marL="0" indent="0">
              <a:buNone/>
            </a:pPr>
            <a:endParaRPr lang="en-US" dirty="0" smtClean="0">
              <a:latin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</a:rPr>
              <a:t>while (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&lt; j &amp;&amp; </a:t>
            </a:r>
            <a:r>
              <a:rPr lang="en-US" dirty="0" err="1" smtClean="0">
                <a:latin typeface="Courier New"/>
              </a:rPr>
              <a:t>a.charAt</a:t>
            </a:r>
            <a:r>
              <a:rPr lang="en-US" dirty="0" smtClean="0">
                <a:latin typeface="Courier New"/>
              </a:rPr>
              <a:t>(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) == </a:t>
            </a:r>
            <a:r>
              <a:rPr lang="en-US" dirty="0" err="1" smtClean="0">
                <a:latin typeface="Courier New"/>
              </a:rPr>
              <a:t>a.charAt</a:t>
            </a:r>
            <a:r>
              <a:rPr lang="en-US" dirty="0" smtClean="0">
                <a:latin typeface="Courier New"/>
              </a:rPr>
              <a:t>(j)) {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</a:rPr>
              <a:t>    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= 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+ 1;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</a:rPr>
              <a:t>    j = j - 1;</a:t>
            </a:r>
          </a:p>
          <a:p>
            <a:pPr marL="0" indent="0">
              <a:buNone/>
            </a:pPr>
            <a:r>
              <a:rPr lang="en-US" dirty="0" smtClean="0">
                <a:latin typeface="Courier New"/>
              </a:rPr>
              <a:t>}</a:t>
            </a:r>
          </a:p>
          <a:p>
            <a:pPr marL="0" indent="0">
              <a:buNone/>
            </a:pPr>
            <a:endParaRPr lang="en-US" dirty="0" smtClean="0">
              <a:latin typeface="Courier New"/>
            </a:endParaRPr>
          </a:p>
          <a:p>
            <a:pPr marL="0" indent="0">
              <a:buNone/>
            </a:pPr>
            <a:r>
              <a:rPr lang="en-US" dirty="0" smtClean="0">
                <a:latin typeface="Courier New"/>
              </a:rPr>
              <a:t>if (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&lt; j) write</a:t>
            </a:r>
            <a:r>
              <a:rPr lang="en-US" dirty="0">
                <a:latin typeface="Courier New"/>
              </a:rPr>
              <a:t>("NIET</a:t>
            </a:r>
            <a:r>
              <a:rPr lang="en-US" dirty="0" smtClean="0">
                <a:latin typeface="Courier New"/>
              </a:rPr>
              <a:t>");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e</a:t>
            </a:r>
            <a:r>
              <a:rPr lang="en-US" dirty="0" smtClean="0">
                <a:latin typeface="Courier New"/>
              </a:rPr>
              <a:t>lse </a:t>
            </a:r>
            <a:r>
              <a:rPr lang="en-US" smtClean="0">
                <a:latin typeface="Courier New"/>
              </a:rPr>
              <a:t>write</a:t>
            </a:r>
            <a:r>
              <a:rPr lang="en-US">
                <a:latin typeface="Courier New"/>
              </a:rPr>
              <a:t>("wel</a:t>
            </a:r>
            <a:r>
              <a:rPr lang="en-US" dirty="0" smtClean="0">
                <a:latin typeface="Courier New"/>
              </a:rPr>
              <a:t>");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20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452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Verwerking</a:t>
            </a:r>
            <a:r>
              <a:rPr lang="en-US" dirty="0" smtClean="0"/>
              <a:t> van het </a:t>
            </a:r>
            <a:r>
              <a:rPr lang="en-US" dirty="0" err="1" smtClean="0"/>
              <a:t>woord</a:t>
            </a:r>
            <a:r>
              <a:rPr lang="en-US" dirty="0" smtClean="0"/>
              <a:t> “</a:t>
            </a:r>
            <a:r>
              <a:rPr lang="en-US" dirty="0" err="1" smtClean="0"/>
              <a:t>nesten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980728"/>
            <a:ext cx="7993062" cy="525636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urier New"/>
              </a:rPr>
              <a:t> n e s t e n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^         ^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        j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            letters </a:t>
            </a:r>
            <a:r>
              <a:rPr lang="en-US" dirty="0" err="1">
                <a:latin typeface="Courier New"/>
              </a:rPr>
              <a:t>zijn</a:t>
            </a:r>
            <a:r>
              <a:rPr lang="en-US" dirty="0">
                <a:latin typeface="Courier New"/>
              </a:rPr>
              <a:t> </a:t>
            </a:r>
            <a:r>
              <a:rPr lang="en-US" dirty="0" err="1">
                <a:latin typeface="Courier New"/>
              </a:rPr>
              <a:t>gelijk</a:t>
            </a:r>
            <a:endParaRPr lang="en-US" dirty="0">
              <a:latin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</a:rPr>
              <a:t>n e s t e n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^     ^</a:t>
            </a:r>
            <a:endParaRPr lang="en-US" dirty="0">
              <a:latin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</a:t>
            </a:r>
            <a:r>
              <a:rPr lang="en-US" dirty="0" err="1" smtClean="0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    j</a:t>
            </a:r>
            <a:endParaRPr lang="en-US" dirty="0">
              <a:latin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            letters </a:t>
            </a:r>
            <a:r>
              <a:rPr lang="en-US" dirty="0" err="1">
                <a:latin typeface="Courier New"/>
              </a:rPr>
              <a:t>zijn</a:t>
            </a:r>
            <a:r>
              <a:rPr lang="en-US" dirty="0">
                <a:latin typeface="Courier New"/>
              </a:rPr>
              <a:t> </a:t>
            </a:r>
            <a:r>
              <a:rPr lang="en-US" dirty="0" err="1">
                <a:latin typeface="Courier New"/>
              </a:rPr>
              <a:t>gelijk</a:t>
            </a:r>
            <a:endParaRPr lang="en-US" dirty="0" smtClean="0">
              <a:latin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</a:rPr>
              <a:t>n e s t e n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  ^ ^</a:t>
            </a:r>
            <a:endParaRPr lang="en-US" dirty="0">
              <a:latin typeface="Courier New"/>
            </a:endParaRP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  </a:t>
            </a:r>
            <a:r>
              <a:rPr lang="en-US" dirty="0" err="1">
                <a:latin typeface="Courier New"/>
              </a:rPr>
              <a:t>i</a:t>
            </a:r>
            <a:r>
              <a:rPr lang="en-US" dirty="0" smtClean="0">
                <a:latin typeface="Courier New"/>
              </a:rPr>
              <a:t> j</a:t>
            </a:r>
          </a:p>
          <a:p>
            <a:pPr marL="0" indent="0">
              <a:buNone/>
            </a:pPr>
            <a:r>
              <a:rPr lang="en-US" dirty="0">
                <a:latin typeface="Courier New"/>
              </a:rPr>
              <a:t> </a:t>
            </a:r>
            <a:r>
              <a:rPr lang="en-US" dirty="0" smtClean="0">
                <a:latin typeface="Courier New"/>
              </a:rPr>
              <a:t>             letters </a:t>
            </a:r>
            <a:r>
              <a:rPr lang="en-US" dirty="0" err="1">
                <a:latin typeface="Courier New"/>
              </a:rPr>
              <a:t>veschillen</a:t>
            </a:r>
            <a:r>
              <a:rPr lang="en-US" dirty="0">
                <a:latin typeface="Courier New"/>
              </a:rPr>
              <a:t> -&gt; NIET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21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681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Programmeren</a:t>
            </a:r>
            <a:r>
              <a:rPr lang="en-US" dirty="0" smtClean="0"/>
              <a:t> is </a:t>
            </a:r>
            <a:r>
              <a:rPr lang="en-US" dirty="0" err="1" smtClean="0"/>
              <a:t>makkelijk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maar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paar</a:t>
            </a:r>
            <a:r>
              <a:rPr lang="en-US" dirty="0" smtClean="0"/>
              <a:t> </a:t>
            </a:r>
            <a:r>
              <a:rPr lang="en-US" dirty="0" err="1" smtClean="0"/>
              <a:t>soorten</a:t>
            </a:r>
            <a:r>
              <a:rPr lang="en-US" dirty="0" smtClean="0"/>
              <a:t> </a:t>
            </a:r>
            <a:r>
              <a:rPr lang="en-US" dirty="0" err="1" smtClean="0"/>
              <a:t>denkstappen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22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Egg-Watche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44196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7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Programmeren</a:t>
            </a:r>
            <a:r>
              <a:rPr lang="en-US" dirty="0" smtClean="0"/>
              <a:t> is </a:t>
            </a:r>
            <a:r>
              <a:rPr lang="en-US" dirty="0" err="1" smtClean="0"/>
              <a:t>moeilijk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752305"/>
          </a:xfrm>
        </p:spPr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denkstappen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heel </a:t>
            </a:r>
            <a:r>
              <a:rPr lang="en-US" dirty="0" err="1" smtClean="0"/>
              <a:t>klein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i="1" dirty="0" smtClean="0"/>
              <a:t>Om </a:t>
            </a:r>
            <a:r>
              <a:rPr lang="en-US" i="1" dirty="0" err="1" smtClean="0"/>
              <a:t>iets</a:t>
            </a:r>
            <a:r>
              <a:rPr lang="en-US" i="1" dirty="0" smtClean="0"/>
              <a:t> </a:t>
            </a:r>
            <a:r>
              <a:rPr lang="en-US" i="1" dirty="0" err="1" smtClean="0"/>
              <a:t>ingewikkelders</a:t>
            </a:r>
            <a:r>
              <a:rPr lang="en-US" i="1" dirty="0" smtClean="0"/>
              <a:t> </a:t>
            </a:r>
            <a:r>
              <a:rPr lang="en-US" i="1" dirty="0" err="1" smtClean="0"/>
              <a:t>te</a:t>
            </a:r>
            <a:r>
              <a:rPr lang="en-US" i="1" dirty="0" smtClean="0"/>
              <a:t> </a:t>
            </a:r>
            <a:r>
              <a:rPr lang="en-US" i="1" dirty="0" err="1" smtClean="0"/>
              <a:t>doen</a:t>
            </a:r>
            <a:r>
              <a:rPr lang="en-US" i="1" dirty="0" smtClean="0"/>
              <a:t>, </a:t>
            </a:r>
            <a:r>
              <a:rPr lang="en-US" i="1" dirty="0" err="1" smtClean="0"/>
              <a:t>zijn</a:t>
            </a:r>
            <a:r>
              <a:rPr lang="en-US" i="1" dirty="0" smtClean="0"/>
              <a:t> </a:t>
            </a:r>
            <a:r>
              <a:rPr lang="en-US" i="1" dirty="0" err="1" smtClean="0"/>
              <a:t>er</a:t>
            </a:r>
            <a:r>
              <a:rPr lang="en-US" i="1" dirty="0" smtClean="0"/>
              <a:t> heel </a:t>
            </a:r>
            <a:r>
              <a:rPr lang="en-US" i="1" dirty="0" err="1" smtClean="0"/>
              <a:t>veel</a:t>
            </a:r>
            <a:r>
              <a:rPr lang="en-US" i="1" dirty="0" smtClean="0"/>
              <a:t> </a:t>
            </a:r>
            <a:r>
              <a:rPr lang="en-US" i="1" dirty="0" err="1" smtClean="0"/>
              <a:t>nodig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/>
              <a:t>Je </a:t>
            </a:r>
            <a:r>
              <a:rPr lang="en-US" dirty="0" err="1" smtClean="0"/>
              <a:t>moet</a:t>
            </a:r>
            <a:r>
              <a:rPr lang="en-US" dirty="0" smtClean="0"/>
              <a:t> heel </a:t>
            </a:r>
            <a:r>
              <a:rPr lang="en-US" dirty="0" err="1" smtClean="0"/>
              <a:t>precies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het </a:t>
            </a:r>
            <a:r>
              <a:rPr lang="en-US" dirty="0" err="1" smtClean="0"/>
              <a:t>combineren</a:t>
            </a:r>
            <a:endParaRPr lang="en-US" dirty="0" smtClean="0"/>
          </a:p>
          <a:p>
            <a:pPr lvl="1"/>
            <a:r>
              <a:rPr lang="en-US" i="1" dirty="0" err="1" smtClean="0"/>
              <a:t>Een</a:t>
            </a:r>
            <a:r>
              <a:rPr lang="en-US" i="1" dirty="0" smtClean="0"/>
              <a:t> </a:t>
            </a:r>
            <a:r>
              <a:rPr lang="en-US" i="1" dirty="0" err="1" smtClean="0"/>
              <a:t>foutje</a:t>
            </a:r>
            <a:r>
              <a:rPr lang="en-US" i="1" dirty="0" smtClean="0"/>
              <a:t> is </a:t>
            </a:r>
            <a:r>
              <a:rPr lang="en-US" i="1" dirty="0" err="1" smtClean="0"/>
              <a:t>zo</a:t>
            </a:r>
            <a:r>
              <a:rPr lang="en-US" i="1" dirty="0" smtClean="0"/>
              <a:t> </a:t>
            </a:r>
            <a:r>
              <a:rPr lang="en-US" i="1" dirty="0" err="1" smtClean="0"/>
              <a:t>gemaakt</a:t>
            </a:r>
            <a:endParaRPr lang="en-US" i="1" dirty="0"/>
          </a:p>
          <a:p>
            <a:pPr lvl="1"/>
            <a:r>
              <a:rPr lang="en-US" i="1" dirty="0" smtClean="0"/>
              <a:t>De computer </a:t>
            </a:r>
            <a:r>
              <a:rPr lang="en-US" i="1" dirty="0" err="1" smtClean="0"/>
              <a:t>doet</a:t>
            </a:r>
            <a:r>
              <a:rPr lang="en-US" i="1" dirty="0" smtClean="0"/>
              <a:t> </a:t>
            </a:r>
            <a:r>
              <a:rPr lang="en-US" i="1" dirty="0" err="1" smtClean="0"/>
              <a:t>wat</a:t>
            </a:r>
            <a:r>
              <a:rPr lang="en-US" i="1" dirty="0" smtClean="0"/>
              <a:t> in het </a:t>
            </a:r>
            <a:r>
              <a:rPr lang="en-US" i="1" dirty="0" err="1" smtClean="0"/>
              <a:t>programma</a:t>
            </a:r>
            <a:r>
              <a:rPr lang="en-US" i="1" dirty="0" smtClean="0"/>
              <a:t> </a:t>
            </a:r>
            <a:r>
              <a:rPr lang="en-US" i="1" dirty="0" err="1" smtClean="0"/>
              <a:t>staat</a:t>
            </a:r>
            <a:endParaRPr lang="en-US" i="1" dirty="0" smtClean="0"/>
          </a:p>
          <a:p>
            <a:pPr lvl="1"/>
            <a:endParaRPr lang="en-US" dirty="0"/>
          </a:p>
          <a:p>
            <a:r>
              <a:rPr lang="en-US" dirty="0" err="1" smtClean="0"/>
              <a:t>Zelfs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je </a:t>
            </a:r>
            <a:r>
              <a:rPr lang="en-US" dirty="0" err="1" smtClean="0"/>
              <a:t>programma</a:t>
            </a:r>
            <a:r>
              <a:rPr lang="en-US" dirty="0" smtClean="0"/>
              <a:t>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werkt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i="1" dirty="0" err="1" smtClean="0"/>
              <a:t>kan</a:t>
            </a:r>
            <a:r>
              <a:rPr lang="en-US" i="1" dirty="0" smtClean="0"/>
              <a:t> het </a:t>
            </a:r>
            <a:r>
              <a:rPr lang="en-US" i="1" dirty="0" err="1" smtClean="0"/>
              <a:t>te</a:t>
            </a:r>
            <a:r>
              <a:rPr lang="en-US" i="1" dirty="0" smtClean="0"/>
              <a:t> </a:t>
            </a:r>
            <a:r>
              <a:rPr lang="en-US" i="1" dirty="0" err="1" smtClean="0"/>
              <a:t>langzaam</a:t>
            </a:r>
            <a:r>
              <a:rPr lang="en-US" i="1" dirty="0" smtClean="0"/>
              <a:t> </a:t>
            </a:r>
            <a:r>
              <a:rPr lang="en-US" i="1" dirty="0" err="1" smtClean="0"/>
              <a:t>zijn</a:t>
            </a:r>
            <a:endParaRPr lang="en-US" i="1" dirty="0" smtClean="0"/>
          </a:p>
          <a:p>
            <a:pPr marL="269875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23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pieker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96" y="4149080"/>
            <a:ext cx="3048000" cy="21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1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Algoritmen</a:t>
            </a:r>
            <a:r>
              <a:rPr lang="en-US" dirty="0" smtClean="0"/>
              <a:t> met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balans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Algoritme</a:t>
            </a:r>
            <a:r>
              <a:rPr lang="en-US" dirty="0" smtClean="0"/>
              <a:t> = </a:t>
            </a:r>
            <a:r>
              <a:rPr lang="en-US" dirty="0" err="1" smtClean="0"/>
              <a:t>programma</a:t>
            </a:r>
            <a:r>
              <a:rPr lang="en-US" dirty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mensen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Moet je </a:t>
            </a:r>
            <a:r>
              <a:rPr lang="en-US" dirty="0" err="1" smtClean="0"/>
              <a:t>nog</a:t>
            </a:r>
            <a:r>
              <a:rPr lang="en-US" dirty="0" smtClean="0"/>
              <a:t> </a:t>
            </a:r>
            <a:r>
              <a:rPr lang="en-US" dirty="0" err="1" smtClean="0"/>
              <a:t>vertalen</a:t>
            </a:r>
            <a:r>
              <a:rPr lang="en-US" dirty="0" smtClean="0"/>
              <a:t> in </a:t>
            </a:r>
            <a:r>
              <a:rPr lang="en-US" dirty="0" err="1" smtClean="0"/>
              <a:t>programma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computer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24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8" name="Picture 7" descr="o-BALANCE-SCALE-facebo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852936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6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Vind</a:t>
            </a:r>
            <a:r>
              <a:rPr lang="en-US" dirty="0" smtClean="0"/>
              <a:t> de </a:t>
            </a:r>
            <a:r>
              <a:rPr lang="en-US" dirty="0" err="1" smtClean="0"/>
              <a:t>zwaarste</a:t>
            </a:r>
            <a:r>
              <a:rPr lang="en-US" dirty="0" smtClean="0"/>
              <a:t> van 8 dozen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 mag </a:t>
            </a:r>
            <a:r>
              <a:rPr lang="en-US" dirty="0" err="1" smtClean="0"/>
              <a:t>alleen</a:t>
            </a:r>
            <a:r>
              <a:rPr lang="en-US" dirty="0" smtClean="0"/>
              <a:t> twee dozen met </a:t>
            </a:r>
            <a:r>
              <a:rPr lang="en-US" dirty="0" err="1" smtClean="0"/>
              <a:t>elkaar</a:t>
            </a:r>
            <a:r>
              <a:rPr lang="en-US" dirty="0" smtClean="0"/>
              <a:t> </a:t>
            </a:r>
            <a:r>
              <a:rPr lang="en-US" dirty="0" err="1" smtClean="0"/>
              <a:t>vergelijken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Probeer</a:t>
            </a:r>
            <a:r>
              <a:rPr lang="en-US" dirty="0" smtClean="0"/>
              <a:t> het met </a:t>
            </a:r>
            <a:r>
              <a:rPr lang="en-US" dirty="0" err="1" smtClean="0"/>
              <a:t>zo</a:t>
            </a:r>
            <a:r>
              <a:rPr lang="en-US" dirty="0" smtClean="0"/>
              <a:t> min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wegingen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2</a:t>
            </a:r>
            <a:r>
              <a:rPr lang="en-US" dirty="0" smtClean="0"/>
              <a:t> </a:t>
            </a:r>
            <a:r>
              <a:rPr lang="en-US" dirty="0" err="1" smtClean="0"/>
              <a:t>vrijwilligers</a:t>
            </a:r>
            <a:r>
              <a:rPr lang="en-US" dirty="0" smtClean="0"/>
              <a:t> </a:t>
            </a:r>
            <a:r>
              <a:rPr lang="en-US" dirty="0" err="1" smtClean="0"/>
              <a:t>nodig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25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15" name="Picture 14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245" y="2780928"/>
            <a:ext cx="2363755" cy="1772816"/>
          </a:xfrm>
          <a:prstGeom prst="rect">
            <a:avLst/>
          </a:prstGeom>
        </p:spPr>
      </p:pic>
      <p:pic>
        <p:nvPicPr>
          <p:cNvPr id="19" name="Picture 18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12976"/>
            <a:ext cx="2363755" cy="1772816"/>
          </a:xfrm>
          <a:prstGeom prst="rect">
            <a:avLst/>
          </a:prstGeom>
        </p:spPr>
      </p:pic>
      <p:pic>
        <p:nvPicPr>
          <p:cNvPr id="20" name="Picture 19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2363755" cy="1772816"/>
          </a:xfrm>
          <a:prstGeom prst="rect">
            <a:avLst/>
          </a:prstGeom>
        </p:spPr>
      </p:pic>
      <p:pic>
        <p:nvPicPr>
          <p:cNvPr id="21" name="Picture 20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789040"/>
            <a:ext cx="2363755" cy="1772816"/>
          </a:xfrm>
          <a:prstGeom prst="rect">
            <a:avLst/>
          </a:prstGeom>
        </p:spPr>
      </p:pic>
      <p:pic>
        <p:nvPicPr>
          <p:cNvPr id="22" name="Picture 21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77072"/>
            <a:ext cx="2363755" cy="1772816"/>
          </a:xfrm>
          <a:prstGeom prst="rect">
            <a:avLst/>
          </a:prstGeom>
        </p:spPr>
      </p:pic>
      <p:pic>
        <p:nvPicPr>
          <p:cNvPr id="23" name="Picture 22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65104"/>
            <a:ext cx="2363755" cy="1772816"/>
          </a:xfrm>
          <a:prstGeom prst="rect">
            <a:avLst/>
          </a:prstGeom>
        </p:spPr>
      </p:pic>
      <p:pic>
        <p:nvPicPr>
          <p:cNvPr id="24" name="Picture 23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81128"/>
            <a:ext cx="2363755" cy="1772816"/>
          </a:xfrm>
          <a:prstGeom prst="rect">
            <a:avLst/>
          </a:prstGeom>
        </p:spPr>
      </p:pic>
      <p:pic>
        <p:nvPicPr>
          <p:cNvPr id="25" name="Picture 24" descr="verhuisdoz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797152"/>
            <a:ext cx="2363755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4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Zwaarste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kan</a:t>
            </a:r>
            <a:r>
              <a:rPr lang="en-US" dirty="0" smtClean="0"/>
              <a:t> met 7 </a:t>
            </a:r>
            <a:r>
              <a:rPr lang="en-US" dirty="0" err="1" smtClean="0"/>
              <a:t>wegingen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Het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met minder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26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61156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168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80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192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015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027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039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7584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79712" y="422108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2" name="Straight Connector 2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59832" y="443711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6" name="Straight Connector 2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67944" y="4653136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9" name="Straight Connector 28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8064" y="4869160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2" name="Straight Connector 3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28184" y="5085184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5" name="Straight Connector 3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08304" y="53012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8" name="Straight Connector 3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6351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Vind</a:t>
            </a:r>
            <a:r>
              <a:rPr lang="en-US" dirty="0" smtClean="0"/>
              <a:t> de </a:t>
            </a:r>
            <a:r>
              <a:rPr lang="en-US" dirty="0" err="1" smtClean="0"/>
              <a:t>zwaarste</a:t>
            </a:r>
            <a:r>
              <a:rPr lang="en-US" dirty="0" smtClean="0"/>
              <a:t> en </a:t>
            </a:r>
            <a:r>
              <a:rPr lang="en-US" dirty="0" err="1" smtClean="0"/>
              <a:t>lichtste</a:t>
            </a:r>
            <a:r>
              <a:rPr lang="en-US" dirty="0" smtClean="0"/>
              <a:t> van 8 dozen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 </a:t>
            </a:r>
            <a:r>
              <a:rPr lang="en-US" dirty="0" err="1" smtClean="0"/>
              <a:t>zo</a:t>
            </a:r>
            <a:r>
              <a:rPr lang="en-US" dirty="0" smtClean="0"/>
              <a:t> min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wegingen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27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255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Zwaarste</a:t>
            </a:r>
            <a:r>
              <a:rPr lang="en-US" dirty="0" smtClean="0"/>
              <a:t> en </a:t>
            </a:r>
            <a:r>
              <a:rPr lang="en-US" dirty="0" err="1" smtClean="0"/>
              <a:t>lichtste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kan</a:t>
            </a:r>
            <a:r>
              <a:rPr lang="en-US" dirty="0" smtClean="0"/>
              <a:t> met 7 + 6 = 13 </a:t>
            </a:r>
            <a:r>
              <a:rPr lang="en-US" dirty="0" err="1" smtClean="0"/>
              <a:t>wegingen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Maar het </a:t>
            </a:r>
            <a:r>
              <a:rPr lang="en-US" dirty="0" err="1" smtClean="0"/>
              <a:t>kan</a:t>
            </a:r>
            <a:r>
              <a:rPr lang="en-US" dirty="0" smtClean="0"/>
              <a:t> met minder!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28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61156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168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80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192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015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027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039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7584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79712" y="422108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2" name="Straight Connector 2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59832" y="443711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6" name="Straight Connector 2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67944" y="4653136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9" name="Straight Connector 28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8064" y="4869160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2" name="Straight Connector 3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28184" y="5085184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5" name="Straight Connector 3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08304" y="53012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8" name="Straight Connector 3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27584" y="4797152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2" name="Straight Connector 4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Isosceles Triangle 4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79712" y="4941168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5" name="Straight Connector 4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Isosceles Triangle 4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59832" y="5157192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8" name="Straight Connector 4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67944" y="5373216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Isosceles Triangle 51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148064" y="5589240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4" name="Straight Connector 53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28184" y="5805264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7" name="Straight Connector 56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Isosceles Triangle 5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870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Omdat</a:t>
            </a:r>
            <a:r>
              <a:rPr lang="en-US" dirty="0" smtClean="0"/>
              <a:t> </a:t>
            </a:r>
            <a:r>
              <a:rPr lang="en-US" dirty="0" err="1" smtClean="0"/>
              <a:t>hij</a:t>
            </a:r>
            <a:r>
              <a:rPr lang="en-US" dirty="0" smtClean="0"/>
              <a:t> </a:t>
            </a:r>
            <a:r>
              <a:rPr lang="en-US" dirty="0" err="1" smtClean="0"/>
              <a:t>zo</a:t>
            </a:r>
            <a:r>
              <a:rPr lang="en-US" dirty="0" smtClean="0"/>
              <a:t> </a:t>
            </a:r>
            <a:r>
              <a:rPr lang="en-US" dirty="0" err="1" smtClean="0"/>
              <a:t>weinig</a:t>
            </a:r>
            <a:r>
              <a:rPr lang="en-US" dirty="0" smtClean="0"/>
              <a:t> </a:t>
            </a:r>
            <a:r>
              <a:rPr lang="en-US" dirty="0" err="1" smtClean="0"/>
              <a:t>tafels</a:t>
            </a:r>
            <a:r>
              <a:rPr lang="en-US" dirty="0" smtClean="0"/>
              <a:t> </a:t>
            </a:r>
            <a:r>
              <a:rPr lang="en-US" dirty="0" err="1" smtClean="0"/>
              <a:t>hoeft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kennen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Tafel</a:t>
            </a:r>
            <a:r>
              <a:rPr lang="en-US" dirty="0" smtClean="0"/>
              <a:t> van 0:</a:t>
            </a:r>
          </a:p>
          <a:p>
            <a:pPr lvl="1"/>
            <a:r>
              <a:rPr lang="en-US" dirty="0" smtClean="0"/>
              <a:t>0 x 0 = 0</a:t>
            </a:r>
          </a:p>
          <a:p>
            <a:pPr lvl="1"/>
            <a:r>
              <a:rPr lang="en-US" dirty="0" smtClean="0"/>
              <a:t>1 x 0 = 0</a:t>
            </a:r>
          </a:p>
          <a:p>
            <a:endParaRPr lang="en-US" dirty="0" smtClean="0"/>
          </a:p>
          <a:p>
            <a:r>
              <a:rPr lang="en-US" dirty="0" err="1" smtClean="0"/>
              <a:t>Tafel</a:t>
            </a:r>
            <a:r>
              <a:rPr lang="en-US" dirty="0" smtClean="0"/>
              <a:t> van 1:</a:t>
            </a:r>
            <a:endParaRPr lang="en-US" dirty="0"/>
          </a:p>
          <a:p>
            <a:pPr lvl="1"/>
            <a:r>
              <a:rPr lang="en-US" dirty="0" smtClean="0"/>
              <a:t>0 x 1 = 0</a:t>
            </a:r>
          </a:p>
          <a:p>
            <a:pPr lvl="1"/>
            <a:r>
              <a:rPr lang="en-US" dirty="0" smtClean="0"/>
              <a:t>1 x 1 = 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8" name="Picture 7" descr="picto-5121-300x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988" y="1362524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1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Zwaarste</a:t>
            </a:r>
            <a:r>
              <a:rPr lang="en-US" dirty="0" smtClean="0"/>
              <a:t> en </a:t>
            </a:r>
            <a:r>
              <a:rPr lang="en-US" dirty="0" err="1" smtClean="0"/>
              <a:t>lichtste</a:t>
            </a:r>
            <a:r>
              <a:rPr lang="en-US" dirty="0" smtClean="0"/>
              <a:t> </a:t>
            </a:r>
            <a:r>
              <a:rPr lang="en-US" dirty="0" err="1" smtClean="0"/>
              <a:t>doos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kan</a:t>
            </a:r>
            <a:r>
              <a:rPr lang="en-US" dirty="0" smtClean="0"/>
              <a:t> met 4 + 3 + 3 = 10 </a:t>
            </a:r>
            <a:r>
              <a:rPr lang="en-US" dirty="0" err="1" smtClean="0"/>
              <a:t>wegingen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29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61156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168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80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192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015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027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039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7584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59832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6" name="Straight Connector 2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8064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2" name="Straight Connector 3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08304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8" name="Straight Connector 3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27584" y="4797152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2" name="Straight Connector 4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Isosceles Triangle 4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79712" y="5085184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5" name="Straight Connector 4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Isosceles Triangle 4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59832" y="4797152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8" name="Straight Connector 4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5148064" y="4869160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Isosceles Triangle 51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28184" y="5085184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4" name="Straight Connector 53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08304" y="4869160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7" name="Straight Connector 56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Isosceles Triangle 5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23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Vind</a:t>
            </a:r>
            <a:r>
              <a:rPr lang="en-US" dirty="0" smtClean="0"/>
              <a:t> de </a:t>
            </a:r>
            <a:r>
              <a:rPr lang="en-US" dirty="0" err="1" smtClean="0"/>
              <a:t>zwaarste</a:t>
            </a:r>
            <a:r>
              <a:rPr lang="en-US" dirty="0" smtClean="0"/>
              <a:t> en </a:t>
            </a:r>
            <a:r>
              <a:rPr lang="en-US" dirty="0" err="1" smtClean="0"/>
              <a:t>één-na-zwaarste</a:t>
            </a:r>
            <a:r>
              <a:rPr lang="en-US" dirty="0" smtClean="0"/>
              <a:t> </a:t>
            </a:r>
            <a:r>
              <a:rPr lang="en-US" dirty="0" err="1" smtClean="0"/>
              <a:t>doos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 </a:t>
            </a:r>
            <a:r>
              <a:rPr lang="en-US" dirty="0" err="1" smtClean="0"/>
              <a:t>zo</a:t>
            </a:r>
            <a:r>
              <a:rPr lang="en-US" dirty="0" smtClean="0"/>
              <a:t> min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wegingen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30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194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Zwaarste</a:t>
            </a:r>
            <a:r>
              <a:rPr lang="en-US" dirty="0" smtClean="0"/>
              <a:t> en </a:t>
            </a:r>
            <a:r>
              <a:rPr lang="en-US" dirty="0" err="1" smtClean="0"/>
              <a:t>één-na-zwaarste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kan</a:t>
            </a:r>
            <a:r>
              <a:rPr lang="en-US" dirty="0" smtClean="0"/>
              <a:t> met 7 + 6 = 13 </a:t>
            </a:r>
            <a:r>
              <a:rPr lang="en-US" dirty="0" err="1" smtClean="0"/>
              <a:t>wegingen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Maar het </a:t>
            </a:r>
            <a:r>
              <a:rPr lang="en-US" dirty="0" err="1" smtClean="0"/>
              <a:t>kan</a:t>
            </a:r>
            <a:r>
              <a:rPr lang="en-US" dirty="0" smtClean="0"/>
              <a:t> met minder!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31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61156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168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80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192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015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027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0392" y="3284984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7584" y="407707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79712" y="422108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2" name="Straight Connector 2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59832" y="4437112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6" name="Straight Connector 2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067944" y="4653136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9" name="Straight Connector 28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8064" y="4869160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2" name="Straight Connector 3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28184" y="5085184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5" name="Straight Connector 3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08304" y="53012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8" name="Straight Connector 3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27584" y="4797152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2" name="Straight Connector 4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Isosceles Triangle 4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79712" y="4941168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5" name="Straight Connector 4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Isosceles Triangle 4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059832" y="5157192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8" name="Straight Connector 4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067944" y="5373216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1" name="Straight Connector 50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Isosceles Triangle 51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148064" y="5589240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4" name="Straight Connector 53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28184" y="5805264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57" name="Straight Connector 56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Isosceles Triangle 5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5297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Zwaarste</a:t>
            </a:r>
            <a:r>
              <a:rPr lang="en-US" dirty="0" smtClean="0"/>
              <a:t> en </a:t>
            </a:r>
            <a:r>
              <a:rPr lang="en-US" dirty="0" err="1"/>
              <a:t>één-na-zwaarste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Het </a:t>
            </a:r>
            <a:r>
              <a:rPr lang="en-US" dirty="0" err="1" smtClean="0"/>
              <a:t>kan</a:t>
            </a:r>
            <a:r>
              <a:rPr lang="en-US" dirty="0" smtClean="0"/>
              <a:t> met 7 + 2 = 9 </a:t>
            </a:r>
            <a:r>
              <a:rPr lang="en-US" dirty="0" err="1" smtClean="0"/>
              <a:t>wegingen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32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sp>
        <p:nvSpPr>
          <p:cNvPr id="7" name="Rectangle 6"/>
          <p:cNvSpPr/>
          <p:nvPr/>
        </p:nvSpPr>
        <p:spPr>
          <a:xfrm>
            <a:off x="611560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1680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71800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51920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932040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40152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020272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100392" y="2060848"/>
            <a:ext cx="504056" cy="5543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7584" y="35010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16" name="Straight Connector 1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Isosceles Triangle 17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59832" y="35010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26" name="Straight Connector 2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Isosceles Triangle 26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48064" y="35010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2" name="Straight Connector 3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Isosceles Triangle 3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08304" y="3501008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38" name="Straight Connector 37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27584" y="5373216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2" name="Straight Connector 41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Isosceles Triangle 42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79712" y="5661248"/>
            <a:ext cx="1080120" cy="144016"/>
            <a:chOff x="827584" y="4293096"/>
            <a:chExt cx="1080120" cy="144016"/>
          </a:xfrm>
          <a:solidFill>
            <a:srgbClr val="008000"/>
          </a:solidFill>
        </p:grpSpPr>
        <p:cxnSp>
          <p:nvCxnSpPr>
            <p:cNvPr id="45" name="Straight Connector 44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Isosceles Triangle 45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979712" y="4365104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60" name="Straight Connector 59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Isosceles Triangle 60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28184" y="4365104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63" name="Straight Connector 62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Isosceles Triangle 63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067944" y="5085184"/>
            <a:ext cx="1080120" cy="144016"/>
            <a:chOff x="827584" y="4293096"/>
            <a:chExt cx="1080120" cy="144016"/>
          </a:xfrm>
          <a:solidFill>
            <a:srgbClr val="0000FF"/>
          </a:solidFill>
        </p:grpSpPr>
        <p:cxnSp>
          <p:nvCxnSpPr>
            <p:cNvPr id="66" name="Straight Connector 65"/>
            <p:cNvCxnSpPr/>
            <p:nvPr/>
          </p:nvCxnSpPr>
          <p:spPr>
            <a:xfrm>
              <a:off x="827584" y="4293096"/>
              <a:ext cx="1080120" cy="0"/>
            </a:xfrm>
            <a:prstGeom prst="lin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Isosceles Triangle 66"/>
            <p:cNvSpPr/>
            <p:nvPr/>
          </p:nvSpPr>
          <p:spPr>
            <a:xfrm flipV="1">
              <a:off x="1187624" y="4293096"/>
              <a:ext cx="360040" cy="144016"/>
            </a:xfrm>
            <a:prstGeom prst="triangle">
              <a:avLst/>
            </a:prstGeom>
            <a:grpFill/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Straight Connector 16"/>
          <p:cNvCxnSpPr/>
          <p:nvPr/>
        </p:nvCxnSpPr>
        <p:spPr>
          <a:xfrm>
            <a:off x="827584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059832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148064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308304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1835696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995936" y="2708920"/>
            <a:ext cx="72008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6156176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8244408" y="2708920"/>
            <a:ext cx="72008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403648" y="3789040"/>
            <a:ext cx="72008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52120" y="3789040"/>
            <a:ext cx="72008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2987824" y="3789040"/>
            <a:ext cx="576064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7236296" y="3789040"/>
            <a:ext cx="576064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555776" y="4653136"/>
            <a:ext cx="1584176" cy="288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5004048" y="4653136"/>
            <a:ext cx="1728192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43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computer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de </a:t>
            </a:r>
            <a:r>
              <a:rPr lang="en-US" dirty="0" err="1" smtClean="0"/>
              <a:t>programmeur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programmeur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computer </a:t>
            </a:r>
            <a:r>
              <a:rPr lang="en-US" dirty="0" err="1" smtClean="0"/>
              <a:t>zo</a:t>
            </a:r>
            <a:r>
              <a:rPr lang="en-US" dirty="0" smtClean="0"/>
              <a:t> </a:t>
            </a:r>
            <a:r>
              <a:rPr lang="en-US" dirty="0" err="1" smtClean="0"/>
              <a:t>programmeren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de computer </a:t>
            </a:r>
            <a:r>
              <a:rPr lang="en-US" dirty="0" err="1" smtClean="0"/>
              <a:t>iets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wat</a:t>
            </a:r>
            <a:r>
              <a:rPr lang="en-US" dirty="0" smtClean="0"/>
              <a:t> de </a:t>
            </a:r>
            <a:r>
              <a:rPr lang="en-US" dirty="0" err="1" smtClean="0"/>
              <a:t>programmeur</a:t>
            </a:r>
            <a:r>
              <a:rPr lang="en-US" dirty="0" smtClean="0"/>
              <a:t> </a:t>
            </a:r>
            <a:r>
              <a:rPr lang="en-US" dirty="0" err="1" smtClean="0"/>
              <a:t>zelf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 smtClean="0"/>
              <a:t>Ja</a:t>
            </a:r>
            <a:r>
              <a:rPr lang="en-US" dirty="0" smtClean="0"/>
              <a:t>,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Hoe </a:t>
            </a:r>
            <a:r>
              <a:rPr lang="en-US" dirty="0" err="1" smtClean="0"/>
              <a:t>komt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?</a:t>
            </a:r>
          </a:p>
          <a:p>
            <a:endParaRPr lang="en-US" dirty="0"/>
          </a:p>
          <a:p>
            <a:r>
              <a:rPr lang="en-US" dirty="0" err="1" smtClean="0"/>
              <a:t>Omdat</a:t>
            </a:r>
            <a:r>
              <a:rPr lang="en-US" dirty="0" smtClean="0"/>
              <a:t> de computer </a:t>
            </a:r>
            <a:r>
              <a:rPr lang="en-US" dirty="0" err="1" smtClean="0"/>
              <a:t>een</a:t>
            </a:r>
            <a:r>
              <a:rPr lang="en-US" dirty="0" smtClean="0"/>
              <a:t> (</a:t>
            </a:r>
            <a:r>
              <a:rPr lang="en-US" dirty="0" err="1" smtClean="0"/>
              <a:t>groot</a:t>
            </a:r>
            <a:r>
              <a:rPr lang="en-US" dirty="0" smtClean="0"/>
              <a:t>) </a:t>
            </a:r>
            <a:r>
              <a:rPr lang="en-US" dirty="0" err="1" smtClean="0"/>
              <a:t>geheugen</a:t>
            </a:r>
            <a:r>
              <a:rPr lang="en-US" dirty="0" smtClean="0"/>
              <a:t> </a:t>
            </a:r>
            <a:r>
              <a:rPr lang="en-US" dirty="0" err="1" smtClean="0"/>
              <a:t>heeft</a:t>
            </a:r>
            <a:r>
              <a:rPr lang="en-US" dirty="0" smtClean="0"/>
              <a:t> en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leren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33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345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Zelf-lerende</a:t>
            </a:r>
            <a:r>
              <a:rPr lang="en-US" dirty="0" smtClean="0"/>
              <a:t> </a:t>
            </a:r>
            <a:r>
              <a:rPr lang="en-US" dirty="0" err="1" smtClean="0"/>
              <a:t>programma’s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Boter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kaas</a:t>
            </a:r>
            <a:r>
              <a:rPr lang="en-US" dirty="0" smtClean="0"/>
              <a:t> – en – </a:t>
            </a:r>
            <a:r>
              <a:rPr lang="en-US" dirty="0" err="1" smtClean="0"/>
              <a:t>eieren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34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tic-tac-toe-7968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988840"/>
            <a:ext cx="4850892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8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Onvoorspelbare</a:t>
            </a:r>
            <a:r>
              <a:rPr lang="en-US" dirty="0" smtClean="0"/>
              <a:t> </a:t>
            </a:r>
            <a:r>
              <a:rPr lang="en-US" dirty="0" err="1" smtClean="0"/>
              <a:t>programma’s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35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9908" r="-19908"/>
          <a:stretch/>
        </p:blipFill>
        <p:spPr>
          <a:xfrm>
            <a:off x="611188" y="1039091"/>
            <a:ext cx="7993062" cy="5264872"/>
          </a:xfrm>
        </p:spPr>
      </p:pic>
    </p:spTree>
    <p:extLst>
      <p:ext uri="{BB962C8B-B14F-4D97-AF65-F5344CB8AC3E}">
        <p14:creationId xmlns:p14="http://schemas.microsoft.com/office/powerpoint/2010/main" val="378171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Priemgetallen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2, 3, 5, 7, 11, 13, 17, 19, 23, 29, 31, 37, 41, 43, 47, 53, ..</a:t>
            </a:r>
          </a:p>
          <a:p>
            <a:endParaRPr lang="en-US" dirty="0"/>
          </a:p>
          <a:p>
            <a:pPr lvl="1"/>
            <a:r>
              <a:rPr lang="en-US" dirty="0" err="1" smtClean="0"/>
              <a:t>Oneindig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2, 3, </a:t>
            </a:r>
            <a:r>
              <a:rPr lang="en-US" u="sng" dirty="0" smtClean="0"/>
              <a:t>5, 7</a:t>
            </a:r>
            <a:r>
              <a:rPr lang="en-US" dirty="0" smtClean="0"/>
              <a:t>, </a:t>
            </a:r>
            <a:r>
              <a:rPr lang="en-US" u="sng" dirty="0" smtClean="0"/>
              <a:t>11, 13</a:t>
            </a:r>
            <a:r>
              <a:rPr lang="en-US" dirty="0" smtClean="0"/>
              <a:t>, </a:t>
            </a:r>
            <a:r>
              <a:rPr lang="en-US" u="sng" dirty="0" smtClean="0"/>
              <a:t>17, 19</a:t>
            </a:r>
            <a:r>
              <a:rPr lang="en-US" dirty="0" smtClean="0"/>
              <a:t>, 23, </a:t>
            </a:r>
            <a:r>
              <a:rPr lang="en-US" u="sng" dirty="0" smtClean="0"/>
              <a:t>29, 31</a:t>
            </a:r>
            <a:r>
              <a:rPr lang="en-US" dirty="0" smtClean="0"/>
              <a:t>, 37, </a:t>
            </a:r>
            <a:r>
              <a:rPr lang="en-US" u="sng" dirty="0" smtClean="0"/>
              <a:t>41, 43</a:t>
            </a:r>
            <a:r>
              <a:rPr lang="en-US" dirty="0" smtClean="0"/>
              <a:t>, 47, 53, ..</a:t>
            </a:r>
          </a:p>
          <a:p>
            <a:endParaRPr lang="en-US" dirty="0"/>
          </a:p>
          <a:p>
            <a:pPr lvl="1"/>
            <a:r>
              <a:rPr lang="en-US" dirty="0" err="1" smtClean="0"/>
              <a:t>Priemtweelingen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Oneindig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?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We </a:t>
            </a:r>
            <a:r>
              <a:rPr lang="en-US" dirty="0" err="1" smtClean="0"/>
              <a:t>weten</a:t>
            </a:r>
            <a:r>
              <a:rPr lang="en-US" dirty="0" smtClean="0"/>
              <a:t> het </a:t>
            </a:r>
            <a:r>
              <a:rPr lang="en-US" dirty="0" err="1" smtClean="0"/>
              <a:t>niet</a:t>
            </a:r>
            <a:r>
              <a:rPr lang="en-US" dirty="0" smtClean="0"/>
              <a:t>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36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037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Game-of-Life computer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37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9" name="Content Placeholder 8" descr="GoL_1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29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971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Game-of-Life computer</a:t>
            </a:r>
            <a:endParaRPr lang="en-US" dirty="0"/>
          </a:p>
        </p:txBody>
      </p:sp>
      <p:pic>
        <p:nvPicPr>
          <p:cNvPr id="7" name="Content Placeholder 6" descr="GoL_2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3094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38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3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Optellen</a:t>
            </a:r>
            <a:r>
              <a:rPr lang="en-US" dirty="0" smtClean="0"/>
              <a:t> is </a:t>
            </a:r>
            <a:r>
              <a:rPr lang="en-US" dirty="0" err="1" smtClean="0"/>
              <a:t>wat</a:t>
            </a:r>
            <a:r>
              <a:rPr lang="en-US" dirty="0" smtClean="0"/>
              <a:t> </a:t>
            </a:r>
            <a:r>
              <a:rPr lang="en-US" dirty="0" err="1" smtClean="0"/>
              <a:t>lastiger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 + 0 =   0</a:t>
            </a:r>
          </a:p>
          <a:p>
            <a:r>
              <a:rPr lang="en-US" dirty="0" smtClean="0"/>
              <a:t>1 + 0 =   1</a:t>
            </a:r>
          </a:p>
          <a:p>
            <a:endParaRPr lang="en-US" dirty="0"/>
          </a:p>
          <a:p>
            <a:r>
              <a:rPr lang="en-US" dirty="0" smtClean="0"/>
              <a:t>0 + 1 =   1</a:t>
            </a:r>
          </a:p>
          <a:p>
            <a:r>
              <a:rPr lang="en-US" dirty="0" smtClean="0"/>
              <a:t>1 + 1 = 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08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Game-of-Life computer</a:t>
            </a:r>
            <a:endParaRPr lang="en-US" dirty="0"/>
          </a:p>
        </p:txBody>
      </p:sp>
      <p:pic>
        <p:nvPicPr>
          <p:cNvPr id="7" name="Content Placeholder 6" descr="GoL_3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r="2703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39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329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Game-of-Life computer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40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8" name="Content Placeholder 7" descr="GoL_4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r="28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914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Game-of-Life computer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41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Content Placeholder 6" descr="GoL_5.tif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r="3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110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</a:t>
            </a:r>
            <a:r>
              <a:rPr lang="en-US" dirty="0" err="1" smtClean="0"/>
              <a:t>kan</a:t>
            </a:r>
            <a:r>
              <a:rPr lang="en-US" dirty="0" smtClean="0"/>
              <a:t> </a:t>
            </a:r>
            <a:r>
              <a:rPr lang="en-US" dirty="0" err="1" smtClean="0"/>
              <a:t>niet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vragen</a:t>
            </a:r>
            <a:r>
              <a:rPr lang="en-US" dirty="0" smtClean="0"/>
              <a:t> </a:t>
            </a:r>
            <a:r>
              <a:rPr lang="en-US" dirty="0" err="1" smtClean="0"/>
              <a:t>beantwoorden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bestaat</a:t>
            </a:r>
            <a:r>
              <a:rPr lang="en-US" dirty="0" smtClean="0"/>
              <a:t> </a:t>
            </a:r>
            <a:r>
              <a:rPr lang="en-US" dirty="0" err="1" smtClean="0"/>
              <a:t>geen</a:t>
            </a:r>
            <a:r>
              <a:rPr lang="en-US" dirty="0" smtClean="0"/>
              <a:t> </a:t>
            </a:r>
            <a:r>
              <a:rPr lang="en-US" dirty="0" err="1" smtClean="0"/>
              <a:t>programma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elk </a:t>
            </a:r>
            <a:r>
              <a:rPr lang="en-US" dirty="0" err="1" smtClean="0"/>
              <a:t>gegeven</a:t>
            </a:r>
            <a:r>
              <a:rPr lang="en-US" dirty="0" smtClean="0"/>
              <a:t> </a:t>
            </a:r>
            <a:r>
              <a:rPr lang="en-US" dirty="0" err="1" smtClean="0"/>
              <a:t>programma</a:t>
            </a:r>
            <a:r>
              <a:rPr lang="en-US" dirty="0" smtClean="0"/>
              <a:t> </a:t>
            </a:r>
            <a:r>
              <a:rPr lang="en-US" dirty="0" err="1" smtClean="0"/>
              <a:t>bepaalt</a:t>
            </a:r>
            <a:r>
              <a:rPr lang="en-US" dirty="0" smtClean="0"/>
              <a:t> of het </a:t>
            </a:r>
            <a:r>
              <a:rPr lang="en-US" dirty="0" err="1" smtClean="0"/>
              <a:t>stopt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Probeer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42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033736"/>
            <a:ext cx="4648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95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 R A G E 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43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Content Placeholder 6" descr="question_mar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191" r="-120191"/>
          <a:stretch>
            <a:fillRect/>
          </a:stretch>
        </p:blipFill>
        <p:spPr>
          <a:xfrm>
            <a:off x="611188" y="1196975"/>
            <a:ext cx="7993062" cy="4541838"/>
          </a:xfrm>
        </p:spPr>
      </p:pic>
    </p:spTree>
    <p:extLst>
      <p:ext uri="{BB962C8B-B14F-4D97-AF65-F5344CB8AC3E}">
        <p14:creationId xmlns:p14="http://schemas.microsoft.com/office/powerpoint/2010/main" val="367962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Hoe </a:t>
            </a:r>
            <a:r>
              <a:rPr lang="en-US" dirty="0" err="1" smtClean="0"/>
              <a:t>gaat</a:t>
            </a:r>
            <a:r>
              <a:rPr lang="en-US" dirty="0" smtClean="0"/>
              <a:t> </a:t>
            </a:r>
            <a:r>
              <a:rPr lang="en-US" dirty="0" err="1" smtClean="0"/>
              <a:t>tellen</a:t>
            </a:r>
            <a:r>
              <a:rPr lang="en-US" dirty="0" smtClean="0"/>
              <a:t> met </a:t>
            </a:r>
            <a:r>
              <a:rPr lang="en-US" dirty="0" err="1" smtClean="0"/>
              <a:t>alleen</a:t>
            </a:r>
            <a:r>
              <a:rPr lang="en-US" dirty="0" smtClean="0"/>
              <a:t> 0 en 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5112346"/>
          </a:xfrm>
        </p:spPr>
        <p:txBody>
          <a:bodyPr/>
          <a:lstStyle/>
          <a:p>
            <a:r>
              <a:rPr lang="en-US" dirty="0" smtClean="0"/>
              <a:t>Net </a:t>
            </a:r>
            <a:r>
              <a:rPr lang="en-US" dirty="0" err="1" smtClean="0"/>
              <a:t>als</a:t>
            </a:r>
            <a:r>
              <a:rPr lang="en-US" dirty="0" smtClean="0"/>
              <a:t> met 0, 1, 2, 3, 4, 5, 6, 7, 8, 9, . . .</a:t>
            </a:r>
          </a:p>
          <a:p>
            <a:endParaRPr lang="en-US" dirty="0"/>
          </a:p>
          <a:p>
            <a:r>
              <a:rPr lang="en-US" dirty="0" err="1" smtClean="0"/>
              <a:t>Als</a:t>
            </a:r>
            <a:r>
              <a:rPr lang="en-US" dirty="0" smtClean="0"/>
              <a:t> je </a:t>
            </a:r>
            <a:r>
              <a:rPr lang="en-US" dirty="0" err="1" smtClean="0"/>
              <a:t>bij</a:t>
            </a:r>
            <a:r>
              <a:rPr lang="en-US" dirty="0" smtClean="0"/>
              <a:t> 9 </a:t>
            </a:r>
            <a:r>
              <a:rPr lang="en-US" dirty="0" err="1" smtClean="0"/>
              <a:t>komt</a:t>
            </a:r>
            <a:r>
              <a:rPr lang="en-US" dirty="0" smtClean="0"/>
              <a:t>, </a:t>
            </a:r>
            <a:r>
              <a:rPr lang="en-US" dirty="0" err="1" smtClean="0"/>
              <a:t>ga</a:t>
            </a:r>
            <a:r>
              <a:rPr lang="en-US" dirty="0" smtClean="0"/>
              <a:t> je door met 0</a:t>
            </a:r>
          </a:p>
          <a:p>
            <a:pPr lvl="1"/>
            <a:r>
              <a:rPr lang="en-US" dirty="0" smtClean="0"/>
              <a:t>En </a:t>
            </a:r>
            <a:r>
              <a:rPr lang="en-US" dirty="0" err="1" smtClean="0"/>
              <a:t>gaat</a:t>
            </a:r>
            <a:r>
              <a:rPr lang="en-US" dirty="0" smtClean="0"/>
              <a:t> het </a:t>
            </a:r>
            <a:r>
              <a:rPr lang="en-US" dirty="0" err="1" smtClean="0"/>
              <a:t>getal</a:t>
            </a:r>
            <a:r>
              <a:rPr lang="en-US" dirty="0" smtClean="0"/>
              <a:t> links </a:t>
            </a:r>
            <a:r>
              <a:rPr lang="en-US" dirty="0" err="1" smtClean="0"/>
              <a:t>ervan</a:t>
            </a:r>
            <a:r>
              <a:rPr lang="en-US" dirty="0" smtClean="0"/>
              <a:t> 1 </a:t>
            </a:r>
            <a:r>
              <a:rPr lang="en-US" dirty="0" err="1" smtClean="0"/>
              <a:t>omhoog</a:t>
            </a:r>
            <a:endParaRPr lang="en-US" dirty="0" smtClean="0"/>
          </a:p>
          <a:p>
            <a:pPr lvl="1"/>
            <a:r>
              <a:rPr lang="en-US" dirty="0" smtClean="0"/>
              <a:t>9 + 1 = 10</a:t>
            </a:r>
          </a:p>
          <a:p>
            <a:pPr lvl="1"/>
            <a:r>
              <a:rPr lang="en-US" dirty="0" smtClean="0"/>
              <a:t>299 + 1 = 300</a:t>
            </a:r>
          </a:p>
          <a:p>
            <a:pPr lvl="1"/>
            <a:endParaRPr lang="en-US" dirty="0"/>
          </a:p>
          <a:p>
            <a:r>
              <a:rPr lang="en-US" dirty="0" smtClean="0"/>
              <a:t>0, 1, 10, 11, 100, 101, 110, 111, 1000, . . .</a:t>
            </a:r>
          </a:p>
          <a:p>
            <a:endParaRPr lang="en-US" dirty="0"/>
          </a:p>
          <a:p>
            <a:r>
              <a:rPr lang="en-US" dirty="0" err="1" smtClean="0"/>
              <a:t>Zo</a:t>
            </a:r>
            <a:r>
              <a:rPr lang="en-US" dirty="0" smtClean="0"/>
              <a:t> kun je met </a:t>
            </a:r>
            <a:r>
              <a:rPr lang="en-US" dirty="0" err="1" smtClean="0"/>
              <a:t>tien</a:t>
            </a:r>
            <a:r>
              <a:rPr lang="en-US" dirty="0" smtClean="0"/>
              <a:t> </a:t>
            </a:r>
            <a:r>
              <a:rPr lang="en-US" dirty="0" err="1" smtClean="0"/>
              <a:t>vingers</a:t>
            </a:r>
            <a:r>
              <a:rPr lang="en-US" dirty="0" smtClean="0"/>
              <a:t> van 0 t/m 1023 </a:t>
            </a:r>
            <a:r>
              <a:rPr lang="en-US" dirty="0" err="1" smtClean="0"/>
              <a:t>tellen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Pas op: 4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ongeluksgetal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4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peace-sign-with-fingers-193580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3429000"/>
            <a:ext cx="890016" cy="1200912"/>
          </a:xfrm>
          <a:prstGeom prst="rect">
            <a:avLst/>
          </a:prstGeom>
        </p:spPr>
      </p:pic>
      <p:pic>
        <p:nvPicPr>
          <p:cNvPr id="8" name="Picture 7" descr="aTqb45nTM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5373216"/>
            <a:ext cx="1412776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4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sommetje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968329"/>
          </a:xfrm>
        </p:spPr>
        <p:txBody>
          <a:bodyPr/>
          <a:lstStyle/>
          <a:p>
            <a:r>
              <a:rPr lang="en-US" dirty="0" smtClean="0"/>
              <a:t>6 x 7</a:t>
            </a:r>
          </a:p>
          <a:p>
            <a:r>
              <a:rPr lang="en-US" dirty="0" smtClean="0"/>
              <a:t>110 x 111</a:t>
            </a:r>
          </a:p>
          <a:p>
            <a:endParaRPr lang="en-US" dirty="0"/>
          </a:p>
          <a:p>
            <a:r>
              <a:rPr lang="en-US" dirty="0" smtClean="0"/>
              <a:t>      111</a:t>
            </a:r>
          </a:p>
          <a:p>
            <a:r>
              <a:rPr lang="en-US" u="sng" dirty="0" smtClean="0"/>
              <a:t>      110 </a:t>
            </a:r>
            <a:r>
              <a:rPr lang="en-US" dirty="0" smtClean="0"/>
              <a:t>x</a:t>
            </a:r>
          </a:p>
          <a:p>
            <a:r>
              <a:rPr lang="en-US" dirty="0" smtClean="0"/>
              <a:t>          0</a:t>
            </a:r>
          </a:p>
          <a:p>
            <a:r>
              <a:rPr lang="en-US" dirty="0" smtClean="0"/>
              <a:t>    111</a:t>
            </a:r>
            <a:r>
              <a:rPr lang="en-US" dirty="0" smtClean="0">
                <a:solidFill>
                  <a:srgbClr val="FF0000"/>
                </a:solidFill>
              </a:rPr>
              <a:t>0</a:t>
            </a:r>
          </a:p>
          <a:p>
            <a:r>
              <a:rPr lang="en-US" u="sng" dirty="0" smtClean="0"/>
              <a:t>  111</a:t>
            </a:r>
            <a:r>
              <a:rPr lang="en-US" u="sng" dirty="0" smtClean="0">
                <a:solidFill>
                  <a:srgbClr val="FF0000"/>
                </a:solidFill>
              </a:rPr>
              <a:t>00</a:t>
            </a:r>
            <a:r>
              <a:rPr lang="en-US" dirty="0" smtClean="0"/>
              <a:t> +</a:t>
            </a:r>
            <a:endParaRPr lang="en-US" u="sng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101010</a:t>
            </a:r>
          </a:p>
          <a:p>
            <a:endParaRPr lang="en-US" dirty="0" smtClean="0"/>
          </a:p>
          <a:p>
            <a:r>
              <a:rPr lang="en-US" dirty="0" smtClean="0"/>
              <a:t>32 + 8 + 2 = 42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5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OLD-SITE-Deep-Thinking-ART_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1688234"/>
            <a:ext cx="43624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7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computer is </a:t>
            </a:r>
            <a:r>
              <a:rPr lang="en-US" dirty="0" err="1" smtClean="0"/>
              <a:t>razendsnel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denkstapjes</a:t>
            </a:r>
            <a:r>
              <a:rPr lang="en-US" dirty="0" smtClean="0"/>
              <a:t> in 1 </a:t>
            </a:r>
            <a:r>
              <a:rPr lang="en-US" dirty="0" err="1" smtClean="0"/>
              <a:t>seconde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Stel</a:t>
            </a:r>
            <a:r>
              <a:rPr lang="en-US" dirty="0" smtClean="0"/>
              <a:t> </a:t>
            </a:r>
            <a:r>
              <a:rPr lang="en-US" dirty="0" err="1" smtClean="0"/>
              <a:t>wij</a:t>
            </a:r>
            <a:r>
              <a:rPr lang="en-US" dirty="0" smtClean="0"/>
              <a:t> </a:t>
            </a:r>
            <a:r>
              <a:rPr lang="en-US" dirty="0" err="1" smtClean="0"/>
              <a:t>doen</a:t>
            </a:r>
            <a:r>
              <a:rPr lang="en-US" dirty="0" smtClean="0"/>
              <a:t> 1 </a:t>
            </a:r>
            <a:r>
              <a:rPr lang="en-US" dirty="0" err="1" smtClean="0"/>
              <a:t>denkstapje</a:t>
            </a:r>
            <a:r>
              <a:rPr lang="en-US" dirty="0" smtClean="0"/>
              <a:t> in 1 </a:t>
            </a:r>
            <a:r>
              <a:rPr lang="en-US" dirty="0" err="1" smtClean="0"/>
              <a:t>seconde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 </a:t>
            </a:r>
            <a:r>
              <a:rPr lang="en-US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duurt</a:t>
            </a:r>
            <a:r>
              <a:rPr lang="en-US" dirty="0" smtClean="0"/>
              <a:t> </a:t>
            </a:r>
            <a:r>
              <a:rPr lang="en-US" dirty="0" err="1" smtClean="0"/>
              <a:t>ongeveer</a:t>
            </a:r>
            <a:r>
              <a:rPr lang="en-US" dirty="0" smtClean="0"/>
              <a:t> 30 </a:t>
            </a:r>
            <a:r>
              <a:rPr lang="en-US" dirty="0" err="1" smtClean="0"/>
              <a:t>miljoen</a:t>
            </a:r>
            <a:r>
              <a:rPr lang="en-US" dirty="0" smtClean="0"/>
              <a:t> </a:t>
            </a:r>
            <a:r>
              <a:rPr lang="en-US" dirty="0" err="1" smtClean="0"/>
              <a:t>seconde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Dan </a:t>
            </a:r>
            <a:r>
              <a:rPr lang="en-US" dirty="0" err="1" smtClean="0"/>
              <a:t>zijn</a:t>
            </a:r>
            <a:r>
              <a:rPr lang="en-US" dirty="0" smtClean="0"/>
              <a:t> we </a:t>
            </a:r>
            <a:r>
              <a:rPr lang="en-US" u="sng" dirty="0" smtClean="0"/>
              <a:t>100 </a:t>
            </a:r>
            <a:r>
              <a:rPr lang="en-US" u="sng" dirty="0" err="1" smtClean="0"/>
              <a:t>jaar</a:t>
            </a:r>
            <a:r>
              <a:rPr lang="en-US" dirty="0" smtClean="0"/>
              <a:t> </a:t>
            </a:r>
            <a:r>
              <a:rPr lang="en-US" dirty="0" err="1" smtClean="0"/>
              <a:t>bezig</a:t>
            </a:r>
            <a:r>
              <a:rPr lang="en-US" dirty="0" smtClean="0"/>
              <a:t> met 3 </a:t>
            </a:r>
            <a:r>
              <a:rPr lang="en-US" dirty="0" err="1" smtClean="0"/>
              <a:t>miljard</a:t>
            </a:r>
            <a:r>
              <a:rPr lang="en-US" dirty="0" smtClean="0"/>
              <a:t> </a:t>
            </a:r>
            <a:r>
              <a:rPr lang="en-US" dirty="0" err="1" smtClean="0"/>
              <a:t>denkstapjes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3 </a:t>
            </a:r>
            <a:r>
              <a:rPr lang="en-US" dirty="0" err="1" smtClean="0"/>
              <a:t>miljard</a:t>
            </a:r>
            <a:r>
              <a:rPr lang="en-US" dirty="0" smtClean="0"/>
              <a:t> = 3000 </a:t>
            </a:r>
            <a:r>
              <a:rPr lang="en-US" dirty="0" err="1" smtClean="0"/>
              <a:t>miljoen</a:t>
            </a:r>
            <a:r>
              <a:rPr lang="en-US" dirty="0" smtClean="0"/>
              <a:t> = 100 x 30 </a:t>
            </a:r>
            <a:r>
              <a:rPr lang="en-US" dirty="0" err="1" smtClean="0"/>
              <a:t>miljoen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6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  <p:pic>
        <p:nvPicPr>
          <p:cNvPr id="7" name="Picture 6" descr="think-f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052736"/>
            <a:ext cx="1813892" cy="270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1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err="1" smtClean="0"/>
              <a:t>Getallen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lvl="1"/>
            <a:r>
              <a:rPr lang="en-US" dirty="0" smtClean="0"/>
              <a:t>2 ➔ 10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65 ➔ 1000001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90 ➔ 1011010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7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390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informatie</a:t>
            </a:r>
            <a:r>
              <a:rPr lang="en-US" dirty="0" smtClean="0"/>
              <a:t> </a:t>
            </a:r>
            <a:r>
              <a:rPr lang="en-US" dirty="0" err="1" smtClean="0"/>
              <a:t>kan</a:t>
            </a:r>
            <a:r>
              <a:rPr lang="en-US" dirty="0" smtClean="0"/>
              <a:t> je </a:t>
            </a:r>
            <a:r>
              <a:rPr lang="en-US" dirty="0" err="1" smtClean="0"/>
              <a:t>vastleggen</a:t>
            </a:r>
            <a:r>
              <a:rPr lang="en-US" dirty="0" smtClean="0"/>
              <a:t> met bits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196974"/>
            <a:ext cx="7993062" cy="4896321"/>
          </a:xfrm>
        </p:spPr>
        <p:txBody>
          <a:bodyPr/>
          <a:lstStyle/>
          <a:p>
            <a:r>
              <a:rPr lang="en-US" dirty="0" smtClean="0"/>
              <a:t>Letters en </a:t>
            </a:r>
            <a:r>
              <a:rPr lang="en-US" dirty="0" err="1" smtClean="0"/>
              <a:t>symbolen</a:t>
            </a:r>
            <a:r>
              <a:rPr lang="en-US" dirty="0" smtClean="0"/>
              <a:t>: ➔ </a:t>
            </a:r>
            <a:r>
              <a:rPr lang="en-US" dirty="0" err="1" smtClean="0"/>
              <a:t>getallen</a:t>
            </a:r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A ➔ 65</a:t>
            </a:r>
          </a:p>
          <a:p>
            <a:pPr lvl="1"/>
            <a:r>
              <a:rPr lang="en-US" dirty="0" smtClean="0"/>
              <a:t>B ➔ 66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Z ➔ 90</a:t>
            </a:r>
          </a:p>
          <a:p>
            <a:pPr lvl="1"/>
            <a:r>
              <a:rPr lang="en-US" dirty="0" smtClean="0"/>
              <a:t>a ➔ 97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? ➔ 63</a:t>
            </a:r>
          </a:p>
          <a:p>
            <a:pPr lvl="1"/>
            <a:r>
              <a:rPr lang="en-US" dirty="0" smtClean="0"/>
              <a:t>@ ➔ 64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smtClean="0"/>
              <a:t>/ Faculteit Wiskunde &amp; Informatica</a:t>
            </a:r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nl-NL" smtClean="0"/>
              <a:t>PAGE </a:t>
            </a:r>
            <a:fld id="{EF65785E-5317-5245-AB45-2FDBE3359EC8}" type="slidenum">
              <a:rPr lang="nl-NL" smtClean="0"/>
              <a:pPr/>
              <a:t>8</a:t>
            </a:fld>
            <a:endParaRPr lang="nl-NL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743E892-C5C6-864A-8422-933225C7D580}" type="datetime1">
              <a:rPr lang="en-US" smtClean="0"/>
              <a:t>24/09/15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357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Ue special cyan">
  <a:themeElements>
    <a:clrScheme name="TUe special cyan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TUe special cya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Ue special cyan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yan bullets">
  <a:themeElements>
    <a:clrScheme name="Cyan bullets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Cyan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yan bullets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Ue special blue">
  <a:themeElements>
    <a:clrScheme name="TUe special blue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TUe special blu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TUe special blue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ue bullets">
  <a:themeElements>
    <a:clrScheme name="Blue bullets 1">
      <a:dk1>
        <a:srgbClr val="101073"/>
      </a:dk1>
      <a:lt1>
        <a:srgbClr val="0066CC"/>
      </a:lt1>
      <a:dk2>
        <a:srgbClr val="FFFFFF"/>
      </a:dk2>
      <a:lt2>
        <a:srgbClr val="FF9A00"/>
      </a:lt2>
      <a:accent1>
        <a:srgbClr val="00AEEF"/>
      </a:accent1>
      <a:accent2>
        <a:srgbClr val="D6004A"/>
      </a:accent2>
      <a:accent3>
        <a:srgbClr val="AAB8E2"/>
      </a:accent3>
      <a:accent4>
        <a:srgbClr val="0C0C61"/>
      </a:accent4>
      <a:accent5>
        <a:srgbClr val="AAD3F6"/>
      </a:accent5>
      <a:accent6>
        <a:srgbClr val="C20042"/>
      </a:accent6>
      <a:hlink>
        <a:srgbClr val="AD20AD"/>
      </a:hlink>
      <a:folHlink>
        <a:srgbClr val="7FC241"/>
      </a:folHlink>
    </a:clrScheme>
    <a:fontScheme name="Blue bullet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ue bullets 1">
        <a:dk1>
          <a:srgbClr val="101073"/>
        </a:dk1>
        <a:lt1>
          <a:srgbClr val="0066CC"/>
        </a:lt1>
        <a:dk2>
          <a:srgbClr val="FFFFFF"/>
        </a:dk2>
        <a:lt2>
          <a:srgbClr val="FF9A00"/>
        </a:lt2>
        <a:accent1>
          <a:srgbClr val="00AEEF"/>
        </a:accent1>
        <a:accent2>
          <a:srgbClr val="D6004A"/>
        </a:accent2>
        <a:accent3>
          <a:srgbClr val="AAB8E2"/>
        </a:accent3>
        <a:accent4>
          <a:srgbClr val="0C0C61"/>
        </a:accent4>
        <a:accent5>
          <a:srgbClr val="AAD3F6"/>
        </a:accent5>
        <a:accent6>
          <a:srgbClr val="C20042"/>
        </a:accent6>
        <a:hlink>
          <a:srgbClr val="AD20AD"/>
        </a:hlink>
        <a:folHlink>
          <a:srgbClr val="7FC24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TUe special cyan.pot</Template>
  <TotalTime>2919</TotalTime>
  <Words>2225</Words>
  <Application>Microsoft Macintosh PowerPoint</Application>
  <PresentationFormat>On-screen Show (4:3)</PresentationFormat>
  <Paragraphs>497</Paragraphs>
  <Slides>44</Slides>
  <Notes>31</Notes>
  <HiddenSlides>1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TUe special cyan</vt:lpstr>
      <vt:lpstr>Cyan bullets</vt:lpstr>
      <vt:lpstr>TUe special blue</vt:lpstr>
      <vt:lpstr>Blue bullets</vt:lpstr>
      <vt:lpstr>Laat je verrassen door de computer:  Over programmeren …</vt:lpstr>
      <vt:lpstr>Waarom kan de computer zo precies rekenen?</vt:lpstr>
      <vt:lpstr>Omdat hij zo weinig tafels hoeft te kennen</vt:lpstr>
      <vt:lpstr>Optellen is wat lastiger</vt:lpstr>
      <vt:lpstr>Hoe gaat tellen met alleen 0 en 1?</vt:lpstr>
      <vt:lpstr>Een sommetje</vt:lpstr>
      <vt:lpstr>De computer is razendsnel</vt:lpstr>
      <vt:lpstr>Alle informatie kan je vastleggen met bits</vt:lpstr>
      <vt:lpstr>Alle informatie kan je vastleggen met bits</vt:lpstr>
      <vt:lpstr>Alle informatie kan je vastleggen met bits</vt:lpstr>
      <vt:lpstr>Alle informatie kan je vastleggen met bits</vt:lpstr>
      <vt:lpstr>Alle informatie kan je vastleggen met bits</vt:lpstr>
      <vt:lpstr>Alle informatie kan je vastleggen met bits</vt:lpstr>
      <vt:lpstr>Alle informatie kan je vastleggen met bits</vt:lpstr>
      <vt:lpstr>Films gemaakt door/met de computer</vt:lpstr>
      <vt:lpstr>Alle informatie kan je vastleggen met 0 en 1</vt:lpstr>
      <vt:lpstr>Computer = programmeerbare machine</vt:lpstr>
      <vt:lpstr>Computer + Programma = Automaat</vt:lpstr>
      <vt:lpstr>Welke denkstappen doet een computer?</vt:lpstr>
      <vt:lpstr>Programmeertalen</vt:lpstr>
      <vt:lpstr>JavaScript programma: Controleer een woord</vt:lpstr>
      <vt:lpstr>Verwerking van het woord “nesten”</vt:lpstr>
      <vt:lpstr>Programmeren is makkelijk</vt:lpstr>
      <vt:lpstr>Programmeren is moeilijk</vt:lpstr>
      <vt:lpstr>Algoritmen met een balans</vt:lpstr>
      <vt:lpstr>Vind de zwaarste van 8 dozen</vt:lpstr>
      <vt:lpstr>Zwaarste</vt:lpstr>
      <vt:lpstr>Vind de zwaarste en lichtste van 8 dozen</vt:lpstr>
      <vt:lpstr>Zwaarste en lichtste</vt:lpstr>
      <vt:lpstr>Zwaarste en lichtste doos</vt:lpstr>
      <vt:lpstr>Vind de zwaarste en één-na-zwaarste doos</vt:lpstr>
      <vt:lpstr>Zwaarste en één-na-zwaarste</vt:lpstr>
      <vt:lpstr>Zwaarste en één-na-zwaarste</vt:lpstr>
      <vt:lpstr>Kan een computer meer dan de programmeur?</vt:lpstr>
      <vt:lpstr>Zelf-lerende programma’s</vt:lpstr>
      <vt:lpstr>Onvoorspelbare programma’s</vt:lpstr>
      <vt:lpstr>Priemgetallen</vt:lpstr>
      <vt:lpstr>Game-of-Life computer</vt:lpstr>
      <vt:lpstr>Game-of-Life computer</vt:lpstr>
      <vt:lpstr>Game-of-Life computer</vt:lpstr>
      <vt:lpstr>Game-of-Life computer</vt:lpstr>
      <vt:lpstr>Game-of-Life computer</vt:lpstr>
      <vt:lpstr>Computer kan niet alle vragen beantwoorden</vt:lpstr>
      <vt:lpstr>V R A G E N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0</dc:title>
  <dc:creator>Iris Breugelmans</dc:creator>
  <dc:description>Design by Volle Kracht_x000d_
Template by Orange Pepper BV_x000d_
Copyright 2008</dc:description>
  <cp:lastModifiedBy>Tom Verhoeff</cp:lastModifiedBy>
  <cp:revision>99</cp:revision>
  <dcterms:created xsi:type="dcterms:W3CDTF">2008-06-10T13:29:31Z</dcterms:created>
  <dcterms:modified xsi:type="dcterms:W3CDTF">2015-09-24T10:08:48Z</dcterms:modified>
</cp:coreProperties>
</file>